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4" r:id="rId1"/>
  </p:sldMasterIdLst>
  <p:sldIdLst>
    <p:sldId id="333" r:id="rId2"/>
    <p:sldId id="334" r:id="rId3"/>
    <p:sldId id="335" r:id="rId4"/>
    <p:sldId id="336" r:id="rId5"/>
    <p:sldId id="337" r:id="rId6"/>
    <p:sldId id="338" r:id="rId7"/>
    <p:sldId id="339" r:id="rId8"/>
    <p:sldId id="340" r:id="rId9"/>
    <p:sldId id="341" r:id="rId10"/>
    <p:sldId id="342" r:id="rId11"/>
    <p:sldId id="343" r:id="rId12"/>
    <p:sldId id="344" r:id="rId13"/>
    <p:sldId id="345" r:id="rId14"/>
    <p:sldId id="346" r:id="rId15"/>
    <p:sldId id="347" r:id="rId16"/>
    <p:sldId id="348" r:id="rId17"/>
    <p:sldId id="360" r:id="rId18"/>
    <p:sldId id="361" r:id="rId19"/>
    <p:sldId id="362" r:id="rId20"/>
    <p:sldId id="363" r:id="rId21"/>
    <p:sldId id="364" r:id="rId22"/>
    <p:sldId id="365" r:id="rId23"/>
    <p:sldId id="366" r:id="rId24"/>
    <p:sldId id="367" r:id="rId25"/>
    <p:sldId id="368" r:id="rId26"/>
    <p:sldId id="369" r:id="rId27"/>
    <p:sldId id="370" r:id="rId28"/>
    <p:sldId id="371" r:id="rId29"/>
    <p:sldId id="372" r:id="rId30"/>
    <p:sldId id="373" r:id="rId31"/>
    <p:sldId id="374" r:id="rId32"/>
    <p:sldId id="376" r:id="rId33"/>
    <p:sldId id="375" r:id="rId34"/>
    <p:sldId id="423" r:id="rId35"/>
    <p:sldId id="424" r:id="rId36"/>
    <p:sldId id="349" r:id="rId37"/>
    <p:sldId id="309" r:id="rId38"/>
    <p:sldId id="261" r:id="rId39"/>
    <p:sldId id="350" r:id="rId40"/>
    <p:sldId id="351" r:id="rId41"/>
    <p:sldId id="263" r:id="rId42"/>
    <p:sldId id="264" r:id="rId43"/>
    <p:sldId id="265" r:id="rId44"/>
    <p:sldId id="266" r:id="rId45"/>
    <p:sldId id="314" r:id="rId46"/>
    <p:sldId id="321" r:id="rId47"/>
    <p:sldId id="315" r:id="rId48"/>
    <p:sldId id="316" r:id="rId49"/>
    <p:sldId id="317" r:id="rId50"/>
    <p:sldId id="319" r:id="rId51"/>
    <p:sldId id="310" r:id="rId52"/>
    <p:sldId id="271" r:id="rId53"/>
    <p:sldId id="272" r:id="rId54"/>
    <p:sldId id="273" r:id="rId55"/>
    <p:sldId id="274" r:id="rId56"/>
    <p:sldId id="275" r:id="rId57"/>
    <p:sldId id="276" r:id="rId58"/>
    <p:sldId id="322" r:id="rId59"/>
    <p:sldId id="328" r:id="rId60"/>
    <p:sldId id="329" r:id="rId61"/>
    <p:sldId id="352" r:id="rId62"/>
    <p:sldId id="324" r:id="rId63"/>
    <p:sldId id="327" r:id="rId64"/>
    <p:sldId id="311" r:id="rId65"/>
    <p:sldId id="277" r:id="rId66"/>
    <p:sldId id="278" r:id="rId67"/>
    <p:sldId id="280" r:id="rId68"/>
    <p:sldId id="285" r:id="rId69"/>
    <p:sldId id="286" r:id="rId70"/>
    <p:sldId id="287" r:id="rId71"/>
    <p:sldId id="283" r:id="rId72"/>
    <p:sldId id="288" r:id="rId73"/>
    <p:sldId id="312" r:id="rId74"/>
    <p:sldId id="290" r:id="rId75"/>
    <p:sldId id="291" r:id="rId76"/>
    <p:sldId id="297" r:id="rId77"/>
    <p:sldId id="292" r:id="rId78"/>
    <p:sldId id="377" r:id="rId79"/>
    <p:sldId id="378" r:id="rId80"/>
    <p:sldId id="379" r:id="rId81"/>
    <p:sldId id="380" r:id="rId82"/>
    <p:sldId id="313" r:id="rId83"/>
    <p:sldId id="299" r:id="rId84"/>
    <p:sldId id="300" r:id="rId85"/>
    <p:sldId id="301" r:id="rId86"/>
    <p:sldId id="302" r:id="rId87"/>
    <p:sldId id="303" r:id="rId88"/>
    <p:sldId id="304" r:id="rId89"/>
    <p:sldId id="306" r:id="rId90"/>
    <p:sldId id="330" r:id="rId91"/>
    <p:sldId id="354" r:id="rId92"/>
    <p:sldId id="358" r:id="rId93"/>
    <p:sldId id="356" r:id="rId94"/>
    <p:sldId id="357" r:id="rId95"/>
    <p:sldId id="359" r:id="rId96"/>
    <p:sldId id="381" r:id="rId97"/>
    <p:sldId id="382" r:id="rId98"/>
    <p:sldId id="383" r:id="rId99"/>
    <p:sldId id="384" r:id="rId100"/>
    <p:sldId id="385" r:id="rId101"/>
    <p:sldId id="386" r:id="rId102"/>
    <p:sldId id="387" r:id="rId103"/>
    <p:sldId id="308" r:id="rId104"/>
    <p:sldId id="388" r:id="rId105"/>
    <p:sldId id="392" r:id="rId106"/>
    <p:sldId id="391" r:id="rId107"/>
    <p:sldId id="389" r:id="rId108"/>
    <p:sldId id="390" r:id="rId109"/>
    <p:sldId id="393" r:id="rId110"/>
    <p:sldId id="394" r:id="rId111"/>
    <p:sldId id="398" r:id="rId112"/>
    <p:sldId id="395" r:id="rId113"/>
    <p:sldId id="399" r:id="rId114"/>
    <p:sldId id="396" r:id="rId115"/>
    <p:sldId id="400" r:id="rId116"/>
    <p:sldId id="401" r:id="rId117"/>
    <p:sldId id="402" r:id="rId118"/>
    <p:sldId id="403" r:id="rId119"/>
    <p:sldId id="404" r:id="rId120"/>
    <p:sldId id="405" r:id="rId121"/>
    <p:sldId id="417" r:id="rId122"/>
    <p:sldId id="418" r:id="rId123"/>
    <p:sldId id="419" r:id="rId124"/>
    <p:sldId id="420" r:id="rId125"/>
    <p:sldId id="421" r:id="rId126"/>
    <p:sldId id="422" r:id="rId1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02D340-98FB-49D4-B16C-DF4ECA2851C7}">
          <p14:sldIdLst>
            <p14:sldId id="333"/>
          </p14:sldIdLst>
        </p14:section>
        <p14:section name="Part A" id="{E4A4302C-5562-4712-A006-793140A6EB5D}">
          <p14:sldIdLst>
            <p14:sldId id="334"/>
            <p14:sldId id="335"/>
            <p14:sldId id="336"/>
            <p14:sldId id="337"/>
            <p14:sldId id="338"/>
            <p14:sldId id="339"/>
            <p14:sldId id="340"/>
            <p14:sldId id="341"/>
            <p14:sldId id="342"/>
            <p14:sldId id="343"/>
            <p14:sldId id="344"/>
            <p14:sldId id="345"/>
            <p14:sldId id="346"/>
            <p14:sldId id="347"/>
            <p14:sldId id="348"/>
          </p14:sldIdLst>
        </p14:section>
        <p14:section name="Part B" id="{B3B2F4ED-D19A-4228-8631-254718C408D7}">
          <p14:sldIdLst>
            <p14:sldId id="360"/>
            <p14:sldId id="361"/>
            <p14:sldId id="362"/>
            <p14:sldId id="363"/>
            <p14:sldId id="364"/>
            <p14:sldId id="365"/>
            <p14:sldId id="366"/>
            <p14:sldId id="367"/>
            <p14:sldId id="368"/>
            <p14:sldId id="369"/>
            <p14:sldId id="370"/>
            <p14:sldId id="371"/>
            <p14:sldId id="372"/>
            <p14:sldId id="373"/>
            <p14:sldId id="374"/>
            <p14:sldId id="376"/>
            <p14:sldId id="375"/>
            <p14:sldId id="423"/>
            <p14:sldId id="424"/>
          </p14:sldIdLst>
        </p14:section>
        <p14:section name="Part C" id="{A1509DB9-79D4-4360-8A84-6AB104F8E0C8}">
          <p14:sldIdLst>
            <p14:sldId id="349"/>
          </p14:sldIdLst>
        </p14:section>
        <p14:section name="Part C - Q1" id="{8305CAF4-C9D3-42DA-AFAF-22B5203A6D32}">
          <p14:sldIdLst>
            <p14:sldId id="309"/>
            <p14:sldId id="261"/>
            <p14:sldId id="350"/>
            <p14:sldId id="351"/>
            <p14:sldId id="263"/>
            <p14:sldId id="264"/>
            <p14:sldId id="265"/>
            <p14:sldId id="266"/>
            <p14:sldId id="314"/>
            <p14:sldId id="321"/>
            <p14:sldId id="315"/>
            <p14:sldId id="316"/>
            <p14:sldId id="317"/>
            <p14:sldId id="319"/>
          </p14:sldIdLst>
        </p14:section>
        <p14:section name="Part C - Q2" id="{C6A86CC2-601D-48CE-AC3C-3FA5B19491C7}">
          <p14:sldIdLst>
            <p14:sldId id="310"/>
            <p14:sldId id="271"/>
            <p14:sldId id="272"/>
            <p14:sldId id="273"/>
            <p14:sldId id="274"/>
            <p14:sldId id="275"/>
            <p14:sldId id="276"/>
            <p14:sldId id="322"/>
            <p14:sldId id="328"/>
            <p14:sldId id="329"/>
            <p14:sldId id="352"/>
            <p14:sldId id="324"/>
            <p14:sldId id="327"/>
          </p14:sldIdLst>
        </p14:section>
        <p14:section name="Part C - Q3" id="{708E7220-3F1F-43C6-B667-1C968F31C326}">
          <p14:sldIdLst>
            <p14:sldId id="311"/>
            <p14:sldId id="277"/>
            <p14:sldId id="278"/>
            <p14:sldId id="280"/>
            <p14:sldId id="285"/>
            <p14:sldId id="286"/>
            <p14:sldId id="287"/>
            <p14:sldId id="283"/>
            <p14:sldId id="288"/>
          </p14:sldIdLst>
        </p14:section>
        <p14:section name="Part C - Q4" id="{4B3487C3-B4E7-4B5C-84EA-8096CC2F2A22}">
          <p14:sldIdLst>
            <p14:sldId id="312"/>
            <p14:sldId id="290"/>
            <p14:sldId id="291"/>
            <p14:sldId id="297"/>
            <p14:sldId id="292"/>
            <p14:sldId id="377"/>
            <p14:sldId id="378"/>
            <p14:sldId id="379"/>
            <p14:sldId id="380"/>
          </p14:sldIdLst>
        </p14:section>
        <p14:section name="Part C - Q5" id="{3402A890-FD36-440B-8963-5ECCE19B73EE}">
          <p14:sldIdLst>
            <p14:sldId id="313"/>
            <p14:sldId id="299"/>
            <p14:sldId id="300"/>
            <p14:sldId id="301"/>
            <p14:sldId id="302"/>
            <p14:sldId id="303"/>
            <p14:sldId id="304"/>
            <p14:sldId id="306"/>
          </p14:sldIdLst>
        </p14:section>
        <p14:section name="Part C - Q6" id="{F3241463-C11E-4957-BCDB-947954E3A4EE}">
          <p14:sldIdLst>
            <p14:sldId id="330"/>
            <p14:sldId id="354"/>
            <p14:sldId id="358"/>
            <p14:sldId id="356"/>
            <p14:sldId id="357"/>
            <p14:sldId id="359"/>
            <p14:sldId id="381"/>
            <p14:sldId id="382"/>
            <p14:sldId id="383"/>
            <p14:sldId id="384"/>
          </p14:sldIdLst>
        </p14:section>
        <p14:section name="Part C - Q7" id="{4E531F4F-7B1E-409D-9BF4-F8984D31DDE2}">
          <p14:sldIdLst>
            <p14:sldId id="385"/>
            <p14:sldId id="386"/>
            <p14:sldId id="387"/>
            <p14:sldId id="308"/>
            <p14:sldId id="388"/>
            <p14:sldId id="392"/>
            <p14:sldId id="391"/>
            <p14:sldId id="389"/>
            <p14:sldId id="390"/>
          </p14:sldIdLst>
        </p14:section>
        <p14:section name="Part C - Q8" id="{ABFF14FC-48DD-4D39-A2F1-7E308559AEC6}">
          <p14:sldIdLst>
            <p14:sldId id="393"/>
            <p14:sldId id="394"/>
            <p14:sldId id="398"/>
            <p14:sldId id="395"/>
            <p14:sldId id="399"/>
            <p14:sldId id="396"/>
            <p14:sldId id="400"/>
            <p14:sldId id="401"/>
            <p14:sldId id="402"/>
            <p14:sldId id="403"/>
            <p14:sldId id="404"/>
          </p14:sldIdLst>
        </p14:section>
        <p14:section name="Part C - Q9" id="{7C75214C-BADD-4F8E-B548-AEB3F1ABEB7A}">
          <p14:sldIdLst>
            <p14:sldId id="405"/>
            <p14:sldId id="417"/>
            <p14:sldId id="418"/>
            <p14:sldId id="419"/>
            <p14:sldId id="420"/>
            <p14:sldId id="421"/>
            <p14:sldId id="42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ynn Lee" initials="LL" lastIdx="1" clrIdx="0">
    <p:extLst>
      <p:ext uri="{19B8F6BF-5375-455C-9EA6-DF929625EA0E}">
        <p15:presenceInfo xmlns:p15="http://schemas.microsoft.com/office/powerpoint/2012/main" userId="4850581e43783cc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CC"/>
    <a:srgbClr val="FFFFCC"/>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414" autoAdjust="0"/>
    <p:restoredTop sz="94660"/>
  </p:normalViewPr>
  <p:slideViewPr>
    <p:cSldViewPr snapToGrid="0">
      <p:cViewPr varScale="1">
        <p:scale>
          <a:sx n="136" d="100"/>
          <a:sy n="136" d="100"/>
        </p:scale>
        <p:origin x="99" y="10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commentAuthors" Target="commentAuthor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107FE76B-B2DF-46FE-A00D-7D28A0CD397A}" type="datetimeFigureOut">
              <a:rPr lang="en-US" smtClean="0"/>
              <a:t>11/25/2019</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7712EC79-2C0A-4438-AF70-27589255865A}"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0317816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7FE76B-B2DF-46FE-A00D-7D28A0CD397A}" type="datetimeFigureOut">
              <a:rPr lang="en-US" smtClean="0"/>
              <a:t>11/25/2019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12EC79-2C0A-4438-AF70-27589255865A}" type="slidenum">
              <a:rPr lang="en-US" smtClean="0"/>
              <a:t>‹#›</a:t>
            </a:fld>
            <a:endParaRPr lang="en-US"/>
          </a:p>
        </p:txBody>
      </p:sp>
    </p:spTree>
    <p:extLst>
      <p:ext uri="{BB962C8B-B14F-4D97-AF65-F5344CB8AC3E}">
        <p14:creationId xmlns:p14="http://schemas.microsoft.com/office/powerpoint/2010/main" val="3641090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7FE76B-B2DF-46FE-A00D-7D28A0CD397A}" type="datetimeFigureOut">
              <a:rPr lang="en-US" smtClean="0"/>
              <a:t>11/25/2019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12EC79-2C0A-4438-AF70-27589255865A}"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56756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7FE76B-B2DF-46FE-A00D-7D28A0CD397A}" type="datetimeFigureOut">
              <a:rPr lang="en-US" smtClean="0"/>
              <a:t>11/25/2019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12EC79-2C0A-4438-AF70-27589255865A}"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0296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7FE76B-B2DF-46FE-A00D-7D28A0CD397A}" type="datetimeFigureOut">
              <a:rPr lang="en-US" smtClean="0"/>
              <a:t>11/25/2019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12EC79-2C0A-4438-AF70-27589255865A}" type="slidenum">
              <a:rPr lang="en-US" smtClean="0"/>
              <a:t>‹#›</a:t>
            </a:fld>
            <a:endParaRPr lang="en-US"/>
          </a:p>
        </p:txBody>
      </p:sp>
    </p:spTree>
    <p:extLst>
      <p:ext uri="{BB962C8B-B14F-4D97-AF65-F5344CB8AC3E}">
        <p14:creationId xmlns:p14="http://schemas.microsoft.com/office/powerpoint/2010/main" val="29233424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7FE76B-B2DF-46FE-A00D-7D28A0CD397A}" type="datetimeFigureOut">
              <a:rPr lang="en-US" smtClean="0"/>
              <a:t>11/25/2019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12EC79-2C0A-4438-AF70-27589255865A}"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626800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7FE76B-B2DF-46FE-A00D-7D28A0CD397A}" type="datetimeFigureOut">
              <a:rPr lang="en-US" smtClean="0"/>
              <a:t>11/25/2019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12EC79-2C0A-4438-AF70-27589255865A}"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5597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7FE76B-B2DF-46FE-A00D-7D28A0CD397A}" type="datetimeFigureOut">
              <a:rPr lang="en-US" smtClean="0"/>
              <a:t>11/25/2019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12EC79-2C0A-4438-AF70-27589255865A}"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794638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7FE76B-B2DF-46FE-A00D-7D28A0CD397A}" type="datetimeFigureOut">
              <a:rPr lang="en-US" smtClean="0"/>
              <a:t>11/25/2019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12EC79-2C0A-4438-AF70-27589255865A}"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7606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7FE76B-B2DF-46FE-A00D-7D28A0CD397A}" type="datetimeFigureOut">
              <a:rPr lang="en-US" smtClean="0"/>
              <a:t>11/25/2019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12EC79-2C0A-4438-AF70-27589255865A}" type="slidenum">
              <a:rPr lang="en-US" smtClean="0"/>
              <a:t>‹#›</a:t>
            </a:fld>
            <a:endParaRPr lang="en-US"/>
          </a:p>
        </p:txBody>
      </p:sp>
    </p:spTree>
    <p:extLst>
      <p:ext uri="{BB962C8B-B14F-4D97-AF65-F5344CB8AC3E}">
        <p14:creationId xmlns:p14="http://schemas.microsoft.com/office/powerpoint/2010/main" val="30136749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7FE76B-B2DF-46FE-A00D-7D28A0CD397A}" type="datetimeFigureOut">
              <a:rPr lang="en-US" smtClean="0"/>
              <a:t>11/25/2019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12EC79-2C0A-4438-AF70-27589255865A}"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48095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07FE76B-B2DF-46FE-A00D-7D28A0CD397A}" type="datetimeFigureOut">
              <a:rPr lang="en-US" smtClean="0"/>
              <a:t>11/25/2019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12EC79-2C0A-4438-AF70-27589255865A}" type="slidenum">
              <a:rPr lang="en-US" smtClean="0"/>
              <a:t>‹#›</a:t>
            </a:fld>
            <a:endParaRPr lang="en-US"/>
          </a:p>
        </p:txBody>
      </p:sp>
    </p:spTree>
    <p:extLst>
      <p:ext uri="{BB962C8B-B14F-4D97-AF65-F5344CB8AC3E}">
        <p14:creationId xmlns:p14="http://schemas.microsoft.com/office/powerpoint/2010/main" val="124304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07FE76B-B2DF-46FE-A00D-7D28A0CD397A}" type="datetimeFigureOut">
              <a:rPr lang="en-US" smtClean="0"/>
              <a:t>11/25/2019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12EC79-2C0A-4438-AF70-27589255865A}"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7143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7FE76B-B2DF-46FE-A00D-7D28A0CD397A}" type="datetimeFigureOut">
              <a:rPr lang="en-US" smtClean="0"/>
              <a:t>11/25/2019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712EC79-2C0A-4438-AF70-27589255865A}"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6103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7FE76B-B2DF-46FE-A00D-7D28A0CD397A}" type="datetimeFigureOut">
              <a:rPr lang="en-US" smtClean="0"/>
              <a:t>11/25/2019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712EC79-2C0A-4438-AF70-27589255865A}" type="slidenum">
              <a:rPr lang="en-US" smtClean="0"/>
              <a:t>‹#›</a:t>
            </a:fld>
            <a:endParaRPr lang="en-US"/>
          </a:p>
        </p:txBody>
      </p:sp>
    </p:spTree>
    <p:extLst>
      <p:ext uri="{BB962C8B-B14F-4D97-AF65-F5344CB8AC3E}">
        <p14:creationId xmlns:p14="http://schemas.microsoft.com/office/powerpoint/2010/main" val="2551639173"/>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7FE76B-B2DF-46FE-A00D-7D28A0CD397A}" type="datetimeFigureOut">
              <a:rPr lang="en-US" smtClean="0"/>
              <a:t>11/25/2019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12EC79-2C0A-4438-AF70-27589255865A}"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791135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7FE76B-B2DF-46FE-A00D-7D28A0CD397A}" type="datetimeFigureOut">
              <a:rPr lang="en-US" smtClean="0"/>
              <a:t>11/25/2019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12EC79-2C0A-4438-AF70-27589255865A}" type="slidenum">
              <a:rPr lang="en-US" smtClean="0"/>
              <a:t>‹#›</a:t>
            </a:fld>
            <a:endParaRPr lang="en-US"/>
          </a:p>
        </p:txBody>
      </p:sp>
    </p:spTree>
    <p:extLst>
      <p:ext uri="{BB962C8B-B14F-4D97-AF65-F5344CB8AC3E}">
        <p14:creationId xmlns:p14="http://schemas.microsoft.com/office/powerpoint/2010/main" val="3737477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07FE76B-B2DF-46FE-A00D-7D28A0CD397A}" type="datetimeFigureOut">
              <a:rPr lang="en-US" smtClean="0"/>
              <a:t>11/25/2019</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712EC79-2C0A-4438-AF70-27589255865A}" type="slidenum">
              <a:rPr lang="en-US" smtClean="0"/>
              <a:t>‹#›</a:t>
            </a:fld>
            <a:endParaRPr lang="en-US"/>
          </a:p>
        </p:txBody>
      </p:sp>
    </p:spTree>
    <p:extLst>
      <p:ext uri="{BB962C8B-B14F-4D97-AF65-F5344CB8AC3E}">
        <p14:creationId xmlns:p14="http://schemas.microsoft.com/office/powerpoint/2010/main" val="3233933260"/>
      </p:ext>
    </p:extLst>
  </p:cSld>
  <p:clrMap bg1="lt1" tx1="dk1" bg2="lt2" tx2="dk2" accent1="accent1" accent2="accent2" accent3="accent3" accent4="accent4" accent5="accent5" accent6="accent6" hlink="hlink" folHlink="folHlink"/>
  <p:sldLayoutIdLst>
    <p:sldLayoutId id="2147484055" r:id="rId1"/>
    <p:sldLayoutId id="2147484056" r:id="rId2"/>
    <p:sldLayoutId id="2147484057" r:id="rId3"/>
    <p:sldLayoutId id="2147484058" r:id="rId4"/>
    <p:sldLayoutId id="2147484059" r:id="rId5"/>
    <p:sldLayoutId id="2147484060" r:id="rId6"/>
    <p:sldLayoutId id="2147484061" r:id="rId7"/>
    <p:sldLayoutId id="2147484062" r:id="rId8"/>
    <p:sldLayoutId id="2147484063" r:id="rId9"/>
    <p:sldLayoutId id="2147484064" r:id="rId10"/>
    <p:sldLayoutId id="2147484065" r:id="rId11"/>
    <p:sldLayoutId id="2147484066" r:id="rId12"/>
    <p:sldLayoutId id="2147484067" r:id="rId13"/>
    <p:sldLayoutId id="2147484068" r:id="rId14"/>
    <p:sldLayoutId id="2147484069" r:id="rId15"/>
    <p:sldLayoutId id="2147484070" r:id="rId16"/>
    <p:sldLayoutId id="2147484071"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3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3.xml"/><Relationship Id="rId5" Type="http://schemas.openxmlformats.org/officeDocument/2006/relationships/image" Target="../media/image80.pn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www.educba.com/what-is-mvc-design-pattern/" TargetMode="External"/><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42.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2.jpe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4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hackernoon.com/solid-principles-simple-and-easy-explanation-f57d86c47a7f" TargetMode="External"/><Relationship Id="rId2" Type="http://schemas.openxmlformats.org/officeDocument/2006/relationships/image" Target="../media/image82.jpeg"/><Relationship Id="rId1" Type="http://schemas.openxmlformats.org/officeDocument/2006/relationships/slideLayout" Target="../slideLayouts/slideLayout7.xml"/><Relationship Id="rId4" Type="http://schemas.openxmlformats.org/officeDocument/2006/relationships/hyperlink" Target="https://www.baeldung.com/solid-principles"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2.jpe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3.xml"/><Relationship Id="rId5" Type="http://schemas.openxmlformats.org/officeDocument/2006/relationships/image" Target="../media/image80.png"/><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94.webp"/><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searchcio.techtarget.com/definition/Prototyping-Model" TargetMode="External"/><Relationship Id="rId2" Type="http://schemas.openxmlformats.org/officeDocument/2006/relationships/image" Target="../media/image82.jpeg"/><Relationship Id="rId1" Type="http://schemas.openxmlformats.org/officeDocument/2006/relationships/slideLayout" Target="../slideLayouts/slideLayout7.xml"/><Relationship Id="rId4" Type="http://schemas.openxmlformats.org/officeDocument/2006/relationships/hyperlink" Target="https://melsatar.blog/2012/03/15/software-development-life-cycle-models-and-methodologies/"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82.jpeg"/><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5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82.jpe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5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hyperlink" Target="https://diceus.com/step-step-software-development-7-phases-build-product/" TargetMode="External"/><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3.xml"/><Relationship Id="rId5" Type="http://schemas.openxmlformats.org/officeDocument/2006/relationships/image" Target="../media/image80.png"/><Relationship Id="rId4" Type="http://schemas.openxmlformats.org/officeDocument/2006/relationships/image" Target="../media/image6.png"/></Relationships>
</file>

<file path=ppt/slides/_rels/slide6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82.jpeg"/><Relationship Id="rId1" Type="http://schemas.openxmlformats.org/officeDocument/2006/relationships/slideLayout" Target="../slideLayouts/slideLayout7.xml"/><Relationship Id="rId6" Type="http://schemas.openxmlformats.org/officeDocument/2006/relationships/hyperlink" Target="https://www.visual-paradigm.com/guide/uml-unified-modeling-language/behavior-vs-structural-diagram/" TargetMode="External"/><Relationship Id="rId5" Type="http://schemas.openxmlformats.org/officeDocument/2006/relationships/hyperlink" Target="https://www.smartdraw.com/uml-diagram/" TargetMode="External"/><Relationship Id="rId4" Type="http://schemas.openxmlformats.org/officeDocument/2006/relationships/hyperlink" Target="https://www.tutorialspoint.com/uml/uml_standard_diagrams.htm"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hyperlink" Target="https://www.tutorialspoint.com/uml/uml_standard_diagrams.htm" TargetMode="External"/><Relationship Id="rId2" Type="http://schemas.openxmlformats.org/officeDocument/2006/relationships/image" Target="../media/image82.jpeg"/><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hyperlink" Target="https://www.visual-paradigm.com/guide/uml-unified-modeling-language/behavior-vs-structural-diagram/" TargetMode="External"/><Relationship Id="rId4" Type="http://schemas.openxmlformats.org/officeDocument/2006/relationships/hyperlink" Target="https://www.smartdraw.com/uml-diagram/"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70.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jpg"/><Relationship Id="rId7" Type="http://schemas.openxmlformats.org/officeDocument/2006/relationships/image" Target="../media/image108.png"/><Relationship Id="rId2" Type="http://schemas.openxmlformats.org/officeDocument/2006/relationships/image" Target="../media/image82.jpeg"/><Relationship Id="rId1" Type="http://schemas.openxmlformats.org/officeDocument/2006/relationships/slideLayout" Target="../slideLayouts/slideLayout7.xml"/><Relationship Id="rId6" Type="http://schemas.openxmlformats.org/officeDocument/2006/relationships/image" Target="../media/image107.png"/><Relationship Id="rId5" Type="http://schemas.openxmlformats.org/officeDocument/2006/relationships/image" Target="../media/image106.jpg"/><Relationship Id="rId4" Type="http://schemas.openxmlformats.org/officeDocument/2006/relationships/image" Target="../media/image105.jpg"/></Relationships>
</file>

<file path=ppt/slides/_rels/slide71.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3.xml"/><Relationship Id="rId5" Type="http://schemas.openxmlformats.org/officeDocument/2006/relationships/image" Target="../media/image80.png"/><Relationship Id="rId4" Type="http://schemas.openxmlformats.org/officeDocument/2006/relationships/image" Target="../media/image6.png"/></Relationships>
</file>

<file path=ppt/slides/_rels/slide74.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82.jpeg"/><Relationship Id="rId1" Type="http://schemas.openxmlformats.org/officeDocument/2006/relationships/slideLayout" Target="../slideLayouts/slideLayout7.xml"/><Relationship Id="rId5" Type="http://schemas.openxmlformats.org/officeDocument/2006/relationships/image" Target="../media/image112.png"/><Relationship Id="rId4" Type="http://schemas.openxmlformats.org/officeDocument/2006/relationships/image" Target="../media/image111.png"/></Relationships>
</file>

<file path=ppt/slides/_rels/slide77.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3.xml"/><Relationship Id="rId5" Type="http://schemas.openxmlformats.org/officeDocument/2006/relationships/image" Target="../media/image80.png"/><Relationship Id="rId4" Type="http://schemas.openxmlformats.org/officeDocument/2006/relationships/image" Target="../media/image6.png"/></Relationships>
</file>

<file path=ppt/slides/_rels/slide83.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82.jpeg"/><Relationship Id="rId1" Type="http://schemas.openxmlformats.org/officeDocument/2006/relationships/slideLayout" Target="../slideLayouts/slideLayout7.xml"/><Relationship Id="rId5" Type="http://schemas.openxmlformats.org/officeDocument/2006/relationships/image" Target="../media/image116.png"/><Relationship Id="rId4" Type="http://schemas.openxmlformats.org/officeDocument/2006/relationships/image" Target="../media/image115.png"/></Relationships>
</file>

<file path=ppt/slides/_rels/slide8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82.jpe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89.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3.xml"/><Relationship Id="rId5" Type="http://schemas.openxmlformats.org/officeDocument/2006/relationships/image" Target="../media/image80.png"/><Relationship Id="rId4" Type="http://schemas.openxmlformats.org/officeDocument/2006/relationships/image" Target="../media/image6.png"/></Relationships>
</file>

<file path=ppt/slides/_rels/slide9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 Id="rId5" Type="http://schemas.openxmlformats.org/officeDocument/2006/relationships/image" Target="../media/image123.png"/><Relationship Id="rId4" Type="http://schemas.openxmlformats.org/officeDocument/2006/relationships/image" Target="../media/image12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8395E-1FBC-43A7-9C3E-807A9BD06E74}"/>
              </a:ext>
            </a:extLst>
          </p:cNvPr>
          <p:cNvSpPr>
            <a:spLocks noGrp="1"/>
          </p:cNvSpPr>
          <p:nvPr>
            <p:ph type="ctrTitle"/>
          </p:nvPr>
        </p:nvSpPr>
        <p:spPr/>
        <p:txBody>
          <a:bodyPr>
            <a:normAutofit/>
          </a:bodyPr>
          <a:lstStyle/>
          <a:p>
            <a:pPr>
              <a:lnSpc>
                <a:spcPct val="90000"/>
              </a:lnSpc>
            </a:pPr>
            <a:r>
              <a:rPr lang="en-US" sz="5000" dirty="0"/>
              <a:t>BCPR 283 Assignment 1 </a:t>
            </a:r>
            <a:br>
              <a:rPr lang="en-US" sz="5000" dirty="0"/>
            </a:br>
            <a:r>
              <a:rPr lang="en-US" sz="5000" dirty="0"/>
              <a:t>Part B</a:t>
            </a:r>
            <a:endParaRPr lang="en-US" sz="5000" b="1" dirty="0"/>
          </a:p>
        </p:txBody>
      </p:sp>
      <p:sp>
        <p:nvSpPr>
          <p:cNvPr id="3" name="Subtitle 2">
            <a:extLst>
              <a:ext uri="{FF2B5EF4-FFF2-40B4-BE49-F238E27FC236}">
                <a16:creationId xmlns:a16="http://schemas.microsoft.com/office/drawing/2014/main" id="{3285C103-2049-4E0A-9C55-C33A60D4FC58}"/>
              </a:ext>
            </a:extLst>
          </p:cNvPr>
          <p:cNvSpPr>
            <a:spLocks noGrp="1"/>
          </p:cNvSpPr>
          <p:nvPr>
            <p:ph type="subTitle" idx="1"/>
          </p:nvPr>
        </p:nvSpPr>
        <p:spPr/>
        <p:txBody>
          <a:bodyPr>
            <a:normAutofit/>
          </a:bodyPr>
          <a:lstStyle/>
          <a:p>
            <a:r>
              <a:rPr lang="en-US" sz="2400" b="1" dirty="0"/>
              <a:t>Presented by: </a:t>
            </a:r>
            <a:r>
              <a:rPr lang="en-US" sz="2400" b="1" dirty="0" err="1"/>
              <a:t>Zilin</a:t>
            </a:r>
            <a:r>
              <a:rPr lang="en-US" sz="2400" b="1" dirty="0"/>
              <a:t> Li (Student ID: </a:t>
            </a:r>
            <a:r>
              <a:rPr lang="en-US" altLang="zh-CN" sz="2400" b="1" dirty="0"/>
              <a:t>99172142</a:t>
            </a:r>
            <a:r>
              <a:rPr lang="en-US" sz="2400" b="1" dirty="0"/>
              <a:t>)</a:t>
            </a:r>
          </a:p>
          <a:p>
            <a:endParaRPr lang="en-US" sz="2400" b="1" dirty="0"/>
          </a:p>
          <a:p>
            <a:endParaRPr lang="en-US" dirty="0"/>
          </a:p>
        </p:txBody>
      </p:sp>
    </p:spTree>
    <p:extLst>
      <p:ext uri="{BB962C8B-B14F-4D97-AF65-F5344CB8AC3E}">
        <p14:creationId xmlns:p14="http://schemas.microsoft.com/office/powerpoint/2010/main" val="3993128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0F69C0-3EFC-46EB-9072-B98E04F10E61}"/>
              </a:ext>
            </a:extLst>
          </p:cNvPr>
          <p:cNvSpPr/>
          <p:nvPr/>
        </p:nvSpPr>
        <p:spPr>
          <a:xfrm>
            <a:off x="11927" y="-11927"/>
            <a:ext cx="12217298" cy="400110"/>
          </a:xfrm>
          <a:prstGeom prst="rect">
            <a:avLst/>
          </a:prstGeom>
          <a:solidFill>
            <a:schemeClr val="accent6">
              <a:lumMod val="50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Feature </a:t>
            </a:r>
            <a:r>
              <a:rPr lang="en-US" altLang="zh-CN" sz="2000" dirty="0">
                <a:solidFill>
                  <a:schemeClr val="bg1"/>
                </a:solidFill>
                <a:latin typeface="Times New Roman" panose="02020603050405020304" pitchFamily="18" charset="0"/>
                <a:cs typeface="Times New Roman" panose="02020603050405020304" pitchFamily="18" charset="0"/>
              </a:rPr>
              <a:t>4</a:t>
            </a:r>
            <a:r>
              <a:rPr lang="en-US" sz="2000" dirty="0">
                <a:solidFill>
                  <a:schemeClr val="bg1"/>
                </a:solidFill>
                <a:latin typeface="Times New Roman" panose="02020603050405020304" pitchFamily="18" charset="0"/>
                <a:cs typeface="Times New Roman" panose="02020603050405020304" pitchFamily="18" charset="0"/>
              </a:rPr>
              <a:t> &amp; Feature </a:t>
            </a:r>
            <a:r>
              <a:rPr lang="en-US" altLang="zh-CN" sz="2000" dirty="0">
                <a:solidFill>
                  <a:schemeClr val="bg1"/>
                </a:solidFill>
                <a:latin typeface="Times New Roman" panose="02020603050405020304" pitchFamily="18" charset="0"/>
                <a:cs typeface="Times New Roman" panose="02020603050405020304" pitchFamily="18" charset="0"/>
              </a:rPr>
              <a:t>5 &amp;</a:t>
            </a:r>
            <a:r>
              <a:rPr lang="en-US" sz="2000" dirty="0">
                <a:solidFill>
                  <a:schemeClr val="bg1"/>
                </a:solidFill>
                <a:latin typeface="Times New Roman" panose="02020603050405020304" pitchFamily="18" charset="0"/>
                <a:cs typeface="Times New Roman" panose="02020603050405020304" pitchFamily="18" charset="0"/>
              </a:rPr>
              <a:t> Feature </a:t>
            </a:r>
            <a:r>
              <a:rPr lang="en-US" altLang="zh-CN" sz="2000" dirty="0">
                <a:solidFill>
                  <a:schemeClr val="bg1"/>
                </a:solidFill>
                <a:latin typeface="Times New Roman" panose="02020603050405020304" pitchFamily="18" charset="0"/>
                <a:cs typeface="Times New Roman" panose="02020603050405020304" pitchFamily="18" charset="0"/>
              </a:rPr>
              <a:t>6</a:t>
            </a:r>
            <a:r>
              <a:rPr lang="zh-CN" altLang="en-US" sz="2000" dirty="0">
                <a:solidFill>
                  <a:schemeClr val="bg1"/>
                </a:solidFill>
                <a:latin typeface="Times New Roman" panose="02020603050405020304" pitchFamily="18" charset="0"/>
                <a:cs typeface="Times New Roman" panose="02020603050405020304" pitchFamily="18" charset="0"/>
              </a:rPr>
              <a:t>：</a:t>
            </a:r>
            <a:r>
              <a:rPr lang="en-US" sz="2000" dirty="0">
                <a:solidFill>
                  <a:schemeClr val="bg1"/>
                </a:solidFill>
                <a:latin typeface="Times New Roman" panose="02020603050405020304" pitchFamily="18" charset="0"/>
                <a:cs typeface="Times New Roman" panose="02020603050405020304" pitchFamily="18" charset="0"/>
              </a:rPr>
              <a:t> Show if a row or column or square is complete</a:t>
            </a:r>
          </a:p>
        </p:txBody>
      </p:sp>
      <p:grpSp>
        <p:nvGrpSpPr>
          <p:cNvPr id="14" name="Group 13">
            <a:extLst>
              <a:ext uri="{FF2B5EF4-FFF2-40B4-BE49-F238E27FC236}">
                <a16:creationId xmlns:a16="http://schemas.microsoft.com/office/drawing/2014/main" id="{093CBCAF-5461-49E8-9D63-7A84B0149D25}"/>
              </a:ext>
            </a:extLst>
          </p:cNvPr>
          <p:cNvGrpSpPr/>
          <p:nvPr/>
        </p:nvGrpSpPr>
        <p:grpSpPr>
          <a:xfrm>
            <a:off x="682834" y="714286"/>
            <a:ext cx="10673695" cy="5447868"/>
            <a:chOff x="682834" y="714286"/>
            <a:chExt cx="10673695" cy="5447868"/>
          </a:xfrm>
        </p:grpSpPr>
        <p:pic>
          <p:nvPicPr>
            <p:cNvPr id="3" name="Picture 2">
              <a:extLst>
                <a:ext uri="{FF2B5EF4-FFF2-40B4-BE49-F238E27FC236}">
                  <a16:creationId xmlns:a16="http://schemas.microsoft.com/office/drawing/2014/main" id="{26088AA0-1A08-4463-8FA1-4F64C4C157ED}"/>
                </a:ext>
              </a:extLst>
            </p:cNvPr>
            <p:cNvPicPr>
              <a:picLocks noChangeAspect="1"/>
            </p:cNvPicPr>
            <p:nvPr/>
          </p:nvPicPr>
          <p:blipFill>
            <a:blip r:embed="rId2"/>
            <a:stretch>
              <a:fillRect/>
            </a:stretch>
          </p:blipFill>
          <p:spPr>
            <a:xfrm>
              <a:off x="682834" y="2533935"/>
              <a:ext cx="3684863" cy="3607558"/>
            </a:xfrm>
            <a:prstGeom prst="rect">
              <a:avLst/>
            </a:prstGeom>
          </p:spPr>
        </p:pic>
        <p:pic>
          <p:nvPicPr>
            <p:cNvPr id="4" name="Picture 3">
              <a:extLst>
                <a:ext uri="{FF2B5EF4-FFF2-40B4-BE49-F238E27FC236}">
                  <a16:creationId xmlns:a16="http://schemas.microsoft.com/office/drawing/2014/main" id="{F88CABD3-DD56-4598-895F-B57F43E97A5D}"/>
                </a:ext>
              </a:extLst>
            </p:cNvPr>
            <p:cNvPicPr>
              <a:picLocks noChangeAspect="1"/>
            </p:cNvPicPr>
            <p:nvPr/>
          </p:nvPicPr>
          <p:blipFill>
            <a:blip r:embed="rId3"/>
            <a:stretch>
              <a:fillRect/>
            </a:stretch>
          </p:blipFill>
          <p:spPr>
            <a:xfrm>
              <a:off x="4155505" y="2533935"/>
              <a:ext cx="3728353" cy="3628219"/>
            </a:xfrm>
            <a:prstGeom prst="rect">
              <a:avLst/>
            </a:prstGeom>
          </p:spPr>
        </p:pic>
        <p:pic>
          <p:nvPicPr>
            <p:cNvPr id="5" name="Picture 4">
              <a:extLst>
                <a:ext uri="{FF2B5EF4-FFF2-40B4-BE49-F238E27FC236}">
                  <a16:creationId xmlns:a16="http://schemas.microsoft.com/office/drawing/2014/main" id="{3F5620EE-A8F9-4385-8FF0-F4248E6CA4E0}"/>
                </a:ext>
              </a:extLst>
            </p:cNvPr>
            <p:cNvPicPr>
              <a:picLocks noChangeAspect="1"/>
            </p:cNvPicPr>
            <p:nvPr/>
          </p:nvPicPr>
          <p:blipFill>
            <a:blip r:embed="rId4"/>
            <a:stretch>
              <a:fillRect/>
            </a:stretch>
          </p:blipFill>
          <p:spPr>
            <a:xfrm>
              <a:off x="7883858" y="2533935"/>
              <a:ext cx="3472671" cy="3593318"/>
            </a:xfrm>
            <a:prstGeom prst="rect">
              <a:avLst/>
            </a:prstGeom>
          </p:spPr>
        </p:pic>
        <p:pic>
          <p:nvPicPr>
            <p:cNvPr id="7" name="Picture 6">
              <a:extLst>
                <a:ext uri="{FF2B5EF4-FFF2-40B4-BE49-F238E27FC236}">
                  <a16:creationId xmlns:a16="http://schemas.microsoft.com/office/drawing/2014/main" id="{C38A4786-6483-412A-9770-6524D7561FA7}"/>
                </a:ext>
              </a:extLst>
            </p:cNvPr>
            <p:cNvPicPr>
              <a:picLocks noChangeAspect="1"/>
            </p:cNvPicPr>
            <p:nvPr/>
          </p:nvPicPr>
          <p:blipFill>
            <a:blip r:embed="rId5"/>
            <a:stretch>
              <a:fillRect/>
            </a:stretch>
          </p:blipFill>
          <p:spPr>
            <a:xfrm>
              <a:off x="747927" y="1119117"/>
              <a:ext cx="3610258" cy="968472"/>
            </a:xfrm>
            <a:prstGeom prst="rect">
              <a:avLst/>
            </a:prstGeom>
          </p:spPr>
        </p:pic>
        <p:pic>
          <p:nvPicPr>
            <p:cNvPr id="8" name="Picture 7">
              <a:extLst>
                <a:ext uri="{FF2B5EF4-FFF2-40B4-BE49-F238E27FC236}">
                  <a16:creationId xmlns:a16="http://schemas.microsoft.com/office/drawing/2014/main" id="{C534AA04-3C9B-47E3-A503-4E93F09A5578}"/>
                </a:ext>
              </a:extLst>
            </p:cNvPr>
            <p:cNvPicPr>
              <a:picLocks noChangeAspect="1"/>
            </p:cNvPicPr>
            <p:nvPr/>
          </p:nvPicPr>
          <p:blipFill>
            <a:blip r:embed="rId6"/>
            <a:stretch>
              <a:fillRect/>
            </a:stretch>
          </p:blipFill>
          <p:spPr>
            <a:xfrm>
              <a:off x="4367697" y="1094355"/>
              <a:ext cx="3516160" cy="968472"/>
            </a:xfrm>
            <a:prstGeom prst="rect">
              <a:avLst/>
            </a:prstGeom>
          </p:spPr>
        </p:pic>
        <p:pic>
          <p:nvPicPr>
            <p:cNvPr id="13" name="Picture 12">
              <a:extLst>
                <a:ext uri="{FF2B5EF4-FFF2-40B4-BE49-F238E27FC236}">
                  <a16:creationId xmlns:a16="http://schemas.microsoft.com/office/drawing/2014/main" id="{F43ED9F9-3527-40CC-A9E4-7E26F0B02D0A}"/>
                </a:ext>
              </a:extLst>
            </p:cNvPr>
            <p:cNvPicPr>
              <a:picLocks noChangeAspect="1"/>
            </p:cNvPicPr>
            <p:nvPr/>
          </p:nvPicPr>
          <p:blipFill>
            <a:blip r:embed="rId7"/>
            <a:stretch>
              <a:fillRect/>
            </a:stretch>
          </p:blipFill>
          <p:spPr>
            <a:xfrm>
              <a:off x="7883857" y="1094355"/>
              <a:ext cx="3472671" cy="968472"/>
            </a:xfrm>
            <a:prstGeom prst="rect">
              <a:avLst/>
            </a:prstGeom>
          </p:spPr>
        </p:pic>
        <p:sp>
          <p:nvSpPr>
            <p:cNvPr id="22" name="TextBox 21">
              <a:extLst>
                <a:ext uri="{FF2B5EF4-FFF2-40B4-BE49-F238E27FC236}">
                  <a16:creationId xmlns:a16="http://schemas.microsoft.com/office/drawing/2014/main" id="{054C356A-96AE-4021-A522-F2902EEFB50D}"/>
                </a:ext>
              </a:extLst>
            </p:cNvPr>
            <p:cNvSpPr txBox="1"/>
            <p:nvPr/>
          </p:nvSpPr>
          <p:spPr>
            <a:xfrm>
              <a:off x="747926" y="714286"/>
              <a:ext cx="10608601" cy="338554"/>
            </a:xfrm>
            <a:prstGeom prst="rect">
              <a:avLst/>
            </a:prstGeom>
            <a:solidFill>
              <a:schemeClr val="accent6">
                <a:lumMod val="60000"/>
                <a:lumOff val="40000"/>
              </a:schemeClr>
            </a:solidFill>
            <a:ln>
              <a:noFill/>
            </a:ln>
          </p:spPr>
          <p:txBody>
            <a:bodyPr wrap="square" rtlCol="0">
              <a:spAutoFit/>
            </a:bodyPr>
            <a:lstStyle/>
            <a:p>
              <a:r>
                <a:rPr lang="en-US" sz="1600" dirty="0"/>
                <a:t>Code example from Controller:</a:t>
              </a:r>
            </a:p>
          </p:txBody>
        </p:sp>
        <p:sp>
          <p:nvSpPr>
            <p:cNvPr id="24" name="TextBox 23">
              <a:extLst>
                <a:ext uri="{FF2B5EF4-FFF2-40B4-BE49-F238E27FC236}">
                  <a16:creationId xmlns:a16="http://schemas.microsoft.com/office/drawing/2014/main" id="{1B67B7C7-63E0-44F1-B829-A235339B675D}"/>
                </a:ext>
              </a:extLst>
            </p:cNvPr>
            <p:cNvSpPr txBox="1"/>
            <p:nvPr/>
          </p:nvSpPr>
          <p:spPr>
            <a:xfrm>
              <a:off x="747925" y="2226655"/>
              <a:ext cx="10608601" cy="338554"/>
            </a:xfrm>
            <a:prstGeom prst="rect">
              <a:avLst/>
            </a:prstGeom>
            <a:solidFill>
              <a:schemeClr val="accent6">
                <a:lumMod val="60000"/>
                <a:lumOff val="40000"/>
              </a:schemeClr>
            </a:solidFill>
            <a:ln>
              <a:noFill/>
            </a:ln>
          </p:spPr>
          <p:txBody>
            <a:bodyPr wrap="square" rtlCol="0">
              <a:spAutoFit/>
            </a:bodyPr>
            <a:lstStyle/>
            <a:p>
              <a:r>
                <a:rPr lang="en-US" sz="1600" dirty="0"/>
                <a:t>Code example from Model:</a:t>
              </a:r>
            </a:p>
          </p:txBody>
        </p:sp>
      </p:grpSp>
    </p:spTree>
    <p:extLst>
      <p:ext uri="{BB962C8B-B14F-4D97-AF65-F5344CB8AC3E}">
        <p14:creationId xmlns:p14="http://schemas.microsoft.com/office/powerpoint/2010/main" val="26450186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864D8-1470-421A-BECE-D2810BBEDB92}"/>
              </a:ext>
            </a:extLst>
          </p:cNvPr>
          <p:cNvSpPr>
            <a:spLocks noGrp="1"/>
          </p:cNvSpPr>
          <p:nvPr>
            <p:ph type="title"/>
          </p:nvPr>
        </p:nvSpPr>
        <p:spPr>
          <a:xfrm>
            <a:off x="2692398" y="1871131"/>
            <a:ext cx="6815669" cy="1515533"/>
          </a:xfrm>
        </p:spPr>
        <p:txBody>
          <a:bodyPr vert="horz" lIns="91440" tIns="45720" rIns="91440" bIns="45720" rtlCol="0" anchor="b">
            <a:noAutofit/>
          </a:bodyPr>
          <a:lstStyle/>
          <a:p>
            <a:pPr>
              <a:lnSpc>
                <a:spcPct val="90000"/>
              </a:lnSpc>
            </a:pPr>
            <a:r>
              <a:rPr lang="en-US" sz="4000" dirty="0"/>
              <a:t>Q7.	Debug and test programs to the systems level.</a:t>
            </a:r>
          </a:p>
        </p:txBody>
      </p:sp>
      <p:sp>
        <p:nvSpPr>
          <p:cNvPr id="3" name="Text Placeholder 2">
            <a:extLst>
              <a:ext uri="{FF2B5EF4-FFF2-40B4-BE49-F238E27FC236}">
                <a16:creationId xmlns:a16="http://schemas.microsoft.com/office/drawing/2014/main" id="{A843AF07-4B02-47FB-8EC6-6C3B897DBF8F}"/>
              </a:ext>
            </a:extLst>
          </p:cNvPr>
          <p:cNvSpPr>
            <a:spLocks noGrp="1"/>
          </p:cNvSpPr>
          <p:nvPr>
            <p:ph type="body" idx="1"/>
          </p:nvPr>
        </p:nvSpPr>
        <p:spPr>
          <a:xfrm>
            <a:off x="2692398" y="3749841"/>
            <a:ext cx="6815669" cy="1228557"/>
          </a:xfrm>
        </p:spPr>
        <p:txBody>
          <a:bodyPr vert="horz" lIns="91440" tIns="45720" rIns="91440" bIns="45720" rtlCol="0" anchor="t">
            <a:normAutofit/>
          </a:bodyPr>
          <a:lstStyle/>
          <a:p>
            <a:pPr algn="l"/>
            <a:r>
              <a:rPr lang="en-US" sz="2100" dirty="0"/>
              <a:t>Theory One:  Debugging</a:t>
            </a:r>
          </a:p>
          <a:p>
            <a:pPr algn="l"/>
            <a:endParaRPr lang="en-US" sz="2100" dirty="0"/>
          </a:p>
        </p:txBody>
      </p:sp>
    </p:spTree>
    <p:extLst>
      <p:ext uri="{BB962C8B-B14F-4D97-AF65-F5344CB8AC3E}">
        <p14:creationId xmlns:p14="http://schemas.microsoft.com/office/powerpoint/2010/main" val="27215792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C8BD7E-E8F6-4943-9334-4D4DE31C3B79}"/>
              </a:ext>
            </a:extLst>
          </p:cNvPr>
          <p:cNvSpPr txBox="1"/>
          <p:nvPr/>
        </p:nvSpPr>
        <p:spPr>
          <a:xfrm>
            <a:off x="1143585" y="1970756"/>
            <a:ext cx="4732337" cy="830997"/>
          </a:xfrm>
          <a:prstGeom prst="rect">
            <a:avLst/>
          </a:prstGeom>
          <a:noFill/>
        </p:spPr>
        <p:txBody>
          <a:bodyPr>
            <a:spAutoFit/>
          </a:bodyPr>
          <a:lstStyle/>
          <a:p>
            <a:pPr algn="just" eaLnBrk="1" hangingPunct="1">
              <a:defRPr/>
            </a:pPr>
            <a:r>
              <a:rPr lang="en-NZ" sz="1600" b="1" dirty="0">
                <a:solidFill>
                  <a:schemeClr val="tx1">
                    <a:lumMod val="95000"/>
                    <a:lumOff val="5000"/>
                  </a:schemeClr>
                </a:solidFill>
                <a:ea typeface="宋体" charset="-122"/>
              </a:rPr>
              <a:t>Debugging</a:t>
            </a:r>
            <a:r>
              <a:rPr lang="en-NZ" sz="1600" dirty="0">
                <a:solidFill>
                  <a:schemeClr val="tx1">
                    <a:lumMod val="95000"/>
                    <a:lumOff val="5000"/>
                  </a:schemeClr>
                </a:solidFill>
                <a:ea typeface="宋体" charset="-122"/>
              </a:rPr>
              <a:t> is the process of identifying the root cause of an error and correcting it. It contrasts with testing, which is the process of detecting the error initially.</a:t>
            </a:r>
          </a:p>
        </p:txBody>
      </p:sp>
      <p:sp>
        <p:nvSpPr>
          <p:cNvPr id="3" name="TextBox 2">
            <a:extLst>
              <a:ext uri="{FF2B5EF4-FFF2-40B4-BE49-F238E27FC236}">
                <a16:creationId xmlns:a16="http://schemas.microsoft.com/office/drawing/2014/main" id="{63C8EE57-FA9F-46EF-89D2-AB7CA62F845A}"/>
              </a:ext>
            </a:extLst>
          </p:cNvPr>
          <p:cNvSpPr txBox="1"/>
          <p:nvPr/>
        </p:nvSpPr>
        <p:spPr>
          <a:xfrm>
            <a:off x="1143585" y="3259806"/>
            <a:ext cx="4732337" cy="1815882"/>
          </a:xfrm>
          <a:prstGeom prst="rect">
            <a:avLst/>
          </a:prstGeom>
          <a:noFill/>
        </p:spPr>
        <p:txBody>
          <a:bodyPr>
            <a:spAutoFit/>
          </a:bodyPr>
          <a:lstStyle/>
          <a:p>
            <a:pPr algn="just" eaLnBrk="1" hangingPunct="1">
              <a:defRPr/>
            </a:pPr>
            <a:r>
              <a:rPr lang="en-NZ" sz="1600" b="1" dirty="0">
                <a:solidFill>
                  <a:schemeClr val="tx1">
                    <a:lumMod val="95000"/>
                    <a:lumOff val="5000"/>
                  </a:schemeClr>
                </a:solidFill>
                <a:ea typeface="宋体" charset="-122"/>
              </a:rPr>
              <a:t>Role of Debugging in Software Quality</a:t>
            </a:r>
          </a:p>
          <a:p>
            <a:pPr algn="just" eaLnBrk="1" hangingPunct="1">
              <a:defRPr/>
            </a:pPr>
            <a:r>
              <a:rPr lang="en-NZ" sz="1600" dirty="0">
                <a:solidFill>
                  <a:schemeClr val="tx1">
                    <a:lumMod val="95000"/>
                    <a:lumOff val="5000"/>
                  </a:schemeClr>
                </a:solidFill>
                <a:ea typeface="宋体" charset="-122"/>
              </a:rPr>
              <a:t>Like testing, debugging isn’t a way to improve the quality of your software per se; it’s a way to diagnose defects. Software quality must be built in from the start. The best way to build a quality product is to develop requirements carefully, design well, and use high-quality coding practices. Debugging is a last resort.</a:t>
            </a:r>
          </a:p>
        </p:txBody>
      </p:sp>
      <p:sp>
        <p:nvSpPr>
          <p:cNvPr id="4" name="TextBox 3">
            <a:extLst>
              <a:ext uri="{FF2B5EF4-FFF2-40B4-BE49-F238E27FC236}">
                <a16:creationId xmlns:a16="http://schemas.microsoft.com/office/drawing/2014/main" id="{255BC59B-CAEF-4A4A-80D9-5852339F0F90}"/>
              </a:ext>
            </a:extLst>
          </p:cNvPr>
          <p:cNvSpPr txBox="1"/>
          <p:nvPr/>
        </p:nvSpPr>
        <p:spPr>
          <a:xfrm>
            <a:off x="6208713" y="1279525"/>
            <a:ext cx="3117850" cy="368300"/>
          </a:xfrm>
          <a:prstGeom prst="rect">
            <a:avLst/>
          </a:prstGeom>
          <a:noFill/>
        </p:spPr>
        <p:txBody>
          <a:bodyPr>
            <a:spAutoFit/>
          </a:bodyPr>
          <a:lstStyle/>
          <a:p>
            <a:pPr eaLnBrk="1" hangingPunct="1">
              <a:defRPr/>
            </a:pPr>
            <a:r>
              <a:rPr lang="en-NZ" b="1" dirty="0">
                <a:latin typeface="+mn-lt"/>
                <a:ea typeface="宋体" charset="-122"/>
              </a:rPr>
              <a:t>Defects as Opportunities</a:t>
            </a:r>
          </a:p>
        </p:txBody>
      </p:sp>
      <p:pic>
        <p:nvPicPr>
          <p:cNvPr id="5" name="Picture 4">
            <a:extLst>
              <a:ext uri="{FF2B5EF4-FFF2-40B4-BE49-F238E27FC236}">
                <a16:creationId xmlns:a16="http://schemas.microsoft.com/office/drawing/2014/main" id="{6E7003C2-9F12-4FCA-BD99-71C3520E9CA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73800" y="1708150"/>
            <a:ext cx="5056188"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19C1B5A1-89D5-466B-93F9-0BDBDE518C93}"/>
              </a:ext>
            </a:extLst>
          </p:cNvPr>
          <p:cNvSpPr/>
          <p:nvPr/>
        </p:nvSpPr>
        <p:spPr>
          <a:xfrm>
            <a:off x="-10246" y="-6251"/>
            <a:ext cx="12202246" cy="400110"/>
          </a:xfrm>
          <a:prstGeom prst="rect">
            <a:avLst/>
          </a:prstGeom>
          <a:solidFill>
            <a:schemeClr val="accent2">
              <a:lumMod val="75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O</a:t>
            </a:r>
            <a:r>
              <a:rPr lang="en-US" altLang="zh-CN" sz="2000" dirty="0">
                <a:solidFill>
                  <a:schemeClr val="bg1"/>
                </a:solidFill>
                <a:latin typeface="Times New Roman" panose="02020603050405020304" pitchFamily="18" charset="0"/>
                <a:cs typeface="Times New Roman" panose="02020603050405020304" pitchFamily="18" charset="0"/>
              </a:rPr>
              <a:t>ne</a:t>
            </a:r>
            <a:r>
              <a:rPr lang="en-US" sz="2000" dirty="0">
                <a:solidFill>
                  <a:schemeClr val="bg1"/>
                </a:solidFill>
                <a:latin typeface="Times New Roman" panose="02020603050405020304" pitchFamily="18" charset="0"/>
                <a:cs typeface="Times New Roman" panose="02020603050405020304" pitchFamily="18" charset="0"/>
              </a:rPr>
              <a:t>:  D</a:t>
            </a:r>
            <a:r>
              <a:rPr lang="en-US" altLang="zh-CN" sz="2000" dirty="0">
                <a:solidFill>
                  <a:schemeClr val="bg1"/>
                </a:solidFill>
                <a:latin typeface="Times New Roman" panose="02020603050405020304" pitchFamily="18" charset="0"/>
                <a:cs typeface="Times New Roman" panose="02020603050405020304" pitchFamily="18" charset="0"/>
              </a:rPr>
              <a:t>ebugging</a:t>
            </a: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B43115E-AE03-45D3-BBF7-6BA68FCF9626}"/>
              </a:ext>
            </a:extLst>
          </p:cNvPr>
          <p:cNvSpPr txBox="1"/>
          <p:nvPr/>
        </p:nvSpPr>
        <p:spPr>
          <a:xfrm>
            <a:off x="1122400" y="852854"/>
            <a:ext cx="9947199" cy="609931"/>
          </a:xfrm>
          <a:prstGeom prst="rect">
            <a:avLst/>
          </a:prstGeom>
        </p:spPr>
        <p:txBody>
          <a:bodyPr vert="horz" lIns="91440" tIns="45720" rIns="91440" bIns="45720" rtlCol="0" anchor="t">
            <a:noAutofit/>
          </a:bodyPr>
          <a:lstStyle/>
          <a:p>
            <a:pPr>
              <a:spcBef>
                <a:spcPct val="0"/>
              </a:spcBef>
              <a:spcAft>
                <a:spcPts val="600"/>
              </a:spcAft>
            </a:pPr>
            <a:r>
              <a:rPr lang="en-US" altLang="zh-CN" sz="3600" dirty="0">
                <a:solidFill>
                  <a:schemeClr val="tx1">
                    <a:lumMod val="95000"/>
                    <a:lumOff val="5000"/>
                  </a:schemeClr>
                </a:solidFill>
                <a:ea typeface="+mj-ea"/>
                <a:cs typeface="Times New Roman" panose="02020603050405020304" pitchFamily="18" charset="0"/>
              </a:rPr>
              <a:t>7</a:t>
            </a:r>
            <a:r>
              <a:rPr lang="en-US" sz="3600" dirty="0">
                <a:solidFill>
                  <a:schemeClr val="tx1">
                    <a:lumMod val="95000"/>
                    <a:lumOff val="5000"/>
                  </a:schemeClr>
                </a:solidFill>
                <a:ea typeface="+mj-ea"/>
                <a:cs typeface="Times New Roman" panose="02020603050405020304" pitchFamily="18" charset="0"/>
              </a:rPr>
              <a:t>.1.</a:t>
            </a:r>
            <a:r>
              <a:rPr lang="en-US" altLang="zh-CN" sz="3600" dirty="0">
                <a:solidFill>
                  <a:schemeClr val="tx1">
                    <a:lumMod val="95000"/>
                    <a:lumOff val="5000"/>
                  </a:schemeClr>
                </a:solidFill>
                <a:ea typeface="+mj-ea"/>
                <a:cs typeface="Times New Roman" panose="02020603050405020304" pitchFamily="18" charset="0"/>
              </a:rPr>
              <a:t>7</a:t>
            </a:r>
            <a:r>
              <a:rPr lang="en-US" sz="3600" dirty="0">
                <a:solidFill>
                  <a:schemeClr val="tx1">
                    <a:lumMod val="95000"/>
                    <a:lumOff val="5000"/>
                  </a:schemeClr>
                </a:solidFill>
                <a:ea typeface="+mj-ea"/>
                <a:cs typeface="Times New Roman" panose="02020603050405020304" pitchFamily="18" charset="0"/>
              </a:rPr>
              <a:t> W</a:t>
            </a:r>
            <a:r>
              <a:rPr lang="en-US" altLang="zh-CN" sz="3600" dirty="0">
                <a:solidFill>
                  <a:schemeClr val="tx1">
                    <a:lumMod val="95000"/>
                    <a:lumOff val="5000"/>
                  </a:schemeClr>
                </a:solidFill>
                <a:ea typeface="+mj-ea"/>
                <a:cs typeface="Times New Roman" panose="02020603050405020304" pitchFamily="18" charset="0"/>
              </a:rPr>
              <a:t>hat is Debugging</a:t>
            </a:r>
            <a:endParaRPr lang="en-US" sz="3600" dirty="0">
              <a:solidFill>
                <a:schemeClr val="tx1">
                  <a:lumMod val="95000"/>
                  <a:lumOff val="5000"/>
                </a:schemeClr>
              </a:solidFill>
              <a:ea typeface="+mj-ea"/>
              <a:cs typeface="Times New Roman" panose="02020603050405020304" pitchFamily="18" charset="0"/>
            </a:endParaRPr>
          </a:p>
          <a:p>
            <a:pPr>
              <a:spcBef>
                <a:spcPct val="0"/>
              </a:spcBef>
              <a:spcAft>
                <a:spcPts val="600"/>
              </a:spcAft>
            </a:pPr>
            <a:endParaRPr lang="en-US" sz="3600" b="1" dirty="0">
              <a:solidFill>
                <a:schemeClr val="tx1">
                  <a:lumMod val="95000"/>
                  <a:lumOff val="5000"/>
                </a:schemeClr>
              </a:solidFill>
              <a:ea typeface="+mj-ea"/>
              <a:cs typeface="Times New Roman" panose="02020603050405020304" pitchFamily="18" charset="0"/>
            </a:endParaRPr>
          </a:p>
        </p:txBody>
      </p:sp>
    </p:spTree>
    <p:extLst>
      <p:ext uri="{BB962C8B-B14F-4D97-AF65-F5344CB8AC3E}">
        <p14:creationId xmlns:p14="http://schemas.microsoft.com/office/powerpoint/2010/main" val="5357983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C2106F-3D5C-40C1-8CB3-F70213498BF8}"/>
              </a:ext>
            </a:extLst>
          </p:cNvPr>
          <p:cNvSpPr txBox="1"/>
          <p:nvPr/>
        </p:nvSpPr>
        <p:spPr>
          <a:xfrm>
            <a:off x="1049338" y="1033463"/>
            <a:ext cx="4789487" cy="2698687"/>
          </a:xfrm>
          <a:prstGeom prst="rect">
            <a:avLst/>
          </a:prstGeom>
          <a:noFill/>
        </p:spPr>
        <p:txBody>
          <a:bodyPr>
            <a:spAutoFit/>
          </a:bodyPr>
          <a:lstStyle/>
          <a:p>
            <a:pPr algn="just" eaLnBrk="1" hangingPunct="1">
              <a:lnSpc>
                <a:spcPts val="2500"/>
              </a:lnSpc>
              <a:spcBef>
                <a:spcPts val="300"/>
              </a:spcBef>
              <a:spcAft>
                <a:spcPts val="300"/>
              </a:spcAft>
              <a:defRPr/>
            </a:pPr>
            <a:r>
              <a:rPr lang="en-NZ" sz="1600" b="1" dirty="0">
                <a:latin typeface="+mn-lt"/>
                <a:ea typeface="宋体" charset="-122"/>
              </a:rPr>
              <a:t>The Scientific </a:t>
            </a:r>
            <a:r>
              <a:rPr lang="en-NZ" sz="1600" b="1" dirty="0">
                <a:ea typeface="宋体" charset="-122"/>
              </a:rPr>
              <a:t>Method</a:t>
            </a:r>
            <a:r>
              <a:rPr lang="en-NZ" sz="1600" b="1" dirty="0">
                <a:latin typeface="+mn-lt"/>
                <a:ea typeface="宋体" charset="-122"/>
              </a:rPr>
              <a:t> of Debugging</a:t>
            </a:r>
          </a:p>
          <a:p>
            <a:pPr marL="285750" indent="-285750" eaLnBrk="1" hangingPunct="1">
              <a:lnSpc>
                <a:spcPts val="2500"/>
              </a:lnSpc>
              <a:spcBef>
                <a:spcPts val="300"/>
              </a:spcBef>
              <a:spcAft>
                <a:spcPts val="300"/>
              </a:spcAft>
              <a:buFont typeface="Wingdings" panose="05000000000000000000" pitchFamily="2" charset="2"/>
              <a:buChar char="q"/>
              <a:defRPr/>
            </a:pPr>
            <a:r>
              <a:rPr lang="en-NZ" sz="1600" dirty="0">
                <a:latin typeface="+mn-lt"/>
                <a:ea typeface="宋体" charset="-122"/>
              </a:rPr>
              <a:t>Gather data through repeatable experiments.</a:t>
            </a:r>
          </a:p>
          <a:p>
            <a:pPr marL="285750" indent="-285750" eaLnBrk="1" hangingPunct="1">
              <a:lnSpc>
                <a:spcPts val="2500"/>
              </a:lnSpc>
              <a:spcBef>
                <a:spcPts val="300"/>
              </a:spcBef>
              <a:spcAft>
                <a:spcPts val="300"/>
              </a:spcAft>
              <a:buFont typeface="Wingdings" panose="05000000000000000000" pitchFamily="2" charset="2"/>
              <a:buChar char="q"/>
              <a:defRPr/>
            </a:pPr>
            <a:r>
              <a:rPr lang="en-NZ" sz="1600" dirty="0">
                <a:latin typeface="+mn-lt"/>
                <a:ea typeface="宋体" charset="-122"/>
              </a:rPr>
              <a:t>Form a hypothesis that accounts for the relevant data.</a:t>
            </a:r>
          </a:p>
          <a:p>
            <a:pPr marL="285750" indent="-285750" eaLnBrk="1" hangingPunct="1">
              <a:lnSpc>
                <a:spcPts val="2500"/>
              </a:lnSpc>
              <a:spcBef>
                <a:spcPts val="300"/>
              </a:spcBef>
              <a:spcAft>
                <a:spcPts val="300"/>
              </a:spcAft>
              <a:buFont typeface="Wingdings" panose="05000000000000000000" pitchFamily="2" charset="2"/>
              <a:buChar char="q"/>
              <a:defRPr/>
            </a:pPr>
            <a:r>
              <a:rPr lang="en-NZ" sz="1600" dirty="0">
                <a:latin typeface="+mn-lt"/>
                <a:ea typeface="宋体" charset="-122"/>
              </a:rPr>
              <a:t>Design an experiment to prove or disprove the hypothesis.</a:t>
            </a:r>
          </a:p>
          <a:p>
            <a:pPr marL="285750" indent="-285750" eaLnBrk="1" hangingPunct="1">
              <a:lnSpc>
                <a:spcPts val="2500"/>
              </a:lnSpc>
              <a:spcBef>
                <a:spcPts val="300"/>
              </a:spcBef>
              <a:spcAft>
                <a:spcPts val="300"/>
              </a:spcAft>
              <a:buFont typeface="Wingdings" panose="05000000000000000000" pitchFamily="2" charset="2"/>
              <a:buChar char="q"/>
              <a:defRPr/>
            </a:pPr>
            <a:r>
              <a:rPr lang="en-NZ" sz="1600" dirty="0">
                <a:latin typeface="+mn-lt"/>
                <a:ea typeface="宋体" charset="-122"/>
              </a:rPr>
              <a:t>Prove or disprove the hypothesis.</a:t>
            </a:r>
          </a:p>
          <a:p>
            <a:pPr marL="285750" indent="-285750" eaLnBrk="1" hangingPunct="1">
              <a:lnSpc>
                <a:spcPts val="2500"/>
              </a:lnSpc>
              <a:spcBef>
                <a:spcPts val="300"/>
              </a:spcBef>
              <a:spcAft>
                <a:spcPts val="300"/>
              </a:spcAft>
              <a:buFont typeface="Wingdings" panose="05000000000000000000" pitchFamily="2" charset="2"/>
              <a:buChar char="q"/>
              <a:defRPr/>
            </a:pPr>
            <a:r>
              <a:rPr lang="en-NZ" sz="1600" dirty="0">
                <a:latin typeface="+mn-lt"/>
                <a:ea typeface="宋体" charset="-122"/>
              </a:rPr>
              <a:t>Repeat as needed.</a:t>
            </a:r>
          </a:p>
        </p:txBody>
      </p:sp>
      <p:pic>
        <p:nvPicPr>
          <p:cNvPr id="3" name="Picture 5">
            <a:extLst>
              <a:ext uri="{FF2B5EF4-FFF2-40B4-BE49-F238E27FC236}">
                <a16:creationId xmlns:a16="http://schemas.microsoft.com/office/drawing/2014/main" id="{3A557F38-B9CC-4118-8B5A-B442C61BF73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10751" y="1033463"/>
            <a:ext cx="5181600" cy="311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E9C04A66-CDA3-49AA-9E7C-23F5D3F3A661}"/>
              </a:ext>
            </a:extLst>
          </p:cNvPr>
          <p:cNvSpPr/>
          <p:nvPr/>
        </p:nvSpPr>
        <p:spPr>
          <a:xfrm>
            <a:off x="-10246" y="-6251"/>
            <a:ext cx="12202246" cy="400110"/>
          </a:xfrm>
          <a:prstGeom prst="rect">
            <a:avLst/>
          </a:prstGeom>
          <a:solidFill>
            <a:schemeClr val="accent2">
              <a:lumMod val="75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O</a:t>
            </a:r>
            <a:r>
              <a:rPr lang="en-US" altLang="zh-CN" sz="2000" dirty="0">
                <a:solidFill>
                  <a:schemeClr val="bg1"/>
                </a:solidFill>
                <a:latin typeface="Times New Roman" panose="02020603050405020304" pitchFamily="18" charset="0"/>
                <a:cs typeface="Times New Roman" panose="02020603050405020304" pitchFamily="18" charset="0"/>
              </a:rPr>
              <a:t>ne</a:t>
            </a:r>
            <a:r>
              <a:rPr lang="en-US" sz="2000" dirty="0">
                <a:solidFill>
                  <a:schemeClr val="bg1"/>
                </a:solidFill>
                <a:latin typeface="Times New Roman" panose="02020603050405020304" pitchFamily="18" charset="0"/>
                <a:cs typeface="Times New Roman" panose="02020603050405020304" pitchFamily="18" charset="0"/>
              </a:rPr>
              <a:t>:  D</a:t>
            </a:r>
            <a:r>
              <a:rPr lang="en-US" altLang="zh-CN" sz="2000" dirty="0">
                <a:solidFill>
                  <a:schemeClr val="bg1"/>
                </a:solidFill>
                <a:latin typeface="Times New Roman" panose="02020603050405020304" pitchFamily="18" charset="0"/>
                <a:cs typeface="Times New Roman" panose="02020603050405020304" pitchFamily="18" charset="0"/>
              </a:rPr>
              <a:t>ebugging</a:t>
            </a:r>
            <a:endParaRPr lang="en-US" sz="2000" dirty="0">
              <a:solidFill>
                <a:schemeClr val="bg1"/>
              </a:solidFill>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5EC06F09-BD6A-4DDA-946A-451B069071F4}"/>
              </a:ext>
            </a:extLst>
          </p:cNvPr>
          <p:cNvGrpSpPr/>
          <p:nvPr/>
        </p:nvGrpSpPr>
        <p:grpSpPr>
          <a:xfrm>
            <a:off x="1049338" y="4148138"/>
            <a:ext cx="9914921" cy="1616451"/>
            <a:chOff x="1301719" y="4252729"/>
            <a:chExt cx="9914921" cy="1616451"/>
          </a:xfrm>
        </p:grpSpPr>
        <p:sp>
          <p:nvSpPr>
            <p:cNvPr id="6" name="Rectangle 5">
              <a:extLst>
                <a:ext uri="{FF2B5EF4-FFF2-40B4-BE49-F238E27FC236}">
                  <a16:creationId xmlns:a16="http://schemas.microsoft.com/office/drawing/2014/main" id="{CDD854C2-8EF6-4CAC-8E5D-964726EAA8E7}"/>
                </a:ext>
              </a:extLst>
            </p:cNvPr>
            <p:cNvSpPr/>
            <p:nvPr/>
          </p:nvSpPr>
          <p:spPr>
            <a:xfrm>
              <a:off x="1301719" y="4995992"/>
              <a:ext cx="9914921" cy="873188"/>
            </a:xfrm>
            <a:prstGeom prst="rect">
              <a:avLst/>
            </a:prstGeom>
          </p:spPr>
          <p:txBody>
            <a:bodyPr wrap="square">
              <a:spAutoFit/>
            </a:bodyPr>
            <a:lstStyle/>
            <a:p>
              <a:pPr algn="just">
                <a:lnSpc>
                  <a:spcPct val="150000"/>
                </a:lnSpc>
                <a:spcBef>
                  <a:spcPts val="600"/>
                </a:spcBef>
                <a:buClr>
                  <a:schemeClr val="accent1"/>
                </a:buClr>
                <a:buSzPct val="80000"/>
              </a:pPr>
              <a:r>
                <a:rPr lang="en-US" sz="1600" dirty="0">
                  <a:solidFill>
                    <a:schemeClr val="tx1">
                      <a:lumMod val="95000"/>
                      <a:lumOff val="5000"/>
                    </a:schemeClr>
                  </a:solidFill>
                  <a:cs typeface="Times New Roman" panose="02020603050405020304" pitchFamily="18" charset="0"/>
                </a:rPr>
                <a:t>CODE COMPLETE, </a:t>
              </a:r>
              <a:r>
                <a:rPr lang="en-US" sz="1600" dirty="0" err="1">
                  <a:solidFill>
                    <a:schemeClr val="tx1">
                      <a:lumMod val="95000"/>
                      <a:lumOff val="5000"/>
                    </a:schemeClr>
                  </a:solidFill>
                  <a:cs typeface="Times New Roman" panose="02020603050405020304" pitchFamily="18" charset="0"/>
                </a:rPr>
                <a:t>McConnell.S</a:t>
              </a:r>
              <a:r>
                <a:rPr lang="en-US" sz="1600" dirty="0">
                  <a:solidFill>
                    <a:schemeClr val="tx1">
                      <a:lumMod val="95000"/>
                      <a:lumOff val="5000"/>
                    </a:schemeClr>
                  </a:solidFill>
                  <a:cs typeface="Times New Roman" panose="02020603050405020304" pitchFamily="18" charset="0"/>
                </a:rPr>
                <a:t>, 535-562</a:t>
              </a:r>
            </a:p>
            <a:p>
              <a:pPr algn="just">
                <a:lnSpc>
                  <a:spcPct val="150000"/>
                </a:lnSpc>
                <a:spcBef>
                  <a:spcPts val="600"/>
                </a:spcBef>
                <a:buClr>
                  <a:schemeClr val="accent1"/>
                </a:buClr>
                <a:buSzPct val="80000"/>
              </a:pPr>
              <a:endParaRPr lang="en-US" sz="1600" dirty="0">
                <a:solidFill>
                  <a:schemeClr val="tx1">
                    <a:lumMod val="95000"/>
                    <a:lumOff val="5000"/>
                  </a:schemeClr>
                </a:solidFill>
                <a:cs typeface="Times New Roman" panose="02020603050405020304" pitchFamily="18" charset="0"/>
              </a:endParaRPr>
            </a:p>
          </p:txBody>
        </p:sp>
        <p:sp>
          <p:nvSpPr>
            <p:cNvPr id="7" name="TextBox 6">
              <a:extLst>
                <a:ext uri="{FF2B5EF4-FFF2-40B4-BE49-F238E27FC236}">
                  <a16:creationId xmlns:a16="http://schemas.microsoft.com/office/drawing/2014/main" id="{9232519F-29BB-4497-B8FD-6D5878658E14}"/>
                </a:ext>
              </a:extLst>
            </p:cNvPr>
            <p:cNvSpPr txBox="1"/>
            <p:nvPr/>
          </p:nvSpPr>
          <p:spPr>
            <a:xfrm>
              <a:off x="1604719" y="4252729"/>
              <a:ext cx="8308231" cy="646331"/>
            </a:xfrm>
            <a:prstGeom prst="rect">
              <a:avLst/>
            </a:prstGeom>
            <a:noFill/>
          </p:spPr>
          <p:txBody>
            <a:bodyPr wrap="square" rtlCol="0">
              <a:spAutoFit/>
            </a:bodyPr>
            <a:lstStyle/>
            <a:p>
              <a:r>
                <a:rPr lang="en-US" altLang="zh-CN" sz="3600" dirty="0">
                  <a:solidFill>
                    <a:schemeClr val="tx1">
                      <a:lumMod val="95000"/>
                      <a:lumOff val="5000"/>
                    </a:schemeClr>
                  </a:solidFill>
                  <a:cs typeface="Times New Roman" panose="02020603050405020304" pitchFamily="18" charset="0"/>
                </a:rPr>
                <a:t>7.1</a:t>
              </a:r>
              <a:r>
                <a:rPr lang="en-US" sz="3600" dirty="0">
                  <a:solidFill>
                    <a:schemeClr val="tx1">
                      <a:lumMod val="95000"/>
                      <a:lumOff val="5000"/>
                    </a:schemeClr>
                  </a:solidFill>
                  <a:cs typeface="Times New Roman" panose="02020603050405020304" pitchFamily="18" charset="0"/>
                </a:rPr>
                <a:t>.2  Reference</a:t>
              </a:r>
            </a:p>
          </p:txBody>
        </p:sp>
      </p:grpSp>
    </p:spTree>
    <p:extLst>
      <p:ext uri="{BB962C8B-B14F-4D97-AF65-F5344CB8AC3E}">
        <p14:creationId xmlns:p14="http://schemas.microsoft.com/office/powerpoint/2010/main" val="27589190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AB0A1D1-5D80-42F5-861C-EAC088880A47}"/>
              </a:ext>
            </a:extLst>
          </p:cNvPr>
          <p:cNvSpPr txBox="1"/>
          <p:nvPr/>
        </p:nvSpPr>
        <p:spPr>
          <a:xfrm>
            <a:off x="1380245" y="1170496"/>
            <a:ext cx="8596668" cy="609931"/>
          </a:xfrm>
          <a:prstGeom prst="rect">
            <a:avLst/>
          </a:prstGeom>
        </p:spPr>
        <p:txBody>
          <a:bodyPr vert="horz" lIns="91440" tIns="45720" rIns="91440" bIns="45720" rtlCol="0" anchor="t">
            <a:normAutofit lnSpcReduction="10000"/>
          </a:bodyPr>
          <a:lstStyle/>
          <a:p>
            <a:pPr>
              <a:spcBef>
                <a:spcPct val="0"/>
              </a:spcBef>
              <a:spcAft>
                <a:spcPts val="600"/>
              </a:spcAft>
            </a:pPr>
            <a:r>
              <a:rPr lang="en-US" altLang="zh-CN" sz="3600" dirty="0">
                <a:solidFill>
                  <a:schemeClr val="tx1">
                    <a:lumMod val="95000"/>
                    <a:lumOff val="5000"/>
                  </a:schemeClr>
                </a:solidFill>
                <a:ea typeface="+mj-ea"/>
                <a:cs typeface="Times New Roman" panose="02020603050405020304" pitchFamily="18" charset="0"/>
              </a:rPr>
              <a:t>7</a:t>
            </a:r>
            <a:r>
              <a:rPr lang="en-US" sz="3600" dirty="0">
                <a:solidFill>
                  <a:schemeClr val="tx1">
                    <a:lumMod val="95000"/>
                    <a:lumOff val="5000"/>
                  </a:schemeClr>
                </a:solidFill>
                <a:ea typeface="+mj-ea"/>
                <a:cs typeface="Times New Roman" panose="02020603050405020304" pitchFamily="18" charset="0"/>
              </a:rPr>
              <a:t>.1.3  What I have done ?</a:t>
            </a:r>
          </a:p>
        </p:txBody>
      </p:sp>
      <p:sp>
        <p:nvSpPr>
          <p:cNvPr id="8" name="Rectangle 7">
            <a:extLst>
              <a:ext uri="{FF2B5EF4-FFF2-40B4-BE49-F238E27FC236}">
                <a16:creationId xmlns:a16="http://schemas.microsoft.com/office/drawing/2014/main" id="{A35A1E43-39F0-42CE-94FF-CD61AFCB3295}"/>
              </a:ext>
            </a:extLst>
          </p:cNvPr>
          <p:cNvSpPr/>
          <p:nvPr/>
        </p:nvSpPr>
        <p:spPr>
          <a:xfrm>
            <a:off x="1135699" y="2148600"/>
            <a:ext cx="9910356" cy="1688796"/>
          </a:xfrm>
          <a:prstGeom prst="rect">
            <a:avLst/>
          </a:prstGeom>
        </p:spPr>
        <p:txBody>
          <a:bodyPr wrap="square">
            <a:spAutoFit/>
          </a:bodyPr>
          <a:lstStyle/>
          <a:p>
            <a:pPr marL="285750" indent="-285750" algn="just">
              <a:lnSpc>
                <a:spcPct val="150000"/>
              </a:lnSpc>
              <a:spcBef>
                <a:spcPts val="600"/>
              </a:spcBef>
              <a:buFont typeface="Wingdings" panose="05000000000000000000" pitchFamily="2" charset="2"/>
              <a:buChar char="§"/>
            </a:pPr>
            <a:r>
              <a:rPr lang="en-US" sz="1600" dirty="0">
                <a:solidFill>
                  <a:schemeClr val="tx1">
                    <a:lumMod val="95000"/>
                    <a:lumOff val="5000"/>
                  </a:schemeClr>
                </a:solidFill>
                <a:cs typeface="Times New Roman" panose="02020603050405020304" pitchFamily="18" charset="0"/>
              </a:rPr>
              <a:t>In the process of coding, I will observe the </a:t>
            </a:r>
            <a:r>
              <a:rPr lang="en-US" sz="1600" b="1" dirty="0">
                <a:solidFill>
                  <a:schemeClr val="tx1">
                    <a:lumMod val="95000"/>
                    <a:lumOff val="5000"/>
                  </a:schemeClr>
                </a:solidFill>
                <a:cs typeface="Times New Roman" panose="02020603050405020304" pitchFamily="18" charset="0"/>
              </a:rPr>
              <a:t>error list </a:t>
            </a:r>
            <a:r>
              <a:rPr lang="en-US" sz="1600" dirty="0">
                <a:solidFill>
                  <a:schemeClr val="tx1">
                    <a:lumMod val="95000"/>
                    <a:lumOff val="5000"/>
                  </a:schemeClr>
                </a:solidFill>
                <a:cs typeface="Times New Roman" panose="02020603050405020304" pitchFamily="18" charset="0"/>
              </a:rPr>
              <a:t>below visual studio. Error list will prompt me for program errors or warnings. Most of the format errors or minor errors will be corrected after reminding by Error list.</a:t>
            </a:r>
          </a:p>
          <a:p>
            <a:pPr marL="285750" indent="-285750" algn="just">
              <a:lnSpc>
                <a:spcPct val="150000"/>
              </a:lnSpc>
              <a:spcBef>
                <a:spcPts val="600"/>
              </a:spcBef>
              <a:buFont typeface="Wingdings" panose="05000000000000000000" pitchFamily="2" charset="2"/>
              <a:buChar char="§"/>
            </a:pPr>
            <a:r>
              <a:rPr lang="en-US" sz="1600" dirty="0">
                <a:solidFill>
                  <a:schemeClr val="tx1">
                    <a:lumMod val="95000"/>
                    <a:lumOff val="5000"/>
                  </a:schemeClr>
                </a:solidFill>
                <a:cs typeface="Times New Roman" panose="02020603050405020304" pitchFamily="18" charset="0"/>
              </a:rPr>
              <a:t>I also debug the program by </a:t>
            </a:r>
            <a:r>
              <a:rPr lang="en-US" sz="1600" b="1" dirty="0">
                <a:solidFill>
                  <a:schemeClr val="tx1">
                    <a:lumMod val="95000"/>
                    <a:lumOff val="5000"/>
                  </a:schemeClr>
                </a:solidFill>
                <a:cs typeface="Times New Roman" panose="02020603050405020304" pitchFamily="18" charset="0"/>
              </a:rPr>
              <a:t>setting breakpoints </a:t>
            </a:r>
            <a:r>
              <a:rPr lang="en-US" sz="1600" dirty="0">
                <a:solidFill>
                  <a:schemeClr val="tx1">
                    <a:lumMod val="95000"/>
                    <a:lumOff val="5000"/>
                  </a:schemeClr>
                </a:solidFill>
                <a:cs typeface="Times New Roman" panose="02020603050405020304" pitchFamily="18" charset="0"/>
              </a:rPr>
              <a:t>if I find that it is not working as expected during the test.</a:t>
            </a:r>
          </a:p>
          <a:p>
            <a:pPr marL="285750" indent="-285750" algn="just">
              <a:lnSpc>
                <a:spcPct val="150000"/>
              </a:lnSpc>
              <a:spcBef>
                <a:spcPts val="600"/>
              </a:spcBef>
              <a:buFont typeface="Wingdings" panose="05000000000000000000" pitchFamily="2" charset="2"/>
              <a:buChar char="§"/>
            </a:pPr>
            <a:r>
              <a:rPr lang="en-US" sz="1600" dirty="0">
                <a:solidFill>
                  <a:schemeClr val="tx1">
                    <a:lumMod val="95000"/>
                    <a:lumOff val="5000"/>
                  </a:schemeClr>
                </a:solidFill>
                <a:cs typeface="Times New Roman" panose="02020603050405020304" pitchFamily="18" charset="0"/>
              </a:rPr>
              <a:t>Sometimes I also test the program's output and return through the </a:t>
            </a:r>
            <a:r>
              <a:rPr lang="en-US" sz="1600" b="1" dirty="0">
                <a:solidFill>
                  <a:schemeClr val="tx1">
                    <a:lumMod val="95000"/>
                    <a:lumOff val="5000"/>
                  </a:schemeClr>
                </a:solidFill>
                <a:cs typeface="Times New Roman" panose="02020603050405020304" pitchFamily="18" charset="0"/>
              </a:rPr>
              <a:t>Console and GUI forms</a:t>
            </a:r>
            <a:r>
              <a:rPr lang="en-US" sz="1600" dirty="0">
                <a:solidFill>
                  <a:schemeClr val="tx1">
                    <a:lumMod val="95000"/>
                    <a:lumOff val="5000"/>
                  </a:schemeClr>
                </a:solidFill>
                <a:cs typeface="Times New Roman" panose="02020603050405020304" pitchFamily="18" charset="0"/>
              </a:rPr>
              <a:t>.</a:t>
            </a:r>
          </a:p>
        </p:txBody>
      </p:sp>
      <p:sp>
        <p:nvSpPr>
          <p:cNvPr id="9" name="Rectangle 8">
            <a:extLst>
              <a:ext uri="{FF2B5EF4-FFF2-40B4-BE49-F238E27FC236}">
                <a16:creationId xmlns:a16="http://schemas.microsoft.com/office/drawing/2014/main" id="{BA96859F-74B5-4DC4-BBAB-F0401F456CB4}"/>
              </a:ext>
            </a:extLst>
          </p:cNvPr>
          <p:cNvSpPr/>
          <p:nvPr/>
        </p:nvSpPr>
        <p:spPr>
          <a:xfrm>
            <a:off x="-10246" y="-6251"/>
            <a:ext cx="12202246" cy="400110"/>
          </a:xfrm>
          <a:prstGeom prst="rect">
            <a:avLst/>
          </a:prstGeom>
          <a:solidFill>
            <a:schemeClr val="accent2">
              <a:lumMod val="75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O</a:t>
            </a:r>
            <a:r>
              <a:rPr lang="en-US" altLang="zh-CN" sz="2000" dirty="0">
                <a:solidFill>
                  <a:schemeClr val="bg1"/>
                </a:solidFill>
                <a:latin typeface="Times New Roman" panose="02020603050405020304" pitchFamily="18" charset="0"/>
                <a:cs typeface="Times New Roman" panose="02020603050405020304" pitchFamily="18" charset="0"/>
              </a:rPr>
              <a:t>ne</a:t>
            </a:r>
            <a:r>
              <a:rPr lang="en-US" sz="2000" dirty="0">
                <a:solidFill>
                  <a:schemeClr val="bg1"/>
                </a:solidFill>
                <a:latin typeface="Times New Roman" panose="02020603050405020304" pitchFamily="18" charset="0"/>
                <a:cs typeface="Times New Roman" panose="02020603050405020304" pitchFamily="18" charset="0"/>
              </a:rPr>
              <a:t>:  D</a:t>
            </a:r>
            <a:r>
              <a:rPr lang="en-US" altLang="zh-CN" sz="2000" dirty="0">
                <a:solidFill>
                  <a:schemeClr val="bg1"/>
                </a:solidFill>
                <a:latin typeface="Times New Roman" panose="02020603050405020304" pitchFamily="18" charset="0"/>
                <a:cs typeface="Times New Roman" panose="02020603050405020304" pitchFamily="18" charset="0"/>
              </a:rPr>
              <a:t>ebugging</a:t>
            </a:r>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952755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ED7FF7-3BB5-479A-BC69-7A970CE49DB8}"/>
              </a:ext>
            </a:extLst>
          </p:cNvPr>
          <p:cNvSpPr txBox="1"/>
          <p:nvPr/>
        </p:nvSpPr>
        <p:spPr>
          <a:xfrm>
            <a:off x="1591741" y="769067"/>
            <a:ext cx="8596668" cy="609931"/>
          </a:xfrm>
          <a:prstGeom prst="rect">
            <a:avLst/>
          </a:prstGeom>
        </p:spPr>
        <p:txBody>
          <a:bodyPr vert="horz" lIns="91440" tIns="45720" rIns="91440" bIns="45720" rtlCol="0" anchor="t">
            <a:normAutofit lnSpcReduction="10000"/>
          </a:bodyPr>
          <a:lstStyle/>
          <a:p>
            <a:pPr>
              <a:spcBef>
                <a:spcPct val="0"/>
              </a:spcBef>
              <a:spcAft>
                <a:spcPts val="600"/>
              </a:spcAft>
            </a:pPr>
            <a:r>
              <a:rPr lang="en-US" altLang="zh-CN" sz="3600" dirty="0">
                <a:solidFill>
                  <a:schemeClr val="tx1">
                    <a:lumMod val="95000"/>
                    <a:lumOff val="5000"/>
                  </a:schemeClr>
                </a:solidFill>
                <a:ea typeface="+mj-ea"/>
                <a:cs typeface="Times New Roman" panose="02020603050405020304" pitchFamily="18" charset="0"/>
              </a:rPr>
              <a:t>7</a:t>
            </a:r>
            <a:r>
              <a:rPr lang="en-US" sz="3600" dirty="0">
                <a:solidFill>
                  <a:schemeClr val="tx1">
                    <a:lumMod val="95000"/>
                    <a:lumOff val="5000"/>
                  </a:schemeClr>
                </a:solidFill>
                <a:ea typeface="+mj-ea"/>
                <a:cs typeface="Times New Roman" panose="02020603050405020304" pitchFamily="18" charset="0"/>
              </a:rPr>
              <a:t>.1.4  Code Example</a:t>
            </a:r>
          </a:p>
        </p:txBody>
      </p:sp>
      <p:sp>
        <p:nvSpPr>
          <p:cNvPr id="8" name="Rectangle 7">
            <a:extLst>
              <a:ext uri="{FF2B5EF4-FFF2-40B4-BE49-F238E27FC236}">
                <a16:creationId xmlns:a16="http://schemas.microsoft.com/office/drawing/2014/main" id="{535C46DB-7DEE-49F9-8235-59CFED7A3AFF}"/>
              </a:ext>
            </a:extLst>
          </p:cNvPr>
          <p:cNvSpPr/>
          <p:nvPr/>
        </p:nvSpPr>
        <p:spPr>
          <a:xfrm>
            <a:off x="-10246" y="-6251"/>
            <a:ext cx="12202246" cy="400110"/>
          </a:xfrm>
          <a:prstGeom prst="rect">
            <a:avLst/>
          </a:prstGeom>
          <a:solidFill>
            <a:schemeClr val="accent2">
              <a:lumMod val="75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O</a:t>
            </a:r>
            <a:r>
              <a:rPr lang="en-US" altLang="zh-CN" sz="2000" dirty="0">
                <a:solidFill>
                  <a:schemeClr val="bg1"/>
                </a:solidFill>
                <a:latin typeface="Times New Roman" panose="02020603050405020304" pitchFamily="18" charset="0"/>
                <a:cs typeface="Times New Roman" panose="02020603050405020304" pitchFamily="18" charset="0"/>
              </a:rPr>
              <a:t>ne</a:t>
            </a:r>
            <a:r>
              <a:rPr lang="en-US" sz="2000" dirty="0">
                <a:solidFill>
                  <a:schemeClr val="bg1"/>
                </a:solidFill>
                <a:latin typeface="Times New Roman" panose="02020603050405020304" pitchFamily="18" charset="0"/>
                <a:cs typeface="Times New Roman" panose="02020603050405020304" pitchFamily="18" charset="0"/>
              </a:rPr>
              <a:t>:  D</a:t>
            </a:r>
            <a:r>
              <a:rPr lang="en-US" altLang="zh-CN" sz="2000" dirty="0">
                <a:solidFill>
                  <a:schemeClr val="bg1"/>
                </a:solidFill>
                <a:latin typeface="Times New Roman" panose="02020603050405020304" pitchFamily="18" charset="0"/>
                <a:cs typeface="Times New Roman" panose="02020603050405020304" pitchFamily="18" charset="0"/>
              </a:rPr>
              <a:t>ebugging</a:t>
            </a:r>
            <a:endParaRPr lang="en-US" sz="2000" dirty="0">
              <a:solidFill>
                <a:schemeClr val="bg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BD25F7C-6B56-4A50-A271-3B8390629B60}"/>
              </a:ext>
            </a:extLst>
          </p:cNvPr>
          <p:cNvPicPr>
            <a:picLocks noChangeAspect="1"/>
          </p:cNvPicPr>
          <p:nvPr/>
        </p:nvPicPr>
        <p:blipFill>
          <a:blip r:embed="rId2"/>
          <a:stretch>
            <a:fillRect/>
          </a:stretch>
        </p:blipFill>
        <p:spPr>
          <a:xfrm>
            <a:off x="929069" y="1676400"/>
            <a:ext cx="5608089" cy="3743373"/>
          </a:xfrm>
          <a:prstGeom prst="rect">
            <a:avLst/>
          </a:prstGeom>
        </p:spPr>
      </p:pic>
      <p:sp>
        <p:nvSpPr>
          <p:cNvPr id="7" name="Rectangle 6">
            <a:extLst>
              <a:ext uri="{FF2B5EF4-FFF2-40B4-BE49-F238E27FC236}">
                <a16:creationId xmlns:a16="http://schemas.microsoft.com/office/drawing/2014/main" id="{757FAC9D-7160-415C-8DBC-2624E8BF63A0}"/>
              </a:ext>
            </a:extLst>
          </p:cNvPr>
          <p:cNvSpPr/>
          <p:nvPr/>
        </p:nvSpPr>
        <p:spPr>
          <a:xfrm>
            <a:off x="4479758" y="1856874"/>
            <a:ext cx="2057400" cy="3408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D9652E1-F1E1-4BF8-8767-FF9093DF06E7}"/>
              </a:ext>
            </a:extLst>
          </p:cNvPr>
          <p:cNvSpPr/>
          <p:nvPr/>
        </p:nvSpPr>
        <p:spPr>
          <a:xfrm>
            <a:off x="5301916" y="4330913"/>
            <a:ext cx="5608089" cy="1200329"/>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r>
              <a:rPr lang="en-US" dirty="0"/>
              <a:t>I usually set up text boxes in the user interface to test the values that the function outputs or returns. In this example, the text item outputs the same value’s index in game value array.</a:t>
            </a:r>
          </a:p>
        </p:txBody>
      </p:sp>
      <p:sp>
        <p:nvSpPr>
          <p:cNvPr id="10" name="Rectangle 9">
            <a:extLst>
              <a:ext uri="{FF2B5EF4-FFF2-40B4-BE49-F238E27FC236}">
                <a16:creationId xmlns:a16="http://schemas.microsoft.com/office/drawing/2014/main" id="{6E1891C0-E13F-484F-949A-6F6964D229B5}"/>
              </a:ext>
            </a:extLst>
          </p:cNvPr>
          <p:cNvSpPr/>
          <p:nvPr/>
        </p:nvSpPr>
        <p:spPr>
          <a:xfrm>
            <a:off x="3645568" y="3260558"/>
            <a:ext cx="304800" cy="3088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5A4E8768-5A94-4918-9674-D0BB95337B5F}"/>
              </a:ext>
            </a:extLst>
          </p:cNvPr>
          <p:cNvCxnSpPr>
            <a:cxnSpLocks/>
            <a:stCxn id="10" idx="3"/>
            <a:endCxn id="7" idx="1"/>
          </p:cNvCxnSpPr>
          <p:nvPr/>
        </p:nvCxnSpPr>
        <p:spPr>
          <a:xfrm flipV="1">
            <a:off x="3950368" y="2027321"/>
            <a:ext cx="529390" cy="13876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5EFAF47-3549-4CBB-9336-5867C71CB4B6}"/>
              </a:ext>
            </a:extLst>
          </p:cNvPr>
          <p:cNvCxnSpPr>
            <a:cxnSpLocks/>
            <a:stCxn id="7" idx="3"/>
            <a:endCxn id="9" idx="0"/>
          </p:cNvCxnSpPr>
          <p:nvPr/>
        </p:nvCxnSpPr>
        <p:spPr>
          <a:xfrm>
            <a:off x="6537158" y="2027321"/>
            <a:ext cx="1568803" cy="23035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53985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ED7FF7-3BB5-479A-BC69-7A970CE49DB8}"/>
              </a:ext>
            </a:extLst>
          </p:cNvPr>
          <p:cNvSpPr txBox="1"/>
          <p:nvPr/>
        </p:nvSpPr>
        <p:spPr>
          <a:xfrm>
            <a:off x="1591741" y="769067"/>
            <a:ext cx="8596668" cy="609931"/>
          </a:xfrm>
          <a:prstGeom prst="rect">
            <a:avLst/>
          </a:prstGeom>
        </p:spPr>
        <p:txBody>
          <a:bodyPr vert="horz" lIns="91440" tIns="45720" rIns="91440" bIns="45720" rtlCol="0" anchor="t">
            <a:normAutofit lnSpcReduction="10000"/>
          </a:bodyPr>
          <a:lstStyle/>
          <a:p>
            <a:pPr>
              <a:spcBef>
                <a:spcPct val="0"/>
              </a:spcBef>
              <a:spcAft>
                <a:spcPts val="600"/>
              </a:spcAft>
            </a:pPr>
            <a:r>
              <a:rPr lang="en-US" altLang="zh-CN" sz="3600" dirty="0">
                <a:solidFill>
                  <a:schemeClr val="tx1">
                    <a:lumMod val="95000"/>
                    <a:lumOff val="5000"/>
                  </a:schemeClr>
                </a:solidFill>
                <a:ea typeface="+mj-ea"/>
                <a:cs typeface="Times New Roman" panose="02020603050405020304" pitchFamily="18" charset="0"/>
              </a:rPr>
              <a:t>7</a:t>
            </a:r>
            <a:r>
              <a:rPr lang="en-US" sz="3600" dirty="0">
                <a:solidFill>
                  <a:schemeClr val="tx1">
                    <a:lumMod val="95000"/>
                    <a:lumOff val="5000"/>
                  </a:schemeClr>
                </a:solidFill>
                <a:ea typeface="+mj-ea"/>
                <a:cs typeface="Times New Roman" panose="02020603050405020304" pitchFamily="18" charset="0"/>
              </a:rPr>
              <a:t>.1.4  Code Example</a:t>
            </a:r>
          </a:p>
        </p:txBody>
      </p:sp>
      <p:sp>
        <p:nvSpPr>
          <p:cNvPr id="8" name="Rectangle 7">
            <a:extLst>
              <a:ext uri="{FF2B5EF4-FFF2-40B4-BE49-F238E27FC236}">
                <a16:creationId xmlns:a16="http://schemas.microsoft.com/office/drawing/2014/main" id="{535C46DB-7DEE-49F9-8235-59CFED7A3AFF}"/>
              </a:ext>
            </a:extLst>
          </p:cNvPr>
          <p:cNvSpPr/>
          <p:nvPr/>
        </p:nvSpPr>
        <p:spPr>
          <a:xfrm>
            <a:off x="-10246" y="-6251"/>
            <a:ext cx="12202246" cy="400110"/>
          </a:xfrm>
          <a:prstGeom prst="rect">
            <a:avLst/>
          </a:prstGeom>
          <a:solidFill>
            <a:schemeClr val="accent2">
              <a:lumMod val="75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O</a:t>
            </a:r>
            <a:r>
              <a:rPr lang="en-US" altLang="zh-CN" sz="2000" dirty="0">
                <a:solidFill>
                  <a:schemeClr val="bg1"/>
                </a:solidFill>
                <a:latin typeface="Times New Roman" panose="02020603050405020304" pitchFamily="18" charset="0"/>
                <a:cs typeface="Times New Roman" panose="02020603050405020304" pitchFamily="18" charset="0"/>
              </a:rPr>
              <a:t>ne</a:t>
            </a:r>
            <a:r>
              <a:rPr lang="en-US" sz="2000" dirty="0">
                <a:solidFill>
                  <a:schemeClr val="bg1"/>
                </a:solidFill>
                <a:latin typeface="Times New Roman" panose="02020603050405020304" pitchFamily="18" charset="0"/>
                <a:cs typeface="Times New Roman" panose="02020603050405020304" pitchFamily="18" charset="0"/>
              </a:rPr>
              <a:t>:  D</a:t>
            </a:r>
            <a:r>
              <a:rPr lang="en-US" altLang="zh-CN" sz="2000" dirty="0">
                <a:solidFill>
                  <a:schemeClr val="bg1"/>
                </a:solidFill>
                <a:latin typeface="Times New Roman" panose="02020603050405020304" pitchFamily="18" charset="0"/>
                <a:cs typeface="Times New Roman" panose="02020603050405020304" pitchFamily="18" charset="0"/>
              </a:rPr>
              <a:t>ebugging</a:t>
            </a: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15CA688-FB11-41FA-856F-B6D909595AB2}"/>
              </a:ext>
            </a:extLst>
          </p:cNvPr>
          <p:cNvSpPr txBox="1"/>
          <p:nvPr/>
        </p:nvSpPr>
        <p:spPr>
          <a:xfrm>
            <a:off x="1249833" y="2005012"/>
            <a:ext cx="1315745" cy="369332"/>
          </a:xfrm>
          <a:prstGeom prst="rect">
            <a:avLst/>
          </a:prstGeom>
          <a:noFill/>
        </p:spPr>
        <p:txBody>
          <a:bodyPr wrap="none" rtlCol="0">
            <a:spAutoFit/>
          </a:bodyPr>
          <a:lstStyle/>
          <a:p>
            <a:r>
              <a:rPr lang="en-US" dirty="0"/>
              <a:t>E</a:t>
            </a:r>
            <a:r>
              <a:rPr lang="en-US" altLang="zh-CN" dirty="0"/>
              <a:t>rror List</a:t>
            </a:r>
            <a:r>
              <a:rPr lang="zh-CN" altLang="en-US" dirty="0"/>
              <a:t>：</a:t>
            </a:r>
            <a:endParaRPr lang="en-US" dirty="0"/>
          </a:p>
        </p:txBody>
      </p:sp>
      <p:pic>
        <p:nvPicPr>
          <p:cNvPr id="7" name="Picture 6">
            <a:extLst>
              <a:ext uri="{FF2B5EF4-FFF2-40B4-BE49-F238E27FC236}">
                <a16:creationId xmlns:a16="http://schemas.microsoft.com/office/drawing/2014/main" id="{9E57709E-351F-43FA-8678-B155B217EAF5}"/>
              </a:ext>
            </a:extLst>
          </p:cNvPr>
          <p:cNvPicPr>
            <a:picLocks noChangeAspect="1"/>
          </p:cNvPicPr>
          <p:nvPr/>
        </p:nvPicPr>
        <p:blipFill>
          <a:blip r:embed="rId2"/>
          <a:stretch>
            <a:fillRect/>
          </a:stretch>
        </p:blipFill>
        <p:spPr>
          <a:xfrm>
            <a:off x="1249833" y="2464347"/>
            <a:ext cx="9503386" cy="1623778"/>
          </a:xfrm>
          <a:prstGeom prst="rect">
            <a:avLst/>
          </a:prstGeom>
        </p:spPr>
      </p:pic>
      <p:sp>
        <p:nvSpPr>
          <p:cNvPr id="3" name="Oval 2">
            <a:extLst>
              <a:ext uri="{FF2B5EF4-FFF2-40B4-BE49-F238E27FC236}">
                <a16:creationId xmlns:a16="http://schemas.microsoft.com/office/drawing/2014/main" id="{AD78ED68-AD51-43E5-B008-C716B1BFC242}"/>
              </a:ext>
            </a:extLst>
          </p:cNvPr>
          <p:cNvSpPr/>
          <p:nvPr/>
        </p:nvSpPr>
        <p:spPr>
          <a:xfrm>
            <a:off x="1620253" y="2426368"/>
            <a:ext cx="537410" cy="2045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BC54C21-56AD-4225-BEF1-C11329F80FAC}"/>
              </a:ext>
            </a:extLst>
          </p:cNvPr>
          <p:cNvSpPr txBox="1"/>
          <p:nvPr/>
        </p:nvSpPr>
        <p:spPr>
          <a:xfrm>
            <a:off x="3400926" y="1800726"/>
            <a:ext cx="6602770"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The red marker indicates error and the yellow marker indicates warning.</a:t>
            </a:r>
          </a:p>
        </p:txBody>
      </p:sp>
      <p:cxnSp>
        <p:nvCxnSpPr>
          <p:cNvPr id="10" name="Straight Arrow Connector 9">
            <a:extLst>
              <a:ext uri="{FF2B5EF4-FFF2-40B4-BE49-F238E27FC236}">
                <a16:creationId xmlns:a16="http://schemas.microsoft.com/office/drawing/2014/main" id="{8DB7BA92-F9EA-44BE-9F84-BD4BEF80C0F0}"/>
              </a:ext>
            </a:extLst>
          </p:cNvPr>
          <p:cNvCxnSpPr>
            <a:stCxn id="5" idx="1"/>
            <a:endCxn id="3" idx="7"/>
          </p:cNvCxnSpPr>
          <p:nvPr/>
        </p:nvCxnSpPr>
        <p:spPr>
          <a:xfrm flipH="1">
            <a:off x="2078961" y="1985392"/>
            <a:ext cx="1321965" cy="4709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511952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ED7FF7-3BB5-479A-BC69-7A970CE49DB8}"/>
              </a:ext>
            </a:extLst>
          </p:cNvPr>
          <p:cNvSpPr txBox="1"/>
          <p:nvPr/>
        </p:nvSpPr>
        <p:spPr>
          <a:xfrm>
            <a:off x="1591741" y="769067"/>
            <a:ext cx="8596668" cy="609931"/>
          </a:xfrm>
          <a:prstGeom prst="rect">
            <a:avLst/>
          </a:prstGeom>
        </p:spPr>
        <p:txBody>
          <a:bodyPr vert="horz" lIns="91440" tIns="45720" rIns="91440" bIns="45720" rtlCol="0" anchor="t">
            <a:normAutofit lnSpcReduction="10000"/>
          </a:bodyPr>
          <a:lstStyle/>
          <a:p>
            <a:pPr>
              <a:spcBef>
                <a:spcPct val="0"/>
              </a:spcBef>
              <a:spcAft>
                <a:spcPts val="600"/>
              </a:spcAft>
            </a:pPr>
            <a:r>
              <a:rPr lang="en-US" altLang="zh-CN" sz="3600" dirty="0">
                <a:solidFill>
                  <a:schemeClr val="tx1">
                    <a:lumMod val="95000"/>
                    <a:lumOff val="5000"/>
                  </a:schemeClr>
                </a:solidFill>
                <a:ea typeface="+mj-ea"/>
                <a:cs typeface="Times New Roman" panose="02020603050405020304" pitchFamily="18" charset="0"/>
              </a:rPr>
              <a:t>7</a:t>
            </a:r>
            <a:r>
              <a:rPr lang="en-US" sz="3600" dirty="0">
                <a:solidFill>
                  <a:schemeClr val="tx1">
                    <a:lumMod val="95000"/>
                    <a:lumOff val="5000"/>
                  </a:schemeClr>
                </a:solidFill>
                <a:ea typeface="+mj-ea"/>
                <a:cs typeface="Times New Roman" panose="02020603050405020304" pitchFamily="18" charset="0"/>
              </a:rPr>
              <a:t>.1.4  Code Example</a:t>
            </a:r>
          </a:p>
        </p:txBody>
      </p:sp>
      <p:sp>
        <p:nvSpPr>
          <p:cNvPr id="8" name="Rectangle 7">
            <a:extLst>
              <a:ext uri="{FF2B5EF4-FFF2-40B4-BE49-F238E27FC236}">
                <a16:creationId xmlns:a16="http://schemas.microsoft.com/office/drawing/2014/main" id="{535C46DB-7DEE-49F9-8235-59CFED7A3AFF}"/>
              </a:ext>
            </a:extLst>
          </p:cNvPr>
          <p:cNvSpPr/>
          <p:nvPr/>
        </p:nvSpPr>
        <p:spPr>
          <a:xfrm>
            <a:off x="-10246" y="-6251"/>
            <a:ext cx="12202246" cy="400110"/>
          </a:xfrm>
          <a:prstGeom prst="rect">
            <a:avLst/>
          </a:prstGeom>
          <a:solidFill>
            <a:schemeClr val="accent2">
              <a:lumMod val="75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O</a:t>
            </a:r>
            <a:r>
              <a:rPr lang="en-US" altLang="zh-CN" sz="2000" dirty="0">
                <a:solidFill>
                  <a:schemeClr val="bg1"/>
                </a:solidFill>
                <a:latin typeface="Times New Roman" panose="02020603050405020304" pitchFamily="18" charset="0"/>
                <a:cs typeface="Times New Roman" panose="02020603050405020304" pitchFamily="18" charset="0"/>
              </a:rPr>
              <a:t>ne</a:t>
            </a:r>
            <a:r>
              <a:rPr lang="en-US" sz="2000" dirty="0">
                <a:solidFill>
                  <a:schemeClr val="bg1"/>
                </a:solidFill>
                <a:latin typeface="Times New Roman" panose="02020603050405020304" pitchFamily="18" charset="0"/>
                <a:cs typeface="Times New Roman" panose="02020603050405020304" pitchFamily="18" charset="0"/>
              </a:rPr>
              <a:t>:  D</a:t>
            </a:r>
            <a:r>
              <a:rPr lang="en-US" altLang="zh-CN" sz="2000" dirty="0">
                <a:solidFill>
                  <a:schemeClr val="bg1"/>
                </a:solidFill>
                <a:latin typeface="Times New Roman" panose="02020603050405020304" pitchFamily="18" charset="0"/>
                <a:cs typeface="Times New Roman" panose="02020603050405020304" pitchFamily="18" charset="0"/>
              </a:rPr>
              <a:t>ebugging</a:t>
            </a: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15CA688-FB11-41FA-856F-B6D909595AB2}"/>
              </a:ext>
            </a:extLst>
          </p:cNvPr>
          <p:cNvSpPr txBox="1"/>
          <p:nvPr/>
        </p:nvSpPr>
        <p:spPr>
          <a:xfrm>
            <a:off x="955657" y="1370314"/>
            <a:ext cx="1782860" cy="369332"/>
          </a:xfrm>
          <a:prstGeom prst="rect">
            <a:avLst/>
          </a:prstGeom>
          <a:noFill/>
        </p:spPr>
        <p:txBody>
          <a:bodyPr wrap="none" rtlCol="0">
            <a:spAutoFit/>
          </a:bodyPr>
          <a:lstStyle/>
          <a:p>
            <a:r>
              <a:rPr lang="en-US" dirty="0"/>
              <a:t>U</a:t>
            </a:r>
            <a:r>
              <a:rPr lang="en-US" altLang="zh-CN" dirty="0"/>
              <a:t>se breakpoint</a:t>
            </a:r>
            <a:r>
              <a:rPr lang="zh-CN" altLang="en-US" dirty="0"/>
              <a:t>：</a:t>
            </a:r>
            <a:endParaRPr lang="en-US" dirty="0"/>
          </a:p>
        </p:txBody>
      </p:sp>
      <p:pic>
        <p:nvPicPr>
          <p:cNvPr id="6" name="Picture 5">
            <a:extLst>
              <a:ext uri="{FF2B5EF4-FFF2-40B4-BE49-F238E27FC236}">
                <a16:creationId xmlns:a16="http://schemas.microsoft.com/office/drawing/2014/main" id="{71F1B30E-D9D9-4872-B20A-2FD4C70EDAC1}"/>
              </a:ext>
            </a:extLst>
          </p:cNvPr>
          <p:cNvPicPr>
            <a:picLocks noChangeAspect="1"/>
          </p:cNvPicPr>
          <p:nvPr/>
        </p:nvPicPr>
        <p:blipFill>
          <a:blip r:embed="rId2"/>
          <a:stretch>
            <a:fillRect/>
          </a:stretch>
        </p:blipFill>
        <p:spPr>
          <a:xfrm>
            <a:off x="955657" y="1787739"/>
            <a:ext cx="6699572" cy="4150083"/>
          </a:xfrm>
          <a:prstGeom prst="rect">
            <a:avLst/>
          </a:prstGeom>
        </p:spPr>
      </p:pic>
      <p:sp>
        <p:nvSpPr>
          <p:cNvPr id="5" name="TextBox 4">
            <a:extLst>
              <a:ext uri="{FF2B5EF4-FFF2-40B4-BE49-F238E27FC236}">
                <a16:creationId xmlns:a16="http://schemas.microsoft.com/office/drawing/2014/main" id="{316AC980-3CE5-44D5-AF6D-0BEEAFD8CDA7}"/>
              </a:ext>
            </a:extLst>
          </p:cNvPr>
          <p:cNvSpPr txBox="1"/>
          <p:nvPr/>
        </p:nvSpPr>
        <p:spPr>
          <a:xfrm>
            <a:off x="7936831" y="1989221"/>
            <a:ext cx="3223967" cy="20313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When a program runs incorrectly, I set a breakpoint based on the error prompted, or on the function involved in the error. Setting breakpoints also allows me to see program flow and variable state during debug.</a:t>
            </a:r>
          </a:p>
        </p:txBody>
      </p:sp>
      <p:sp>
        <p:nvSpPr>
          <p:cNvPr id="9" name="Rectangle 8">
            <a:extLst>
              <a:ext uri="{FF2B5EF4-FFF2-40B4-BE49-F238E27FC236}">
                <a16:creationId xmlns:a16="http://schemas.microsoft.com/office/drawing/2014/main" id="{41F3049F-8D1C-43A5-9CBD-F43A2CFA0F66}"/>
              </a:ext>
            </a:extLst>
          </p:cNvPr>
          <p:cNvSpPr/>
          <p:nvPr/>
        </p:nvSpPr>
        <p:spPr>
          <a:xfrm>
            <a:off x="790074" y="1957137"/>
            <a:ext cx="4182979" cy="3983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599263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607322E-332D-4949-9F40-4F773561E480}"/>
              </a:ext>
            </a:extLst>
          </p:cNvPr>
          <p:cNvSpPr/>
          <p:nvPr/>
        </p:nvSpPr>
        <p:spPr>
          <a:xfrm>
            <a:off x="651132" y="2040029"/>
            <a:ext cx="8795017" cy="954107"/>
          </a:xfrm>
          <a:prstGeom prst="rect">
            <a:avLst/>
          </a:prstGeom>
        </p:spPr>
        <p:txBody>
          <a:bodyPr wrap="square">
            <a:spAutoFit/>
          </a:bodyPr>
          <a:lstStyle/>
          <a:p>
            <a:pPr marL="285750" indent="-285750" algn="just">
              <a:buFont typeface="Courier New" panose="02070309020205020404" pitchFamily="49" charset="0"/>
              <a:buChar char="o"/>
            </a:pPr>
            <a:endParaRPr lang="en-US" sz="1400" dirty="0">
              <a:latin typeface="Times New Roman" panose="02020603050405020304" pitchFamily="18" charset="0"/>
              <a:cs typeface="Times New Roman" panose="02020603050405020304" pitchFamily="18" charset="0"/>
            </a:endParaRPr>
          </a:p>
          <a:p>
            <a:pPr algn="just"/>
            <a:endParaRPr lang="en-US" sz="1400" dirty="0">
              <a:latin typeface="Times New Roman" panose="02020603050405020304" pitchFamily="18" charset="0"/>
              <a:cs typeface="Times New Roman" panose="02020603050405020304" pitchFamily="18" charset="0"/>
            </a:endParaRPr>
          </a:p>
          <a:p>
            <a:pPr algn="just"/>
            <a:endParaRPr lang="en-US" sz="1400" dirty="0">
              <a:latin typeface="Times New Roman" panose="02020603050405020304" pitchFamily="18" charset="0"/>
              <a:cs typeface="Times New Roman" panose="02020603050405020304" pitchFamily="18" charset="0"/>
            </a:endParaRPr>
          </a:p>
          <a:p>
            <a:pPr algn="just"/>
            <a:endParaRPr lang="en-US" sz="1400" dirty="0">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89924E47-6F48-43C3-86AA-B117DA22CC55}"/>
              </a:ext>
            </a:extLst>
          </p:cNvPr>
          <p:cNvGrpSpPr/>
          <p:nvPr/>
        </p:nvGrpSpPr>
        <p:grpSpPr>
          <a:xfrm>
            <a:off x="1337151" y="1690782"/>
            <a:ext cx="9947200" cy="2433767"/>
            <a:chOff x="384300" y="762269"/>
            <a:chExt cx="11320873" cy="2433767"/>
          </a:xfrm>
        </p:grpSpPr>
        <p:sp>
          <p:nvSpPr>
            <p:cNvPr id="2" name="TextBox 1">
              <a:extLst>
                <a:ext uri="{FF2B5EF4-FFF2-40B4-BE49-F238E27FC236}">
                  <a16:creationId xmlns:a16="http://schemas.microsoft.com/office/drawing/2014/main" id="{45ED7FF7-3BB5-479A-BC69-7A970CE49DB8}"/>
                </a:ext>
              </a:extLst>
            </p:cNvPr>
            <p:cNvSpPr txBox="1"/>
            <p:nvPr/>
          </p:nvSpPr>
          <p:spPr>
            <a:xfrm>
              <a:off x="384301" y="762269"/>
              <a:ext cx="11320872" cy="609931"/>
            </a:xfrm>
            <a:prstGeom prst="rect">
              <a:avLst/>
            </a:prstGeom>
          </p:spPr>
          <p:txBody>
            <a:bodyPr vert="horz" lIns="91440" tIns="45720" rIns="91440" bIns="45720" rtlCol="0" anchor="t">
              <a:noAutofit/>
            </a:bodyPr>
            <a:lstStyle/>
            <a:p>
              <a:pPr>
                <a:spcBef>
                  <a:spcPct val="0"/>
                </a:spcBef>
                <a:spcAft>
                  <a:spcPts val="600"/>
                </a:spcAft>
              </a:pPr>
              <a:r>
                <a:rPr lang="en-US" altLang="zh-CN" sz="3600" dirty="0">
                  <a:solidFill>
                    <a:schemeClr val="tx1">
                      <a:lumMod val="95000"/>
                      <a:lumOff val="5000"/>
                    </a:schemeClr>
                  </a:solidFill>
                  <a:ea typeface="+mj-ea"/>
                  <a:cs typeface="Times New Roman" panose="02020603050405020304" pitchFamily="18" charset="0"/>
                </a:rPr>
                <a:t>7</a:t>
              </a:r>
              <a:r>
                <a:rPr lang="en-US" sz="3600" dirty="0">
                  <a:solidFill>
                    <a:schemeClr val="tx1">
                      <a:lumMod val="95000"/>
                      <a:lumOff val="5000"/>
                    </a:schemeClr>
                  </a:solidFill>
                  <a:ea typeface="+mj-ea"/>
                  <a:cs typeface="Times New Roman" panose="02020603050405020304" pitchFamily="18" charset="0"/>
                </a:rPr>
                <a:t>.1.5 Evaluate the effectiveness of your approach.</a:t>
              </a:r>
            </a:p>
            <a:p>
              <a:pPr>
                <a:spcBef>
                  <a:spcPct val="0"/>
                </a:spcBef>
                <a:spcAft>
                  <a:spcPts val="600"/>
                </a:spcAft>
              </a:pPr>
              <a:endParaRPr lang="en-US" sz="3600" b="1" dirty="0">
                <a:solidFill>
                  <a:schemeClr val="tx1">
                    <a:lumMod val="95000"/>
                    <a:lumOff val="5000"/>
                  </a:schemeClr>
                </a:solidFill>
                <a:ea typeface="+mj-ea"/>
                <a:cs typeface="Times New Roman" panose="02020603050405020304" pitchFamily="18" charset="0"/>
              </a:endParaRPr>
            </a:p>
          </p:txBody>
        </p:sp>
        <p:sp>
          <p:nvSpPr>
            <p:cNvPr id="6" name="Rectangle 5">
              <a:extLst>
                <a:ext uri="{FF2B5EF4-FFF2-40B4-BE49-F238E27FC236}">
                  <a16:creationId xmlns:a16="http://schemas.microsoft.com/office/drawing/2014/main" id="{69418E40-C1C3-442E-AABC-34DD9EE03A64}"/>
                </a:ext>
              </a:extLst>
            </p:cNvPr>
            <p:cNvSpPr/>
            <p:nvPr/>
          </p:nvSpPr>
          <p:spPr>
            <a:xfrm>
              <a:off x="384300" y="1506504"/>
              <a:ext cx="11226467" cy="1689532"/>
            </a:xfrm>
            <a:prstGeom prst="rect">
              <a:avLst/>
            </a:prstGeom>
          </p:spPr>
          <p:txBody>
            <a:bodyPr vert="horz" lIns="91440" tIns="45720" rIns="91440" bIns="45720" rtlCol="0">
              <a:noAutofit/>
            </a:bodyPr>
            <a:lstStyle/>
            <a:p>
              <a:pPr algn="just">
                <a:lnSpc>
                  <a:spcPct val="150000"/>
                </a:lnSpc>
                <a:spcBef>
                  <a:spcPts val="600"/>
                </a:spcBef>
                <a:buClr>
                  <a:schemeClr val="accent1"/>
                </a:buClr>
                <a:buSzPct val="80000"/>
              </a:pPr>
              <a:r>
                <a:rPr lang="en-US" sz="1600" dirty="0">
                  <a:solidFill>
                    <a:schemeClr val="tx1">
                      <a:lumMod val="95000"/>
                      <a:lumOff val="5000"/>
                    </a:schemeClr>
                  </a:solidFill>
                  <a:cs typeface="Times New Roman" panose="02020603050405020304" pitchFamily="18" charset="0"/>
                </a:rPr>
                <a:t>Debugging helps me detect errors immediately during programming, which allows me to detect errors earlier, and makes the software development process stress-free and trouble-free. It provides the most useful information about the data structure and allows for simple interpretation. By debugging, I can avoid complex one-time test code, which helps me save time and effort in software development.</a:t>
              </a:r>
            </a:p>
          </p:txBody>
        </p:sp>
      </p:grpSp>
      <p:sp>
        <p:nvSpPr>
          <p:cNvPr id="7" name="Rectangle 6">
            <a:extLst>
              <a:ext uri="{FF2B5EF4-FFF2-40B4-BE49-F238E27FC236}">
                <a16:creationId xmlns:a16="http://schemas.microsoft.com/office/drawing/2014/main" id="{4352393F-0714-495B-ADBC-D52AA533EA7D}"/>
              </a:ext>
            </a:extLst>
          </p:cNvPr>
          <p:cNvSpPr/>
          <p:nvPr/>
        </p:nvSpPr>
        <p:spPr>
          <a:xfrm>
            <a:off x="-10246" y="-6251"/>
            <a:ext cx="12202246" cy="400110"/>
          </a:xfrm>
          <a:prstGeom prst="rect">
            <a:avLst/>
          </a:prstGeom>
          <a:solidFill>
            <a:schemeClr val="accent2">
              <a:lumMod val="75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O</a:t>
            </a:r>
            <a:r>
              <a:rPr lang="en-US" altLang="zh-CN" sz="2000" dirty="0">
                <a:solidFill>
                  <a:schemeClr val="bg1"/>
                </a:solidFill>
                <a:latin typeface="Times New Roman" panose="02020603050405020304" pitchFamily="18" charset="0"/>
                <a:cs typeface="Times New Roman" panose="02020603050405020304" pitchFamily="18" charset="0"/>
              </a:rPr>
              <a:t>ne</a:t>
            </a:r>
            <a:r>
              <a:rPr lang="en-US" sz="2000" dirty="0">
                <a:solidFill>
                  <a:schemeClr val="bg1"/>
                </a:solidFill>
                <a:latin typeface="Times New Roman" panose="02020603050405020304" pitchFamily="18" charset="0"/>
                <a:cs typeface="Times New Roman" panose="02020603050405020304" pitchFamily="18" charset="0"/>
              </a:rPr>
              <a:t>:  D</a:t>
            </a:r>
            <a:r>
              <a:rPr lang="en-US" altLang="zh-CN" sz="2000" dirty="0">
                <a:solidFill>
                  <a:schemeClr val="bg1"/>
                </a:solidFill>
                <a:latin typeface="Times New Roman" panose="02020603050405020304" pitchFamily="18" charset="0"/>
                <a:cs typeface="Times New Roman" panose="02020603050405020304" pitchFamily="18" charset="0"/>
              </a:rPr>
              <a:t>ebugging</a:t>
            </a:r>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42248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607322E-332D-4949-9F40-4F773561E480}"/>
              </a:ext>
            </a:extLst>
          </p:cNvPr>
          <p:cNvSpPr/>
          <p:nvPr/>
        </p:nvSpPr>
        <p:spPr>
          <a:xfrm>
            <a:off x="651132" y="2040029"/>
            <a:ext cx="8795017" cy="954107"/>
          </a:xfrm>
          <a:prstGeom prst="rect">
            <a:avLst/>
          </a:prstGeom>
        </p:spPr>
        <p:txBody>
          <a:bodyPr wrap="square">
            <a:spAutoFit/>
          </a:bodyPr>
          <a:lstStyle/>
          <a:p>
            <a:pPr marL="285750" indent="-285750" algn="just">
              <a:buFont typeface="Courier New" panose="02070309020205020404" pitchFamily="49" charset="0"/>
              <a:buChar char="o"/>
            </a:pPr>
            <a:endParaRPr lang="en-US" sz="1400" dirty="0">
              <a:latin typeface="Times New Roman" panose="02020603050405020304" pitchFamily="18" charset="0"/>
              <a:cs typeface="Times New Roman" panose="02020603050405020304" pitchFamily="18" charset="0"/>
            </a:endParaRPr>
          </a:p>
          <a:p>
            <a:pPr algn="just"/>
            <a:endParaRPr lang="en-US" sz="1400" dirty="0">
              <a:latin typeface="Times New Roman" panose="02020603050405020304" pitchFamily="18" charset="0"/>
              <a:cs typeface="Times New Roman" panose="02020603050405020304" pitchFamily="18" charset="0"/>
            </a:endParaRPr>
          </a:p>
          <a:p>
            <a:pPr algn="just"/>
            <a:endParaRPr lang="en-US" sz="1400" dirty="0">
              <a:latin typeface="Times New Roman" panose="02020603050405020304" pitchFamily="18" charset="0"/>
              <a:cs typeface="Times New Roman" panose="02020603050405020304" pitchFamily="18" charset="0"/>
            </a:endParaRPr>
          </a:p>
          <a:p>
            <a:pPr algn="just"/>
            <a:endParaRPr lang="en-US" sz="1400" dirty="0">
              <a:latin typeface="Times New Roman" panose="020206030504050203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id="{0BD43C85-D558-42BD-B337-6B5A8E017D6F}"/>
              </a:ext>
            </a:extLst>
          </p:cNvPr>
          <p:cNvGrpSpPr/>
          <p:nvPr/>
        </p:nvGrpSpPr>
        <p:grpSpPr>
          <a:xfrm>
            <a:off x="1405970" y="1117425"/>
            <a:ext cx="9674614" cy="4327607"/>
            <a:chOff x="596547" y="4490477"/>
            <a:chExt cx="11010644" cy="4327607"/>
          </a:xfrm>
        </p:grpSpPr>
        <p:sp>
          <p:nvSpPr>
            <p:cNvPr id="8" name="TextBox 7">
              <a:extLst>
                <a:ext uri="{FF2B5EF4-FFF2-40B4-BE49-F238E27FC236}">
                  <a16:creationId xmlns:a16="http://schemas.microsoft.com/office/drawing/2014/main" id="{578DA2BA-B21D-4BDF-AAC3-B12A0F73531D}"/>
                </a:ext>
              </a:extLst>
            </p:cNvPr>
            <p:cNvSpPr txBox="1"/>
            <p:nvPr/>
          </p:nvSpPr>
          <p:spPr>
            <a:xfrm>
              <a:off x="748409" y="4490477"/>
              <a:ext cx="8596668" cy="807393"/>
            </a:xfrm>
            <a:prstGeom prst="rect">
              <a:avLst/>
            </a:prstGeom>
          </p:spPr>
          <p:txBody>
            <a:bodyPr vert="horz" lIns="91440" tIns="45720" rIns="91440" bIns="45720" rtlCol="0" anchor="t">
              <a:normAutofit/>
            </a:bodyPr>
            <a:lstStyle/>
            <a:p>
              <a:pPr>
                <a:spcBef>
                  <a:spcPct val="0"/>
                </a:spcBef>
                <a:spcAft>
                  <a:spcPts val="600"/>
                </a:spcAft>
              </a:pPr>
              <a:r>
                <a:rPr lang="en-US" altLang="zh-CN" sz="3600" dirty="0">
                  <a:solidFill>
                    <a:schemeClr val="tx1">
                      <a:lumMod val="95000"/>
                      <a:lumOff val="5000"/>
                    </a:schemeClr>
                  </a:solidFill>
                  <a:ea typeface="+mj-ea"/>
                  <a:cs typeface="Times New Roman" panose="02020603050405020304" pitchFamily="18" charset="0"/>
                </a:rPr>
                <a:t>7</a:t>
              </a:r>
              <a:r>
                <a:rPr lang="en-US" sz="3600" dirty="0">
                  <a:solidFill>
                    <a:schemeClr val="tx1">
                      <a:lumMod val="95000"/>
                      <a:lumOff val="5000"/>
                    </a:schemeClr>
                  </a:solidFill>
                  <a:ea typeface="+mj-ea"/>
                  <a:cs typeface="Times New Roman" panose="02020603050405020304" pitchFamily="18" charset="0"/>
                </a:rPr>
                <a:t>.1.6  Compare and Contrast</a:t>
              </a:r>
            </a:p>
            <a:p>
              <a:pPr>
                <a:spcBef>
                  <a:spcPct val="0"/>
                </a:spcBef>
                <a:spcAft>
                  <a:spcPts val="600"/>
                </a:spcAft>
              </a:pPr>
              <a:endParaRPr lang="en-US" sz="3600" dirty="0">
                <a:solidFill>
                  <a:schemeClr val="tx1">
                    <a:lumMod val="95000"/>
                    <a:lumOff val="5000"/>
                  </a:schemeClr>
                </a:solidFill>
                <a:ea typeface="+mj-ea"/>
                <a:cs typeface="Times New Roman" panose="02020603050405020304" pitchFamily="18" charset="0"/>
              </a:endParaRPr>
            </a:p>
          </p:txBody>
        </p:sp>
        <p:sp>
          <p:nvSpPr>
            <p:cNvPr id="9" name="Rectangle 8">
              <a:extLst>
                <a:ext uri="{FF2B5EF4-FFF2-40B4-BE49-F238E27FC236}">
                  <a16:creationId xmlns:a16="http://schemas.microsoft.com/office/drawing/2014/main" id="{23B32D8E-91A2-4C16-BD03-34445E377D2D}"/>
                </a:ext>
              </a:extLst>
            </p:cNvPr>
            <p:cNvSpPr/>
            <p:nvPr/>
          </p:nvSpPr>
          <p:spPr>
            <a:xfrm>
              <a:off x="596547" y="5128741"/>
              <a:ext cx="11010644" cy="3689343"/>
            </a:xfrm>
            <a:prstGeom prst="rect">
              <a:avLst/>
            </a:prstGeom>
          </p:spPr>
          <p:txBody>
            <a:bodyPr wrap="square">
              <a:spAutoFit/>
            </a:bodyPr>
            <a:lstStyle/>
            <a:p>
              <a:pPr algn="just">
                <a:lnSpc>
                  <a:spcPct val="150000"/>
                </a:lnSpc>
                <a:spcBef>
                  <a:spcPts val="600"/>
                </a:spcBef>
                <a:buClr>
                  <a:schemeClr val="accent1"/>
                </a:buClr>
                <a:buSzPct val="80000"/>
              </a:pPr>
              <a:r>
                <a:rPr lang="en-US" sz="1600" dirty="0">
                  <a:solidFill>
                    <a:schemeClr val="tx1">
                      <a:lumMod val="95000"/>
                      <a:lumOff val="5000"/>
                    </a:schemeClr>
                  </a:solidFill>
                  <a:cs typeface="Times New Roman" panose="02020603050405020304" pitchFamily="18" charset="0"/>
                </a:rPr>
                <a:t>Each of the above three methods of debug has its own advantages.</a:t>
              </a:r>
            </a:p>
            <a:p>
              <a:pPr marL="285750" indent="-285750" algn="just">
                <a:lnSpc>
                  <a:spcPct val="150000"/>
                </a:lnSpc>
                <a:spcBef>
                  <a:spcPts val="600"/>
                </a:spcBef>
                <a:buClr>
                  <a:schemeClr val="accent1"/>
                </a:buClr>
                <a:buSzPct val="80000"/>
                <a:buFont typeface="Arial" panose="020B0604020202020204" pitchFamily="34" charset="0"/>
                <a:buChar char="•"/>
              </a:pPr>
              <a:r>
                <a:rPr lang="en-US" sz="1600" dirty="0">
                  <a:solidFill>
                    <a:schemeClr val="tx1">
                      <a:lumMod val="95000"/>
                      <a:lumOff val="5000"/>
                    </a:schemeClr>
                  </a:solidFill>
                  <a:cs typeface="Times New Roman" panose="02020603050405020304" pitchFamily="18" charset="0"/>
                </a:rPr>
                <a:t> Using the error list can provide the fastest understanding of the errors and potential risks of the program. Double-click on the error listed in the error list to quickly locate the line of code that went wrong. </a:t>
              </a:r>
            </a:p>
            <a:p>
              <a:pPr marL="285750" indent="-285750" algn="just">
                <a:lnSpc>
                  <a:spcPct val="150000"/>
                </a:lnSpc>
                <a:spcBef>
                  <a:spcPts val="600"/>
                </a:spcBef>
                <a:buClr>
                  <a:schemeClr val="accent1"/>
                </a:buClr>
                <a:buSzPct val="80000"/>
                <a:buFont typeface="Arial" panose="020B0604020202020204" pitchFamily="34" charset="0"/>
                <a:buChar char="•"/>
              </a:pPr>
              <a:r>
                <a:rPr lang="en-US" sz="1600" dirty="0">
                  <a:solidFill>
                    <a:schemeClr val="tx1">
                      <a:lumMod val="95000"/>
                      <a:lumOff val="5000"/>
                    </a:schemeClr>
                  </a:solidFill>
                  <a:cs typeface="Times New Roman" panose="02020603050405020304" pitchFamily="18" charset="0"/>
                </a:rPr>
                <a:t>In most cases, error lists only locate errors and do not help developers understand why they occur. Using breakpoints to troubleshoot errors gives you a visual view of how the program works, where it terminates, and what the state of the variable is. </a:t>
              </a:r>
            </a:p>
            <a:p>
              <a:pPr marL="285750" indent="-285750" algn="just">
                <a:lnSpc>
                  <a:spcPct val="150000"/>
                </a:lnSpc>
                <a:spcBef>
                  <a:spcPts val="600"/>
                </a:spcBef>
                <a:buClr>
                  <a:schemeClr val="accent1"/>
                </a:buClr>
                <a:buSzPct val="80000"/>
                <a:buFont typeface="Arial" panose="020B0604020202020204" pitchFamily="34" charset="0"/>
                <a:buChar char="•"/>
              </a:pPr>
              <a:r>
                <a:rPr lang="en-US" sz="1600" dirty="0">
                  <a:solidFill>
                    <a:schemeClr val="tx1">
                      <a:lumMod val="95000"/>
                      <a:lumOff val="5000"/>
                    </a:schemeClr>
                  </a:solidFill>
                  <a:cs typeface="Times New Roman" panose="02020603050405020304" pitchFamily="18" charset="0"/>
                </a:rPr>
                <a:t>I use the form display to view the data output when the breakpoint layout is not clear enough to understand the function output.</a:t>
              </a:r>
            </a:p>
            <a:p>
              <a:pPr algn="just">
                <a:lnSpc>
                  <a:spcPct val="150000"/>
                </a:lnSpc>
                <a:spcBef>
                  <a:spcPts val="600"/>
                </a:spcBef>
                <a:buClr>
                  <a:schemeClr val="accent1"/>
                </a:buClr>
                <a:buSzPct val="80000"/>
              </a:pPr>
              <a:r>
                <a:rPr lang="en-US" sz="1600" dirty="0">
                  <a:solidFill>
                    <a:schemeClr val="tx1">
                      <a:lumMod val="95000"/>
                      <a:lumOff val="5000"/>
                    </a:schemeClr>
                  </a:solidFill>
                  <a:cs typeface="Times New Roman" panose="02020603050405020304" pitchFamily="18" charset="0"/>
                </a:rPr>
                <a:t>Combined with the three methods, it can quickly and effectively troubleshoot errors.</a:t>
              </a:r>
            </a:p>
          </p:txBody>
        </p:sp>
      </p:grpSp>
      <p:sp>
        <p:nvSpPr>
          <p:cNvPr id="11" name="Rectangle 10">
            <a:extLst>
              <a:ext uri="{FF2B5EF4-FFF2-40B4-BE49-F238E27FC236}">
                <a16:creationId xmlns:a16="http://schemas.microsoft.com/office/drawing/2014/main" id="{AB8B7C1D-1094-412C-BBB0-2D3AACBCF528}"/>
              </a:ext>
            </a:extLst>
          </p:cNvPr>
          <p:cNvSpPr/>
          <p:nvPr/>
        </p:nvSpPr>
        <p:spPr>
          <a:xfrm>
            <a:off x="-10246" y="-6251"/>
            <a:ext cx="12202246" cy="400110"/>
          </a:xfrm>
          <a:prstGeom prst="rect">
            <a:avLst/>
          </a:prstGeom>
          <a:solidFill>
            <a:schemeClr val="accent2">
              <a:lumMod val="75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O</a:t>
            </a:r>
            <a:r>
              <a:rPr lang="en-US" altLang="zh-CN" sz="2000" dirty="0">
                <a:solidFill>
                  <a:schemeClr val="bg1"/>
                </a:solidFill>
                <a:latin typeface="Times New Roman" panose="02020603050405020304" pitchFamily="18" charset="0"/>
                <a:cs typeface="Times New Roman" panose="02020603050405020304" pitchFamily="18" charset="0"/>
              </a:rPr>
              <a:t>ne</a:t>
            </a:r>
            <a:r>
              <a:rPr lang="en-US" sz="2000" dirty="0">
                <a:solidFill>
                  <a:schemeClr val="bg1"/>
                </a:solidFill>
                <a:latin typeface="Times New Roman" panose="02020603050405020304" pitchFamily="18" charset="0"/>
                <a:cs typeface="Times New Roman" panose="02020603050405020304" pitchFamily="18" charset="0"/>
              </a:rPr>
              <a:t>:  D</a:t>
            </a:r>
            <a:r>
              <a:rPr lang="en-US" altLang="zh-CN" sz="2000" dirty="0">
                <a:solidFill>
                  <a:schemeClr val="bg1"/>
                </a:solidFill>
                <a:latin typeface="Times New Roman" panose="02020603050405020304" pitchFamily="18" charset="0"/>
                <a:cs typeface="Times New Roman" panose="02020603050405020304" pitchFamily="18" charset="0"/>
              </a:rPr>
              <a:t>ebugging</a:t>
            </a:r>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221431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864D8-1470-421A-BECE-D2810BBEDB92}"/>
              </a:ext>
            </a:extLst>
          </p:cNvPr>
          <p:cNvSpPr>
            <a:spLocks noGrp="1"/>
          </p:cNvSpPr>
          <p:nvPr>
            <p:ph type="title"/>
          </p:nvPr>
        </p:nvSpPr>
        <p:spPr>
          <a:xfrm>
            <a:off x="2692398" y="1871131"/>
            <a:ext cx="6815669" cy="1515533"/>
          </a:xfrm>
        </p:spPr>
        <p:txBody>
          <a:bodyPr vert="horz" lIns="91440" tIns="45720" rIns="91440" bIns="45720" rtlCol="0" anchor="b">
            <a:normAutofit/>
          </a:bodyPr>
          <a:lstStyle/>
          <a:p>
            <a:pPr>
              <a:lnSpc>
                <a:spcPct val="90000"/>
              </a:lnSpc>
            </a:pPr>
            <a:r>
              <a:rPr lang="en-US" sz="3400" dirty="0"/>
              <a:t>Q8.	 </a:t>
            </a:r>
            <a:r>
              <a:rPr lang="en-US" sz="3600" dirty="0">
                <a:solidFill>
                  <a:schemeClr val="bg2">
                    <a:lumMod val="10000"/>
                  </a:schemeClr>
                </a:solidFill>
              </a:rPr>
              <a:t>Maintain existing programs and update documentation</a:t>
            </a:r>
            <a:endParaRPr lang="en-US" sz="3400" dirty="0"/>
          </a:p>
        </p:txBody>
      </p:sp>
      <p:sp>
        <p:nvSpPr>
          <p:cNvPr id="3" name="Text Placeholder 2">
            <a:extLst>
              <a:ext uri="{FF2B5EF4-FFF2-40B4-BE49-F238E27FC236}">
                <a16:creationId xmlns:a16="http://schemas.microsoft.com/office/drawing/2014/main" id="{A843AF07-4B02-47FB-8EC6-6C3B897DBF8F}"/>
              </a:ext>
            </a:extLst>
          </p:cNvPr>
          <p:cNvSpPr>
            <a:spLocks noGrp="1"/>
          </p:cNvSpPr>
          <p:nvPr>
            <p:ph type="body" idx="1"/>
          </p:nvPr>
        </p:nvSpPr>
        <p:spPr>
          <a:xfrm>
            <a:off x="2692398" y="3721766"/>
            <a:ext cx="6815669" cy="1320802"/>
          </a:xfrm>
        </p:spPr>
        <p:txBody>
          <a:bodyPr vert="horz" lIns="91440" tIns="45720" rIns="91440" bIns="45720" rtlCol="0" anchor="t">
            <a:normAutofit/>
          </a:bodyPr>
          <a:lstStyle/>
          <a:p>
            <a:pPr marL="0" lvl="1"/>
            <a:r>
              <a:rPr lang="en-US" sz="2100" dirty="0">
                <a:solidFill>
                  <a:schemeClr val="tx1"/>
                </a:solidFill>
              </a:rPr>
              <a:t>Theory One:  Version control</a:t>
            </a:r>
          </a:p>
        </p:txBody>
      </p:sp>
    </p:spTree>
    <p:extLst>
      <p:ext uri="{BB962C8B-B14F-4D97-AF65-F5344CB8AC3E}">
        <p14:creationId xmlns:p14="http://schemas.microsoft.com/office/powerpoint/2010/main" val="437171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0F69C0-3EFC-46EB-9072-B98E04F10E61}"/>
              </a:ext>
            </a:extLst>
          </p:cNvPr>
          <p:cNvSpPr/>
          <p:nvPr/>
        </p:nvSpPr>
        <p:spPr>
          <a:xfrm>
            <a:off x="11927" y="-11927"/>
            <a:ext cx="12217298" cy="400110"/>
          </a:xfrm>
          <a:prstGeom prst="rect">
            <a:avLst/>
          </a:prstGeom>
          <a:solidFill>
            <a:schemeClr val="accent6">
              <a:lumMod val="50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Feature </a:t>
            </a:r>
            <a:r>
              <a:rPr lang="en-US" altLang="zh-CN" sz="2000" dirty="0">
                <a:solidFill>
                  <a:schemeClr val="bg1"/>
                </a:solidFill>
                <a:latin typeface="Times New Roman" panose="02020603050405020304" pitchFamily="18" charset="0"/>
                <a:cs typeface="Times New Roman" panose="02020603050405020304" pitchFamily="18" charset="0"/>
              </a:rPr>
              <a:t>7: Do not override a default value </a:t>
            </a: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98C3B66A-C6D9-479D-9658-F81C714CA460}"/>
              </a:ext>
            </a:extLst>
          </p:cNvPr>
          <p:cNvSpPr/>
          <p:nvPr/>
        </p:nvSpPr>
        <p:spPr>
          <a:xfrm>
            <a:off x="903524" y="781558"/>
            <a:ext cx="10252974" cy="1815882"/>
          </a:xfrm>
          <a:prstGeom prst="rect">
            <a:avLst/>
          </a:prstGeom>
          <a:ln>
            <a:solidFill>
              <a:schemeClr val="accent3">
                <a:lumMod val="75000"/>
              </a:schemeClr>
            </a:solidFill>
          </a:ln>
        </p:spPr>
        <p:txBody>
          <a:bodyPr wrap="square">
            <a:spAutoFit/>
          </a:bodyPr>
          <a:lstStyle/>
          <a:p>
            <a:pPr marL="285750" indent="-285750">
              <a:buFont typeface="Arial" panose="020B0604020202020204" pitchFamily="34" charset="0"/>
              <a:buChar char="•"/>
            </a:pPr>
            <a:r>
              <a:rPr lang="en-US" sz="1600" dirty="0">
                <a:highlight>
                  <a:srgbClr val="FFFF00"/>
                </a:highlight>
              </a:rPr>
              <a:t>The default value of the game cannot be changed.</a:t>
            </a:r>
          </a:p>
          <a:p>
            <a:pPr marL="285750" indent="-285750">
              <a:buFont typeface="Arial" panose="020B0604020202020204" pitchFamily="34" charset="0"/>
              <a:buChar char="•"/>
            </a:pPr>
            <a:r>
              <a:rPr lang="en-US" sz="1600" dirty="0"/>
              <a:t>When the game is loaded, the loaded CSV document will be judged. If the content of the CSV document contains the game default value location(or call it index) information (this kind of CSV document is used to store the game have been played by the user, the game will automatically save the default value location of the game when click the “save” button), the game will read the existing default value in the CSV.</a:t>
            </a:r>
          </a:p>
          <a:p>
            <a:pPr marL="285750" indent="-285750">
              <a:buFont typeface="Arial" panose="020B0604020202020204" pitchFamily="34" charset="0"/>
              <a:buChar char="•"/>
            </a:pPr>
            <a:r>
              <a:rPr lang="en-US" sz="1600" dirty="0"/>
              <a:t>If the CSV document does not contain the game default value location information (this kind of CSV document stores a new game), the program parses the document, finds out the game default value location and saves it.</a:t>
            </a:r>
          </a:p>
        </p:txBody>
      </p:sp>
      <p:pic>
        <p:nvPicPr>
          <p:cNvPr id="6" name="Picture 5">
            <a:extLst>
              <a:ext uri="{FF2B5EF4-FFF2-40B4-BE49-F238E27FC236}">
                <a16:creationId xmlns:a16="http://schemas.microsoft.com/office/drawing/2014/main" id="{DD155148-1EE4-4773-9055-94B40206D5B7}"/>
              </a:ext>
            </a:extLst>
          </p:cNvPr>
          <p:cNvPicPr>
            <a:picLocks noChangeAspect="1"/>
          </p:cNvPicPr>
          <p:nvPr/>
        </p:nvPicPr>
        <p:blipFill>
          <a:blip r:embed="rId2"/>
          <a:stretch>
            <a:fillRect/>
          </a:stretch>
        </p:blipFill>
        <p:spPr>
          <a:xfrm>
            <a:off x="903524" y="2890222"/>
            <a:ext cx="2835963" cy="3324574"/>
          </a:xfrm>
          <a:prstGeom prst="rect">
            <a:avLst/>
          </a:prstGeom>
        </p:spPr>
      </p:pic>
      <p:sp>
        <p:nvSpPr>
          <p:cNvPr id="15" name="Rectangle 14">
            <a:extLst>
              <a:ext uri="{FF2B5EF4-FFF2-40B4-BE49-F238E27FC236}">
                <a16:creationId xmlns:a16="http://schemas.microsoft.com/office/drawing/2014/main" id="{612030D9-A46E-41AA-94D0-FAF8C9651F4F}"/>
              </a:ext>
            </a:extLst>
          </p:cNvPr>
          <p:cNvSpPr/>
          <p:nvPr/>
        </p:nvSpPr>
        <p:spPr>
          <a:xfrm>
            <a:off x="2810786" y="4345388"/>
            <a:ext cx="337931" cy="3180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C687FC6-29D9-40D8-8A82-0F7903AA3016}"/>
              </a:ext>
            </a:extLst>
          </p:cNvPr>
          <p:cNvSpPr/>
          <p:nvPr/>
        </p:nvSpPr>
        <p:spPr>
          <a:xfrm>
            <a:off x="2810786" y="3474720"/>
            <a:ext cx="337931" cy="3180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95E0BFE4-2AE0-4812-99C0-D721FB983B24}"/>
              </a:ext>
            </a:extLst>
          </p:cNvPr>
          <p:cNvSpPr txBox="1"/>
          <p:nvPr/>
        </p:nvSpPr>
        <p:spPr>
          <a:xfrm>
            <a:off x="4185134" y="4345388"/>
            <a:ext cx="3535583" cy="584775"/>
          </a:xfrm>
          <a:prstGeom prst="rect">
            <a:avLst/>
          </a:prstGeom>
          <a:solidFill>
            <a:schemeClr val="accent6">
              <a:lumMod val="60000"/>
              <a:lumOff val="40000"/>
            </a:schemeClr>
          </a:solidFill>
          <a:ln>
            <a:noFill/>
          </a:ln>
        </p:spPr>
        <p:txBody>
          <a:bodyPr wrap="square" rtlCol="0">
            <a:spAutoFit/>
          </a:bodyPr>
          <a:lstStyle/>
          <a:p>
            <a:r>
              <a:rPr lang="en-US" sz="1600" dirty="0"/>
              <a:t>The default numbers display in Pink color and can not be changed. </a:t>
            </a:r>
          </a:p>
        </p:txBody>
      </p:sp>
      <p:cxnSp>
        <p:nvCxnSpPr>
          <p:cNvPr id="26" name="Straight Arrow Connector 25">
            <a:extLst>
              <a:ext uri="{FF2B5EF4-FFF2-40B4-BE49-F238E27FC236}">
                <a16:creationId xmlns:a16="http://schemas.microsoft.com/office/drawing/2014/main" id="{83C2196D-3B05-4BF1-8A71-1E73577A2FA2}"/>
              </a:ext>
            </a:extLst>
          </p:cNvPr>
          <p:cNvCxnSpPr>
            <a:stCxn id="25" idx="1"/>
            <a:endCxn id="15" idx="3"/>
          </p:cNvCxnSpPr>
          <p:nvPr/>
        </p:nvCxnSpPr>
        <p:spPr>
          <a:xfrm flipH="1" flipV="1">
            <a:off x="3148717" y="4504414"/>
            <a:ext cx="1036417" cy="1333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A8E6EA7-A196-4C95-8523-4001DF2F9DD1}"/>
              </a:ext>
            </a:extLst>
          </p:cNvPr>
          <p:cNvSpPr txBox="1"/>
          <p:nvPr/>
        </p:nvSpPr>
        <p:spPr>
          <a:xfrm>
            <a:off x="4185133" y="3354200"/>
            <a:ext cx="3535583" cy="584775"/>
          </a:xfrm>
          <a:prstGeom prst="rect">
            <a:avLst/>
          </a:prstGeom>
          <a:solidFill>
            <a:schemeClr val="accent6">
              <a:lumMod val="60000"/>
              <a:lumOff val="40000"/>
            </a:schemeClr>
          </a:solidFill>
          <a:ln>
            <a:noFill/>
          </a:ln>
        </p:spPr>
        <p:txBody>
          <a:bodyPr wrap="square" rtlCol="0">
            <a:spAutoFit/>
          </a:bodyPr>
          <a:lstStyle/>
          <a:p>
            <a:r>
              <a:rPr lang="en-US" sz="1600" dirty="0"/>
              <a:t>The other numbers display in Black color, user can change the value. </a:t>
            </a:r>
          </a:p>
        </p:txBody>
      </p:sp>
      <p:cxnSp>
        <p:nvCxnSpPr>
          <p:cNvPr id="30" name="Straight Arrow Connector 29">
            <a:extLst>
              <a:ext uri="{FF2B5EF4-FFF2-40B4-BE49-F238E27FC236}">
                <a16:creationId xmlns:a16="http://schemas.microsoft.com/office/drawing/2014/main" id="{558A9BAF-1A4A-46C8-94DA-9D1142237152}"/>
              </a:ext>
            </a:extLst>
          </p:cNvPr>
          <p:cNvCxnSpPr>
            <a:stCxn id="28" idx="1"/>
            <a:endCxn id="20" idx="3"/>
          </p:cNvCxnSpPr>
          <p:nvPr/>
        </p:nvCxnSpPr>
        <p:spPr>
          <a:xfrm flipH="1" flipV="1">
            <a:off x="3148717" y="3633746"/>
            <a:ext cx="1036416" cy="128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8084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AABD3CB-F407-4097-9A53-CA052FC7F577}"/>
              </a:ext>
            </a:extLst>
          </p:cNvPr>
          <p:cNvSpPr/>
          <p:nvPr/>
        </p:nvSpPr>
        <p:spPr>
          <a:xfrm>
            <a:off x="-10246" y="-6251"/>
            <a:ext cx="12202246" cy="400110"/>
          </a:xfrm>
          <a:prstGeom prst="rect">
            <a:avLst/>
          </a:prstGeom>
          <a:solidFill>
            <a:schemeClr val="accent2">
              <a:lumMod val="75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One:  Version control</a:t>
            </a:r>
          </a:p>
        </p:txBody>
      </p:sp>
      <p:sp>
        <p:nvSpPr>
          <p:cNvPr id="26" name="TextBox 25">
            <a:extLst>
              <a:ext uri="{FF2B5EF4-FFF2-40B4-BE49-F238E27FC236}">
                <a16:creationId xmlns:a16="http://schemas.microsoft.com/office/drawing/2014/main" id="{5479B517-5342-401B-ADA6-E2C4158702F8}"/>
              </a:ext>
            </a:extLst>
          </p:cNvPr>
          <p:cNvSpPr txBox="1"/>
          <p:nvPr/>
        </p:nvSpPr>
        <p:spPr>
          <a:xfrm>
            <a:off x="1348630" y="950669"/>
            <a:ext cx="8308231" cy="1200329"/>
          </a:xfrm>
          <a:prstGeom prst="rect">
            <a:avLst/>
          </a:prstGeom>
          <a:noFill/>
        </p:spPr>
        <p:txBody>
          <a:bodyPr wrap="square" rtlCol="0">
            <a:spAutoFit/>
          </a:bodyPr>
          <a:lstStyle/>
          <a:p>
            <a:r>
              <a:rPr lang="en-US" altLang="zh-CN" sz="3600" dirty="0">
                <a:solidFill>
                  <a:schemeClr val="tx1">
                    <a:lumMod val="95000"/>
                    <a:lumOff val="5000"/>
                  </a:schemeClr>
                </a:solidFill>
                <a:cs typeface="Times New Roman" panose="02020603050405020304" pitchFamily="18" charset="0"/>
              </a:rPr>
              <a:t>8.1</a:t>
            </a:r>
            <a:r>
              <a:rPr lang="en-US" sz="3600" dirty="0">
                <a:solidFill>
                  <a:schemeClr val="tx1">
                    <a:lumMod val="95000"/>
                    <a:lumOff val="5000"/>
                  </a:schemeClr>
                </a:solidFill>
                <a:cs typeface="Times New Roman" panose="02020603050405020304" pitchFamily="18" charset="0"/>
              </a:rPr>
              <a:t>.1  What is Version control?</a:t>
            </a:r>
          </a:p>
          <a:p>
            <a:endParaRPr lang="en-US" sz="3600" dirty="0">
              <a:solidFill>
                <a:schemeClr val="tx1">
                  <a:lumMod val="95000"/>
                  <a:lumOff val="5000"/>
                </a:schemeClr>
              </a:solidFill>
              <a:cs typeface="Times New Roman" panose="02020603050405020304" pitchFamily="18" charset="0"/>
            </a:endParaRPr>
          </a:p>
        </p:txBody>
      </p:sp>
      <p:sp>
        <p:nvSpPr>
          <p:cNvPr id="30" name="TextBox 29">
            <a:extLst>
              <a:ext uri="{FF2B5EF4-FFF2-40B4-BE49-F238E27FC236}">
                <a16:creationId xmlns:a16="http://schemas.microsoft.com/office/drawing/2014/main" id="{BB65F35A-7899-4CEA-B5CE-63D4DF0A44A6}"/>
              </a:ext>
            </a:extLst>
          </p:cNvPr>
          <p:cNvSpPr txBox="1"/>
          <p:nvPr/>
        </p:nvSpPr>
        <p:spPr>
          <a:xfrm>
            <a:off x="1162594" y="1813434"/>
            <a:ext cx="9919063" cy="2350515"/>
          </a:xfrm>
          <a:prstGeom prst="rect">
            <a:avLst/>
          </a:prstGeom>
          <a:noFill/>
        </p:spPr>
        <p:txBody>
          <a:bodyPr wrap="square" rtlCol="0">
            <a:spAutoFit/>
          </a:bodyPr>
          <a:lstStyle/>
          <a:p>
            <a:pPr algn="just">
              <a:lnSpc>
                <a:spcPct val="150000"/>
              </a:lnSpc>
              <a:spcBef>
                <a:spcPts val="600"/>
              </a:spcBef>
            </a:pPr>
            <a:r>
              <a:rPr lang="en-US" sz="1600" dirty="0">
                <a:solidFill>
                  <a:schemeClr val="tx1">
                    <a:lumMod val="95000"/>
                    <a:lumOff val="5000"/>
                  </a:schemeClr>
                </a:solidFill>
                <a:cs typeface="Times New Roman" panose="02020603050405020304" pitchFamily="18" charset="0"/>
              </a:rPr>
              <a:t>Version control systems are software that help you track changes you make in your code over time. As you edit to your code, you tell the version control system to take a snapshot of your files. The version control system saves that snapshot permanently so you can recall it later if you need it.</a:t>
            </a:r>
          </a:p>
          <a:p>
            <a:pPr algn="just">
              <a:lnSpc>
                <a:spcPct val="150000"/>
              </a:lnSpc>
              <a:spcBef>
                <a:spcPts val="600"/>
              </a:spcBef>
            </a:pPr>
            <a:r>
              <a:rPr lang="en-US" sz="1600" dirty="0">
                <a:solidFill>
                  <a:schemeClr val="tx1">
                    <a:lumMod val="95000"/>
                    <a:lumOff val="5000"/>
                  </a:schemeClr>
                </a:solidFill>
                <a:cs typeface="Times New Roman" panose="02020603050405020304" pitchFamily="18" charset="0"/>
              </a:rPr>
              <a:t>Without version control, you’re tempted to keep multiple copies of code on your computer. This is dangerous-it’s easy to change or delete a file in the wrong copy of code, potentially losing work. Version control systems solve this problem by managing all versions of your code but presenting you with a single version at a time.</a:t>
            </a:r>
          </a:p>
        </p:txBody>
      </p:sp>
    </p:spTree>
    <p:extLst>
      <p:ext uri="{BB962C8B-B14F-4D97-AF65-F5344CB8AC3E}">
        <p14:creationId xmlns:p14="http://schemas.microsoft.com/office/powerpoint/2010/main" val="26411586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AABD3CB-F407-4097-9A53-CA052FC7F577}"/>
              </a:ext>
            </a:extLst>
          </p:cNvPr>
          <p:cNvSpPr/>
          <p:nvPr/>
        </p:nvSpPr>
        <p:spPr>
          <a:xfrm>
            <a:off x="-10246" y="-6251"/>
            <a:ext cx="12202246" cy="400110"/>
          </a:xfrm>
          <a:prstGeom prst="rect">
            <a:avLst/>
          </a:prstGeom>
          <a:solidFill>
            <a:schemeClr val="accent2">
              <a:lumMod val="75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One:  Version control</a:t>
            </a:r>
          </a:p>
        </p:txBody>
      </p:sp>
      <p:sp>
        <p:nvSpPr>
          <p:cNvPr id="26" name="TextBox 25">
            <a:extLst>
              <a:ext uri="{FF2B5EF4-FFF2-40B4-BE49-F238E27FC236}">
                <a16:creationId xmlns:a16="http://schemas.microsoft.com/office/drawing/2014/main" id="{5479B517-5342-401B-ADA6-E2C4158702F8}"/>
              </a:ext>
            </a:extLst>
          </p:cNvPr>
          <p:cNvSpPr txBox="1"/>
          <p:nvPr/>
        </p:nvSpPr>
        <p:spPr>
          <a:xfrm>
            <a:off x="1348630" y="950669"/>
            <a:ext cx="8308231" cy="646331"/>
          </a:xfrm>
          <a:prstGeom prst="rect">
            <a:avLst/>
          </a:prstGeom>
          <a:noFill/>
        </p:spPr>
        <p:txBody>
          <a:bodyPr wrap="square" rtlCol="0">
            <a:spAutoFit/>
          </a:bodyPr>
          <a:lstStyle/>
          <a:p>
            <a:r>
              <a:rPr lang="en-US" altLang="zh-CN" sz="3600" dirty="0">
                <a:solidFill>
                  <a:schemeClr val="tx1">
                    <a:lumMod val="95000"/>
                    <a:lumOff val="5000"/>
                  </a:schemeClr>
                </a:solidFill>
                <a:cs typeface="Times New Roman" panose="02020603050405020304" pitchFamily="18" charset="0"/>
              </a:rPr>
              <a:t>8.1</a:t>
            </a:r>
            <a:r>
              <a:rPr lang="en-US" sz="3600" dirty="0">
                <a:solidFill>
                  <a:schemeClr val="tx1">
                    <a:lumMod val="95000"/>
                    <a:lumOff val="5000"/>
                  </a:schemeClr>
                </a:solidFill>
                <a:cs typeface="Times New Roman" panose="02020603050405020304" pitchFamily="18" charset="0"/>
              </a:rPr>
              <a:t>.1  What is Version control?</a:t>
            </a:r>
          </a:p>
        </p:txBody>
      </p:sp>
      <p:pic>
        <p:nvPicPr>
          <p:cNvPr id="2" name="Picture 1">
            <a:extLst>
              <a:ext uri="{FF2B5EF4-FFF2-40B4-BE49-F238E27FC236}">
                <a16:creationId xmlns:a16="http://schemas.microsoft.com/office/drawing/2014/main" id="{7E4C74E0-F355-4CD8-9B49-F0FB71403AEA}"/>
              </a:ext>
            </a:extLst>
          </p:cNvPr>
          <p:cNvPicPr>
            <a:picLocks noChangeAspect="1"/>
          </p:cNvPicPr>
          <p:nvPr/>
        </p:nvPicPr>
        <p:blipFill>
          <a:blip r:embed="rId2"/>
          <a:stretch>
            <a:fillRect/>
          </a:stretch>
        </p:blipFill>
        <p:spPr>
          <a:xfrm>
            <a:off x="1081055" y="1663381"/>
            <a:ext cx="5708485" cy="4002223"/>
          </a:xfrm>
          <a:prstGeom prst="rect">
            <a:avLst/>
          </a:prstGeom>
        </p:spPr>
      </p:pic>
      <p:pic>
        <p:nvPicPr>
          <p:cNvPr id="4" name="Picture 3">
            <a:extLst>
              <a:ext uri="{FF2B5EF4-FFF2-40B4-BE49-F238E27FC236}">
                <a16:creationId xmlns:a16="http://schemas.microsoft.com/office/drawing/2014/main" id="{E4A82CFB-5D61-4237-9650-A1C739AE6FF7}"/>
              </a:ext>
            </a:extLst>
          </p:cNvPr>
          <p:cNvPicPr>
            <a:picLocks noChangeAspect="1"/>
          </p:cNvPicPr>
          <p:nvPr/>
        </p:nvPicPr>
        <p:blipFill>
          <a:blip r:embed="rId3"/>
          <a:stretch>
            <a:fillRect/>
          </a:stretch>
        </p:blipFill>
        <p:spPr>
          <a:xfrm>
            <a:off x="7066736" y="2699593"/>
            <a:ext cx="4176114" cy="2367085"/>
          </a:xfrm>
          <a:prstGeom prst="rect">
            <a:avLst/>
          </a:prstGeom>
        </p:spPr>
      </p:pic>
      <p:pic>
        <p:nvPicPr>
          <p:cNvPr id="5" name="Picture 4">
            <a:extLst>
              <a:ext uri="{FF2B5EF4-FFF2-40B4-BE49-F238E27FC236}">
                <a16:creationId xmlns:a16="http://schemas.microsoft.com/office/drawing/2014/main" id="{07BB5B8C-F43A-4889-AF97-9909AFC3E796}"/>
              </a:ext>
            </a:extLst>
          </p:cNvPr>
          <p:cNvPicPr>
            <a:picLocks noChangeAspect="1"/>
          </p:cNvPicPr>
          <p:nvPr/>
        </p:nvPicPr>
        <p:blipFill>
          <a:blip r:embed="rId4"/>
          <a:stretch>
            <a:fillRect/>
          </a:stretch>
        </p:blipFill>
        <p:spPr>
          <a:xfrm>
            <a:off x="7066736" y="1830097"/>
            <a:ext cx="4176114" cy="647426"/>
          </a:xfrm>
          <a:prstGeom prst="rect">
            <a:avLst/>
          </a:prstGeom>
        </p:spPr>
      </p:pic>
    </p:spTree>
    <p:extLst>
      <p:ext uri="{BB962C8B-B14F-4D97-AF65-F5344CB8AC3E}">
        <p14:creationId xmlns:p14="http://schemas.microsoft.com/office/powerpoint/2010/main" val="157509342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607322E-332D-4949-9F40-4F773561E480}"/>
              </a:ext>
            </a:extLst>
          </p:cNvPr>
          <p:cNvSpPr/>
          <p:nvPr/>
        </p:nvSpPr>
        <p:spPr>
          <a:xfrm>
            <a:off x="1262743" y="1548854"/>
            <a:ext cx="9910356" cy="426912"/>
          </a:xfrm>
          <a:prstGeom prst="rect">
            <a:avLst/>
          </a:prstGeom>
        </p:spPr>
        <p:txBody>
          <a:bodyPr wrap="square">
            <a:spAutoFit/>
          </a:bodyPr>
          <a:lstStyle/>
          <a:p>
            <a:pPr marL="285750" indent="-285750" algn="just">
              <a:lnSpc>
                <a:spcPct val="150000"/>
              </a:lnSpc>
              <a:spcBef>
                <a:spcPts val="600"/>
              </a:spcBef>
              <a:buFont typeface="Courier New" panose="02070309020205020404" pitchFamily="49" charset="0"/>
              <a:buChar char="o"/>
            </a:pPr>
            <a:endParaRPr lang="en-US" sz="1600" dirty="0">
              <a:solidFill>
                <a:schemeClr val="tx1">
                  <a:lumMod val="95000"/>
                  <a:lumOff val="5000"/>
                </a:schemeClr>
              </a:solidFill>
              <a:cs typeface="Times New Roman" panose="02020603050405020304" pitchFamily="18" charset="0"/>
            </a:endParaRPr>
          </a:p>
        </p:txBody>
      </p:sp>
      <p:sp>
        <p:nvSpPr>
          <p:cNvPr id="6" name="Rectangle 5">
            <a:extLst>
              <a:ext uri="{FF2B5EF4-FFF2-40B4-BE49-F238E27FC236}">
                <a16:creationId xmlns:a16="http://schemas.microsoft.com/office/drawing/2014/main" id="{6E2C049E-5499-4E22-BDD1-7E91A66D6390}"/>
              </a:ext>
            </a:extLst>
          </p:cNvPr>
          <p:cNvSpPr/>
          <p:nvPr/>
        </p:nvSpPr>
        <p:spPr>
          <a:xfrm>
            <a:off x="-10246" y="-6251"/>
            <a:ext cx="12202246" cy="400110"/>
          </a:xfrm>
          <a:prstGeom prst="rect">
            <a:avLst/>
          </a:prstGeom>
          <a:solidFill>
            <a:schemeClr val="accent2">
              <a:lumMod val="75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One:  Version control</a:t>
            </a:r>
          </a:p>
        </p:txBody>
      </p:sp>
      <p:sp>
        <p:nvSpPr>
          <p:cNvPr id="7" name="Rectangle 6">
            <a:extLst>
              <a:ext uri="{FF2B5EF4-FFF2-40B4-BE49-F238E27FC236}">
                <a16:creationId xmlns:a16="http://schemas.microsoft.com/office/drawing/2014/main" id="{0D722AAD-809A-4668-AF46-50BC2D8AF810}"/>
              </a:ext>
            </a:extLst>
          </p:cNvPr>
          <p:cNvSpPr/>
          <p:nvPr/>
        </p:nvSpPr>
        <p:spPr>
          <a:xfrm>
            <a:off x="1531694" y="2168571"/>
            <a:ext cx="10371548" cy="873188"/>
          </a:xfrm>
          <a:prstGeom prst="rect">
            <a:avLst/>
          </a:prstGeom>
        </p:spPr>
        <p:txBody>
          <a:bodyPr wrap="square">
            <a:spAutoFit/>
          </a:bodyPr>
          <a:lstStyle/>
          <a:p>
            <a:pPr algn="just">
              <a:lnSpc>
                <a:spcPct val="150000"/>
              </a:lnSpc>
              <a:spcBef>
                <a:spcPts val="600"/>
              </a:spcBef>
              <a:buClr>
                <a:schemeClr val="accent1"/>
              </a:buClr>
              <a:buSzPct val="80000"/>
            </a:pPr>
            <a:r>
              <a:rPr lang="en-US" sz="1600" dirty="0">
                <a:solidFill>
                  <a:schemeClr val="tx1">
                    <a:lumMod val="95000"/>
                    <a:lumOff val="5000"/>
                  </a:schemeClr>
                </a:solidFill>
                <a:cs typeface="Times New Roman" panose="02020603050405020304" pitchFamily="18" charset="0"/>
              </a:rPr>
              <a:t>Ref : https://docs.microsoft.com/en-us/azure/devops/learn/git/what-is-version-control</a:t>
            </a:r>
          </a:p>
          <a:p>
            <a:pPr algn="just">
              <a:lnSpc>
                <a:spcPct val="150000"/>
              </a:lnSpc>
              <a:spcBef>
                <a:spcPts val="600"/>
              </a:spcBef>
              <a:buClr>
                <a:schemeClr val="accent1"/>
              </a:buClr>
              <a:buSzPct val="80000"/>
            </a:pPr>
            <a:r>
              <a:rPr lang="en-US" sz="1600" dirty="0">
                <a:solidFill>
                  <a:schemeClr val="tx1">
                    <a:lumMod val="95000"/>
                    <a:lumOff val="5000"/>
                  </a:schemeClr>
                </a:solidFill>
                <a:cs typeface="Times New Roman" panose="02020603050405020304" pitchFamily="18" charset="0"/>
              </a:rPr>
              <a:t>https://git-scm.com/about/branching-and-merging</a:t>
            </a:r>
          </a:p>
        </p:txBody>
      </p:sp>
      <p:sp>
        <p:nvSpPr>
          <p:cNvPr id="8" name="TextBox 7">
            <a:extLst>
              <a:ext uri="{FF2B5EF4-FFF2-40B4-BE49-F238E27FC236}">
                <a16:creationId xmlns:a16="http://schemas.microsoft.com/office/drawing/2014/main" id="{D2AAA60F-7428-47C1-BC94-EB51DC70F1BD}"/>
              </a:ext>
            </a:extLst>
          </p:cNvPr>
          <p:cNvSpPr txBox="1"/>
          <p:nvPr/>
        </p:nvSpPr>
        <p:spPr>
          <a:xfrm>
            <a:off x="1713588" y="1423175"/>
            <a:ext cx="8308231" cy="646331"/>
          </a:xfrm>
          <a:prstGeom prst="rect">
            <a:avLst/>
          </a:prstGeom>
          <a:noFill/>
        </p:spPr>
        <p:txBody>
          <a:bodyPr wrap="square" rtlCol="0">
            <a:spAutoFit/>
          </a:bodyPr>
          <a:lstStyle/>
          <a:p>
            <a:r>
              <a:rPr lang="en-US" altLang="zh-CN" sz="3600" dirty="0">
                <a:solidFill>
                  <a:schemeClr val="tx1">
                    <a:lumMod val="95000"/>
                    <a:lumOff val="5000"/>
                  </a:schemeClr>
                </a:solidFill>
                <a:cs typeface="Times New Roman" panose="02020603050405020304" pitchFamily="18" charset="0"/>
              </a:rPr>
              <a:t>8.1</a:t>
            </a:r>
            <a:r>
              <a:rPr lang="en-US" sz="3600" dirty="0">
                <a:solidFill>
                  <a:schemeClr val="tx1">
                    <a:lumMod val="95000"/>
                    <a:lumOff val="5000"/>
                  </a:schemeClr>
                </a:solidFill>
                <a:cs typeface="Times New Roman" panose="02020603050405020304" pitchFamily="18" charset="0"/>
              </a:rPr>
              <a:t>.2  Reference</a:t>
            </a:r>
          </a:p>
        </p:txBody>
      </p:sp>
    </p:spTree>
    <p:extLst>
      <p:ext uri="{BB962C8B-B14F-4D97-AF65-F5344CB8AC3E}">
        <p14:creationId xmlns:p14="http://schemas.microsoft.com/office/powerpoint/2010/main" val="61146974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ED7FF7-3BB5-479A-BC69-7A970CE49DB8}"/>
              </a:ext>
            </a:extLst>
          </p:cNvPr>
          <p:cNvSpPr txBox="1"/>
          <p:nvPr/>
        </p:nvSpPr>
        <p:spPr>
          <a:xfrm>
            <a:off x="1561178" y="875550"/>
            <a:ext cx="8596668" cy="609931"/>
          </a:xfrm>
          <a:prstGeom prst="rect">
            <a:avLst/>
          </a:prstGeom>
        </p:spPr>
        <p:txBody>
          <a:bodyPr vert="horz" lIns="91440" tIns="45720" rIns="91440" bIns="45720" rtlCol="0" anchor="t">
            <a:normAutofit lnSpcReduction="10000"/>
          </a:bodyPr>
          <a:lstStyle/>
          <a:p>
            <a:pPr>
              <a:spcBef>
                <a:spcPct val="0"/>
              </a:spcBef>
              <a:spcAft>
                <a:spcPts val="600"/>
              </a:spcAft>
            </a:pPr>
            <a:r>
              <a:rPr lang="en-US" sz="3600" dirty="0">
                <a:solidFill>
                  <a:schemeClr val="tx1">
                    <a:lumMod val="95000"/>
                    <a:lumOff val="5000"/>
                  </a:schemeClr>
                </a:solidFill>
                <a:ea typeface="+mj-ea"/>
                <a:cs typeface="Times New Roman" panose="02020603050405020304" pitchFamily="18" charset="0"/>
              </a:rPr>
              <a:t>8.1.3  What I have done ?</a:t>
            </a:r>
          </a:p>
        </p:txBody>
      </p:sp>
      <p:sp>
        <p:nvSpPr>
          <p:cNvPr id="5" name="Rectangle 4">
            <a:extLst>
              <a:ext uri="{FF2B5EF4-FFF2-40B4-BE49-F238E27FC236}">
                <a16:creationId xmlns:a16="http://schemas.microsoft.com/office/drawing/2014/main" id="{9607322E-332D-4949-9F40-4F773561E480}"/>
              </a:ext>
            </a:extLst>
          </p:cNvPr>
          <p:cNvSpPr/>
          <p:nvPr/>
        </p:nvSpPr>
        <p:spPr>
          <a:xfrm>
            <a:off x="1262743" y="1548854"/>
            <a:ext cx="9910356" cy="426912"/>
          </a:xfrm>
          <a:prstGeom prst="rect">
            <a:avLst/>
          </a:prstGeom>
        </p:spPr>
        <p:txBody>
          <a:bodyPr wrap="square">
            <a:spAutoFit/>
          </a:bodyPr>
          <a:lstStyle/>
          <a:p>
            <a:pPr marL="285750" indent="-285750" algn="just">
              <a:lnSpc>
                <a:spcPct val="150000"/>
              </a:lnSpc>
              <a:spcBef>
                <a:spcPts val="600"/>
              </a:spcBef>
              <a:buFont typeface="Courier New" panose="02070309020205020404" pitchFamily="49" charset="0"/>
              <a:buChar char="o"/>
            </a:pPr>
            <a:endParaRPr lang="en-US" sz="1600" dirty="0">
              <a:solidFill>
                <a:schemeClr val="tx1">
                  <a:lumMod val="95000"/>
                  <a:lumOff val="5000"/>
                </a:schemeClr>
              </a:solidFill>
              <a:cs typeface="Times New Roman" panose="02020603050405020304" pitchFamily="18" charset="0"/>
            </a:endParaRPr>
          </a:p>
        </p:txBody>
      </p:sp>
      <p:sp>
        <p:nvSpPr>
          <p:cNvPr id="6" name="Rectangle 5">
            <a:extLst>
              <a:ext uri="{FF2B5EF4-FFF2-40B4-BE49-F238E27FC236}">
                <a16:creationId xmlns:a16="http://schemas.microsoft.com/office/drawing/2014/main" id="{6E2C049E-5499-4E22-BDD1-7E91A66D6390}"/>
              </a:ext>
            </a:extLst>
          </p:cNvPr>
          <p:cNvSpPr/>
          <p:nvPr/>
        </p:nvSpPr>
        <p:spPr>
          <a:xfrm>
            <a:off x="-10246" y="-6251"/>
            <a:ext cx="12202246" cy="400110"/>
          </a:xfrm>
          <a:prstGeom prst="rect">
            <a:avLst/>
          </a:prstGeom>
          <a:solidFill>
            <a:schemeClr val="accent2">
              <a:lumMod val="75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One:  Version control</a:t>
            </a:r>
          </a:p>
        </p:txBody>
      </p:sp>
      <p:sp>
        <p:nvSpPr>
          <p:cNvPr id="7" name="TextBox 6">
            <a:extLst>
              <a:ext uri="{FF2B5EF4-FFF2-40B4-BE49-F238E27FC236}">
                <a16:creationId xmlns:a16="http://schemas.microsoft.com/office/drawing/2014/main" id="{01256D05-BB7E-48EC-A38D-A7E8568F66EB}"/>
              </a:ext>
            </a:extLst>
          </p:cNvPr>
          <p:cNvSpPr txBox="1"/>
          <p:nvPr/>
        </p:nvSpPr>
        <p:spPr>
          <a:xfrm>
            <a:off x="1262743" y="1485481"/>
            <a:ext cx="9919063" cy="3997120"/>
          </a:xfrm>
          <a:prstGeom prst="rect">
            <a:avLst/>
          </a:prstGeom>
          <a:noFill/>
        </p:spPr>
        <p:txBody>
          <a:bodyPr wrap="square" rtlCol="0">
            <a:spAutoFit/>
          </a:bodyPr>
          <a:lstStyle/>
          <a:p>
            <a:pPr algn="just">
              <a:lnSpc>
                <a:spcPct val="150000"/>
              </a:lnSpc>
              <a:spcBef>
                <a:spcPts val="600"/>
              </a:spcBef>
            </a:pPr>
            <a:r>
              <a:rPr lang="en-US" sz="1600" dirty="0">
                <a:solidFill>
                  <a:schemeClr val="tx1">
                    <a:lumMod val="95000"/>
                    <a:lumOff val="5000"/>
                  </a:schemeClr>
                </a:solidFill>
                <a:cs typeface="Times New Roman" panose="02020603050405020304" pitchFamily="18" charset="0"/>
              </a:rPr>
              <a:t>I use </a:t>
            </a:r>
            <a:r>
              <a:rPr lang="en-US" sz="1600" b="1" dirty="0" err="1">
                <a:solidFill>
                  <a:schemeClr val="tx1">
                    <a:lumMod val="95000"/>
                    <a:lumOff val="5000"/>
                  </a:schemeClr>
                </a:solidFill>
                <a:cs typeface="Times New Roman" panose="02020603050405020304" pitchFamily="18" charset="0"/>
              </a:rPr>
              <a:t>github</a:t>
            </a:r>
            <a:r>
              <a:rPr lang="en-US" sz="1600" dirty="0">
                <a:solidFill>
                  <a:schemeClr val="tx1">
                    <a:lumMod val="95000"/>
                    <a:lumOff val="5000"/>
                  </a:schemeClr>
                </a:solidFill>
                <a:cs typeface="Times New Roman" panose="02020603050405020304" pitchFamily="18" charset="0"/>
              </a:rPr>
              <a:t> for version management of my projects. I</a:t>
            </a:r>
            <a:r>
              <a:rPr lang="en-US" altLang="zh-CN" sz="1600" dirty="0">
                <a:solidFill>
                  <a:schemeClr val="tx1">
                    <a:lumMod val="95000"/>
                    <a:lumOff val="5000"/>
                  </a:schemeClr>
                </a:solidFill>
                <a:cs typeface="Times New Roman" panose="02020603050405020304" pitchFamily="18" charset="0"/>
              </a:rPr>
              <a:t>ncluding the follow steps:</a:t>
            </a:r>
            <a:endParaRPr lang="en-US" sz="1600" dirty="0">
              <a:solidFill>
                <a:schemeClr val="tx1">
                  <a:lumMod val="95000"/>
                  <a:lumOff val="5000"/>
                </a:schemeClr>
              </a:solidFill>
              <a:cs typeface="Times New Roman" panose="02020603050405020304" pitchFamily="18" charset="0"/>
            </a:endParaRPr>
          </a:p>
          <a:p>
            <a:pPr algn="just">
              <a:lnSpc>
                <a:spcPct val="150000"/>
              </a:lnSpc>
              <a:spcBef>
                <a:spcPts val="600"/>
              </a:spcBef>
            </a:pPr>
            <a:r>
              <a:rPr lang="en-US" sz="1600" dirty="0">
                <a:solidFill>
                  <a:schemeClr val="tx1">
                    <a:lumMod val="95000"/>
                    <a:lumOff val="5000"/>
                  </a:schemeClr>
                </a:solidFill>
                <a:cs typeface="Times New Roman" panose="02020603050405020304" pitchFamily="18" charset="0"/>
              </a:rPr>
              <a:t>    Step 0: Install git and create a GitHub account.</a:t>
            </a:r>
          </a:p>
          <a:p>
            <a:pPr algn="just">
              <a:lnSpc>
                <a:spcPct val="150000"/>
              </a:lnSpc>
              <a:spcBef>
                <a:spcPts val="600"/>
              </a:spcBef>
            </a:pPr>
            <a:r>
              <a:rPr lang="en-US" sz="1600" dirty="0">
                <a:solidFill>
                  <a:schemeClr val="tx1">
                    <a:lumMod val="95000"/>
                    <a:lumOff val="5000"/>
                  </a:schemeClr>
                </a:solidFill>
                <a:cs typeface="Times New Roman" panose="02020603050405020304" pitchFamily="18" charset="0"/>
              </a:rPr>
              <a:t>    Step 1: Create a local git repository. </a:t>
            </a:r>
          </a:p>
          <a:p>
            <a:pPr algn="just">
              <a:lnSpc>
                <a:spcPct val="150000"/>
              </a:lnSpc>
              <a:spcBef>
                <a:spcPts val="600"/>
              </a:spcBef>
            </a:pPr>
            <a:r>
              <a:rPr lang="en-US" sz="1600" dirty="0">
                <a:solidFill>
                  <a:schemeClr val="tx1">
                    <a:lumMod val="95000"/>
                    <a:lumOff val="5000"/>
                  </a:schemeClr>
                </a:solidFill>
                <a:cs typeface="Times New Roman" panose="02020603050405020304" pitchFamily="18" charset="0"/>
              </a:rPr>
              <a:t>    Step 2: Add a new file to the repository.</a:t>
            </a:r>
          </a:p>
          <a:p>
            <a:pPr algn="just">
              <a:lnSpc>
                <a:spcPct val="150000"/>
              </a:lnSpc>
              <a:spcBef>
                <a:spcPts val="600"/>
              </a:spcBef>
            </a:pPr>
            <a:r>
              <a:rPr lang="en-US" sz="1600" dirty="0">
                <a:solidFill>
                  <a:schemeClr val="tx1">
                    <a:lumMod val="95000"/>
                    <a:lumOff val="5000"/>
                  </a:schemeClr>
                </a:solidFill>
                <a:cs typeface="Times New Roman" panose="02020603050405020304" pitchFamily="18" charset="0"/>
              </a:rPr>
              <a:t>    Step 3: Add a file to the staging environment.</a:t>
            </a:r>
          </a:p>
          <a:p>
            <a:pPr algn="just">
              <a:lnSpc>
                <a:spcPct val="150000"/>
              </a:lnSpc>
              <a:spcBef>
                <a:spcPts val="600"/>
              </a:spcBef>
            </a:pPr>
            <a:r>
              <a:rPr lang="en-US" sz="1600" dirty="0">
                <a:solidFill>
                  <a:schemeClr val="tx1">
                    <a:lumMod val="95000"/>
                    <a:lumOff val="5000"/>
                  </a:schemeClr>
                </a:solidFill>
                <a:cs typeface="Times New Roman" panose="02020603050405020304" pitchFamily="18" charset="0"/>
              </a:rPr>
              <a:t>    Step 4: Create a commit.</a:t>
            </a:r>
          </a:p>
          <a:p>
            <a:pPr algn="just">
              <a:lnSpc>
                <a:spcPct val="150000"/>
              </a:lnSpc>
              <a:spcBef>
                <a:spcPts val="600"/>
              </a:spcBef>
            </a:pPr>
            <a:r>
              <a:rPr lang="en-US" sz="1600" dirty="0">
                <a:solidFill>
                  <a:schemeClr val="tx1">
                    <a:lumMod val="95000"/>
                    <a:lumOff val="5000"/>
                  </a:schemeClr>
                </a:solidFill>
                <a:cs typeface="Times New Roman" panose="02020603050405020304" pitchFamily="18" charset="0"/>
              </a:rPr>
              <a:t>    Step 5: Create a new branch. </a:t>
            </a:r>
          </a:p>
          <a:p>
            <a:pPr algn="just">
              <a:lnSpc>
                <a:spcPct val="150000"/>
              </a:lnSpc>
              <a:spcBef>
                <a:spcPts val="600"/>
              </a:spcBef>
            </a:pPr>
            <a:r>
              <a:rPr lang="en-US" sz="1600" dirty="0">
                <a:solidFill>
                  <a:schemeClr val="tx1">
                    <a:lumMod val="95000"/>
                    <a:lumOff val="5000"/>
                  </a:schemeClr>
                </a:solidFill>
                <a:cs typeface="Times New Roman" panose="02020603050405020304" pitchFamily="18" charset="0"/>
              </a:rPr>
              <a:t>    Step 6: Create a new repository on GitHub.</a:t>
            </a:r>
          </a:p>
          <a:p>
            <a:pPr algn="just">
              <a:lnSpc>
                <a:spcPct val="150000"/>
              </a:lnSpc>
              <a:spcBef>
                <a:spcPts val="600"/>
              </a:spcBef>
            </a:pPr>
            <a:r>
              <a:rPr lang="en-US" sz="1600" dirty="0">
                <a:solidFill>
                  <a:schemeClr val="tx1">
                    <a:lumMod val="95000"/>
                    <a:lumOff val="5000"/>
                  </a:schemeClr>
                </a:solidFill>
                <a:cs typeface="Times New Roman" panose="02020603050405020304" pitchFamily="18" charset="0"/>
              </a:rPr>
              <a:t>    Step 7: Push a branch to GitHub.</a:t>
            </a:r>
          </a:p>
        </p:txBody>
      </p:sp>
      <p:pic>
        <p:nvPicPr>
          <p:cNvPr id="4" name="Picture 3" descr="A picture containing drawing&#10;&#10;Description automatically generated">
            <a:extLst>
              <a:ext uri="{FF2B5EF4-FFF2-40B4-BE49-F238E27FC236}">
                <a16:creationId xmlns:a16="http://schemas.microsoft.com/office/drawing/2014/main" id="{B577819B-3264-4DBD-96D7-D5EBCFDAFD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417" y="2721478"/>
            <a:ext cx="4602547" cy="2587669"/>
          </a:xfrm>
          <a:prstGeom prst="rect">
            <a:avLst/>
          </a:prstGeom>
        </p:spPr>
      </p:pic>
    </p:spTree>
    <p:extLst>
      <p:ext uri="{BB962C8B-B14F-4D97-AF65-F5344CB8AC3E}">
        <p14:creationId xmlns:p14="http://schemas.microsoft.com/office/powerpoint/2010/main" val="8508632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ED7FF7-3BB5-479A-BC69-7A970CE49DB8}"/>
              </a:ext>
            </a:extLst>
          </p:cNvPr>
          <p:cNvSpPr txBox="1"/>
          <p:nvPr/>
        </p:nvSpPr>
        <p:spPr>
          <a:xfrm>
            <a:off x="1323301" y="989625"/>
            <a:ext cx="8596668" cy="609931"/>
          </a:xfrm>
          <a:prstGeom prst="rect">
            <a:avLst/>
          </a:prstGeom>
        </p:spPr>
        <p:txBody>
          <a:bodyPr vert="horz" lIns="91440" tIns="45720" rIns="91440" bIns="45720" rtlCol="0" anchor="t">
            <a:normAutofit lnSpcReduction="10000"/>
          </a:bodyPr>
          <a:lstStyle/>
          <a:p>
            <a:pPr>
              <a:spcBef>
                <a:spcPct val="0"/>
              </a:spcBef>
              <a:spcAft>
                <a:spcPts val="600"/>
              </a:spcAft>
            </a:pPr>
            <a:r>
              <a:rPr lang="en-US" sz="3600" dirty="0">
                <a:solidFill>
                  <a:schemeClr val="tx1">
                    <a:lumMod val="95000"/>
                    <a:lumOff val="5000"/>
                  </a:schemeClr>
                </a:solidFill>
                <a:ea typeface="+mj-ea"/>
                <a:cs typeface="Times New Roman" panose="02020603050405020304" pitchFamily="18" charset="0"/>
              </a:rPr>
              <a:t>8.1.4  Code Example</a:t>
            </a:r>
          </a:p>
        </p:txBody>
      </p:sp>
      <p:sp>
        <p:nvSpPr>
          <p:cNvPr id="20" name="Rectangle 19">
            <a:extLst>
              <a:ext uri="{FF2B5EF4-FFF2-40B4-BE49-F238E27FC236}">
                <a16:creationId xmlns:a16="http://schemas.microsoft.com/office/drawing/2014/main" id="{12954C41-1625-4592-AA3B-2F2A5A740461}"/>
              </a:ext>
            </a:extLst>
          </p:cNvPr>
          <p:cNvSpPr/>
          <p:nvPr/>
        </p:nvSpPr>
        <p:spPr>
          <a:xfrm>
            <a:off x="-10246" y="-6251"/>
            <a:ext cx="12202246" cy="400110"/>
          </a:xfrm>
          <a:prstGeom prst="rect">
            <a:avLst/>
          </a:prstGeom>
          <a:solidFill>
            <a:schemeClr val="accent2">
              <a:lumMod val="75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One:  Version control</a:t>
            </a:r>
          </a:p>
        </p:txBody>
      </p:sp>
      <p:pic>
        <p:nvPicPr>
          <p:cNvPr id="19" name="Picture 18">
            <a:extLst>
              <a:ext uri="{FF2B5EF4-FFF2-40B4-BE49-F238E27FC236}">
                <a16:creationId xmlns:a16="http://schemas.microsoft.com/office/drawing/2014/main" id="{F20C6AA9-A671-454E-ABCC-EC2F1739C62D}"/>
              </a:ext>
            </a:extLst>
          </p:cNvPr>
          <p:cNvPicPr>
            <a:picLocks noChangeAspect="1"/>
          </p:cNvPicPr>
          <p:nvPr/>
        </p:nvPicPr>
        <p:blipFill>
          <a:blip r:embed="rId2"/>
          <a:stretch>
            <a:fillRect/>
          </a:stretch>
        </p:blipFill>
        <p:spPr>
          <a:xfrm>
            <a:off x="930352" y="1874749"/>
            <a:ext cx="5006960" cy="3735715"/>
          </a:xfrm>
          <a:prstGeom prst="rect">
            <a:avLst/>
          </a:prstGeom>
        </p:spPr>
      </p:pic>
      <p:pic>
        <p:nvPicPr>
          <p:cNvPr id="21" name="Picture 20">
            <a:extLst>
              <a:ext uri="{FF2B5EF4-FFF2-40B4-BE49-F238E27FC236}">
                <a16:creationId xmlns:a16="http://schemas.microsoft.com/office/drawing/2014/main" id="{9B1EDBE3-D807-46CA-9C19-1EC0B0ADE39B}"/>
              </a:ext>
            </a:extLst>
          </p:cNvPr>
          <p:cNvPicPr>
            <a:picLocks noChangeAspect="1"/>
          </p:cNvPicPr>
          <p:nvPr/>
        </p:nvPicPr>
        <p:blipFill>
          <a:blip r:embed="rId3"/>
          <a:stretch>
            <a:fillRect/>
          </a:stretch>
        </p:blipFill>
        <p:spPr>
          <a:xfrm>
            <a:off x="6472788" y="1874748"/>
            <a:ext cx="4717078" cy="3735715"/>
          </a:xfrm>
          <a:prstGeom prst="rect">
            <a:avLst/>
          </a:prstGeom>
        </p:spPr>
      </p:pic>
    </p:spTree>
    <p:extLst>
      <p:ext uri="{BB962C8B-B14F-4D97-AF65-F5344CB8AC3E}">
        <p14:creationId xmlns:p14="http://schemas.microsoft.com/office/powerpoint/2010/main" val="203725453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ED7FF7-3BB5-479A-BC69-7A970CE49DB8}"/>
              </a:ext>
            </a:extLst>
          </p:cNvPr>
          <p:cNvSpPr txBox="1"/>
          <p:nvPr/>
        </p:nvSpPr>
        <p:spPr>
          <a:xfrm>
            <a:off x="1199237" y="684659"/>
            <a:ext cx="8596668" cy="609931"/>
          </a:xfrm>
          <a:prstGeom prst="rect">
            <a:avLst/>
          </a:prstGeom>
        </p:spPr>
        <p:txBody>
          <a:bodyPr vert="horz" lIns="91440" tIns="45720" rIns="91440" bIns="45720" rtlCol="0" anchor="t">
            <a:normAutofit lnSpcReduction="10000"/>
          </a:bodyPr>
          <a:lstStyle/>
          <a:p>
            <a:pPr>
              <a:spcBef>
                <a:spcPct val="0"/>
              </a:spcBef>
              <a:spcAft>
                <a:spcPts val="600"/>
              </a:spcAft>
            </a:pPr>
            <a:r>
              <a:rPr lang="en-US" sz="3600" dirty="0">
                <a:solidFill>
                  <a:schemeClr val="tx1">
                    <a:lumMod val="95000"/>
                    <a:lumOff val="5000"/>
                  </a:schemeClr>
                </a:solidFill>
                <a:ea typeface="+mj-ea"/>
                <a:cs typeface="Times New Roman" panose="02020603050405020304" pitchFamily="18" charset="0"/>
              </a:rPr>
              <a:t>8.1.4  Code Example</a:t>
            </a:r>
          </a:p>
        </p:txBody>
      </p:sp>
      <p:sp>
        <p:nvSpPr>
          <p:cNvPr id="20" name="Rectangle 19">
            <a:extLst>
              <a:ext uri="{FF2B5EF4-FFF2-40B4-BE49-F238E27FC236}">
                <a16:creationId xmlns:a16="http://schemas.microsoft.com/office/drawing/2014/main" id="{12954C41-1625-4592-AA3B-2F2A5A740461}"/>
              </a:ext>
            </a:extLst>
          </p:cNvPr>
          <p:cNvSpPr/>
          <p:nvPr/>
        </p:nvSpPr>
        <p:spPr>
          <a:xfrm>
            <a:off x="-10246" y="-6251"/>
            <a:ext cx="12202246" cy="400110"/>
          </a:xfrm>
          <a:prstGeom prst="rect">
            <a:avLst/>
          </a:prstGeom>
          <a:solidFill>
            <a:schemeClr val="accent2">
              <a:lumMod val="75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One:  Version control</a:t>
            </a:r>
          </a:p>
        </p:txBody>
      </p:sp>
      <p:pic>
        <p:nvPicPr>
          <p:cNvPr id="4" name="Picture 3">
            <a:extLst>
              <a:ext uri="{FF2B5EF4-FFF2-40B4-BE49-F238E27FC236}">
                <a16:creationId xmlns:a16="http://schemas.microsoft.com/office/drawing/2014/main" id="{E01DDEF9-14DF-4193-8A79-60FF9650BEFA}"/>
              </a:ext>
            </a:extLst>
          </p:cNvPr>
          <p:cNvPicPr>
            <a:picLocks noChangeAspect="1"/>
          </p:cNvPicPr>
          <p:nvPr/>
        </p:nvPicPr>
        <p:blipFill>
          <a:blip r:embed="rId2"/>
          <a:stretch>
            <a:fillRect/>
          </a:stretch>
        </p:blipFill>
        <p:spPr>
          <a:xfrm>
            <a:off x="776063" y="1294590"/>
            <a:ext cx="5018200" cy="4555926"/>
          </a:xfrm>
          <a:prstGeom prst="rect">
            <a:avLst/>
          </a:prstGeom>
        </p:spPr>
      </p:pic>
      <p:pic>
        <p:nvPicPr>
          <p:cNvPr id="5" name="Picture 4">
            <a:extLst>
              <a:ext uri="{FF2B5EF4-FFF2-40B4-BE49-F238E27FC236}">
                <a16:creationId xmlns:a16="http://schemas.microsoft.com/office/drawing/2014/main" id="{92044EE7-2F88-487B-A7FB-BFEBEBDD526D}"/>
              </a:ext>
            </a:extLst>
          </p:cNvPr>
          <p:cNvPicPr>
            <a:picLocks noChangeAspect="1"/>
          </p:cNvPicPr>
          <p:nvPr/>
        </p:nvPicPr>
        <p:blipFill>
          <a:blip r:embed="rId3"/>
          <a:stretch>
            <a:fillRect/>
          </a:stretch>
        </p:blipFill>
        <p:spPr>
          <a:xfrm>
            <a:off x="5895353" y="1485290"/>
            <a:ext cx="5578300" cy="4365226"/>
          </a:xfrm>
          <a:prstGeom prst="rect">
            <a:avLst/>
          </a:prstGeom>
        </p:spPr>
      </p:pic>
    </p:spTree>
    <p:extLst>
      <p:ext uri="{BB962C8B-B14F-4D97-AF65-F5344CB8AC3E}">
        <p14:creationId xmlns:p14="http://schemas.microsoft.com/office/powerpoint/2010/main" val="95897062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ED7FF7-3BB5-479A-BC69-7A970CE49DB8}"/>
              </a:ext>
            </a:extLst>
          </p:cNvPr>
          <p:cNvSpPr txBox="1"/>
          <p:nvPr/>
        </p:nvSpPr>
        <p:spPr>
          <a:xfrm>
            <a:off x="1339283" y="1234101"/>
            <a:ext cx="8596668" cy="609931"/>
          </a:xfrm>
          <a:prstGeom prst="rect">
            <a:avLst/>
          </a:prstGeom>
        </p:spPr>
        <p:txBody>
          <a:bodyPr vert="horz" lIns="91440" tIns="45720" rIns="91440" bIns="45720" rtlCol="0" anchor="t">
            <a:normAutofit lnSpcReduction="10000"/>
          </a:bodyPr>
          <a:lstStyle/>
          <a:p>
            <a:pPr>
              <a:spcBef>
                <a:spcPct val="0"/>
              </a:spcBef>
              <a:spcAft>
                <a:spcPts val="600"/>
              </a:spcAft>
            </a:pPr>
            <a:r>
              <a:rPr lang="en-US" sz="3600" dirty="0">
                <a:solidFill>
                  <a:schemeClr val="tx1">
                    <a:lumMod val="95000"/>
                    <a:lumOff val="5000"/>
                  </a:schemeClr>
                </a:solidFill>
                <a:ea typeface="+mj-ea"/>
                <a:cs typeface="Times New Roman" panose="02020603050405020304" pitchFamily="18" charset="0"/>
              </a:rPr>
              <a:t>8.1.4  Code Example</a:t>
            </a:r>
          </a:p>
        </p:txBody>
      </p:sp>
      <p:sp>
        <p:nvSpPr>
          <p:cNvPr id="20" name="Rectangle 19">
            <a:extLst>
              <a:ext uri="{FF2B5EF4-FFF2-40B4-BE49-F238E27FC236}">
                <a16:creationId xmlns:a16="http://schemas.microsoft.com/office/drawing/2014/main" id="{12954C41-1625-4592-AA3B-2F2A5A740461}"/>
              </a:ext>
            </a:extLst>
          </p:cNvPr>
          <p:cNvSpPr/>
          <p:nvPr/>
        </p:nvSpPr>
        <p:spPr>
          <a:xfrm>
            <a:off x="-10246" y="-6251"/>
            <a:ext cx="12202246" cy="400110"/>
          </a:xfrm>
          <a:prstGeom prst="rect">
            <a:avLst/>
          </a:prstGeom>
          <a:solidFill>
            <a:schemeClr val="accent2">
              <a:lumMod val="75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One:  Version control</a:t>
            </a:r>
          </a:p>
        </p:txBody>
      </p:sp>
      <p:pic>
        <p:nvPicPr>
          <p:cNvPr id="3" name="Picture 2">
            <a:extLst>
              <a:ext uri="{FF2B5EF4-FFF2-40B4-BE49-F238E27FC236}">
                <a16:creationId xmlns:a16="http://schemas.microsoft.com/office/drawing/2014/main" id="{4BB7455A-7B7B-4699-BD69-85FAEC84BE24}"/>
              </a:ext>
            </a:extLst>
          </p:cNvPr>
          <p:cNvPicPr>
            <a:picLocks noChangeAspect="1"/>
          </p:cNvPicPr>
          <p:nvPr/>
        </p:nvPicPr>
        <p:blipFill>
          <a:blip r:embed="rId2"/>
          <a:stretch>
            <a:fillRect/>
          </a:stretch>
        </p:blipFill>
        <p:spPr>
          <a:xfrm>
            <a:off x="1373897" y="2106846"/>
            <a:ext cx="8562054" cy="2644308"/>
          </a:xfrm>
          <a:prstGeom prst="rect">
            <a:avLst/>
          </a:prstGeom>
        </p:spPr>
      </p:pic>
    </p:spTree>
    <p:extLst>
      <p:ext uri="{BB962C8B-B14F-4D97-AF65-F5344CB8AC3E}">
        <p14:creationId xmlns:p14="http://schemas.microsoft.com/office/powerpoint/2010/main" val="7802326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607322E-332D-4949-9F40-4F773561E480}"/>
              </a:ext>
            </a:extLst>
          </p:cNvPr>
          <p:cNvSpPr/>
          <p:nvPr/>
        </p:nvSpPr>
        <p:spPr>
          <a:xfrm>
            <a:off x="651132" y="2040029"/>
            <a:ext cx="8795017" cy="954107"/>
          </a:xfrm>
          <a:prstGeom prst="rect">
            <a:avLst/>
          </a:prstGeom>
        </p:spPr>
        <p:txBody>
          <a:bodyPr wrap="square">
            <a:spAutoFit/>
          </a:bodyPr>
          <a:lstStyle/>
          <a:p>
            <a:pPr marL="285750" indent="-285750" algn="just">
              <a:buFont typeface="Courier New" panose="02070309020205020404" pitchFamily="49" charset="0"/>
              <a:buChar char="o"/>
            </a:pPr>
            <a:endParaRPr lang="en-US" sz="1400" dirty="0">
              <a:latin typeface="Times New Roman" panose="02020603050405020304" pitchFamily="18" charset="0"/>
              <a:cs typeface="Times New Roman" panose="02020603050405020304" pitchFamily="18" charset="0"/>
            </a:endParaRPr>
          </a:p>
          <a:p>
            <a:pPr algn="just"/>
            <a:endParaRPr lang="en-US" sz="1400" dirty="0">
              <a:latin typeface="Times New Roman" panose="02020603050405020304" pitchFamily="18" charset="0"/>
              <a:cs typeface="Times New Roman" panose="02020603050405020304" pitchFamily="18" charset="0"/>
            </a:endParaRPr>
          </a:p>
          <a:p>
            <a:pPr algn="just"/>
            <a:endParaRPr lang="en-US" sz="1400" dirty="0">
              <a:latin typeface="Times New Roman" panose="02020603050405020304" pitchFamily="18" charset="0"/>
              <a:cs typeface="Times New Roman" panose="02020603050405020304" pitchFamily="18" charset="0"/>
            </a:endParaRPr>
          </a:p>
          <a:p>
            <a:pPr algn="just"/>
            <a:endParaRPr lang="en-US" sz="1400" dirty="0">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89924E47-6F48-43C3-86AA-B117DA22CC55}"/>
              </a:ext>
            </a:extLst>
          </p:cNvPr>
          <p:cNvGrpSpPr/>
          <p:nvPr/>
        </p:nvGrpSpPr>
        <p:grpSpPr>
          <a:xfrm>
            <a:off x="1337151" y="1690782"/>
            <a:ext cx="9947200" cy="2433767"/>
            <a:chOff x="384300" y="762269"/>
            <a:chExt cx="11320873" cy="2433767"/>
          </a:xfrm>
        </p:grpSpPr>
        <p:sp>
          <p:nvSpPr>
            <p:cNvPr id="2" name="TextBox 1">
              <a:extLst>
                <a:ext uri="{FF2B5EF4-FFF2-40B4-BE49-F238E27FC236}">
                  <a16:creationId xmlns:a16="http://schemas.microsoft.com/office/drawing/2014/main" id="{45ED7FF7-3BB5-479A-BC69-7A970CE49DB8}"/>
                </a:ext>
              </a:extLst>
            </p:cNvPr>
            <p:cNvSpPr txBox="1"/>
            <p:nvPr/>
          </p:nvSpPr>
          <p:spPr>
            <a:xfrm>
              <a:off x="384301" y="762269"/>
              <a:ext cx="11320872" cy="609931"/>
            </a:xfrm>
            <a:prstGeom prst="rect">
              <a:avLst/>
            </a:prstGeom>
          </p:spPr>
          <p:txBody>
            <a:bodyPr vert="horz" lIns="91440" tIns="45720" rIns="91440" bIns="45720" rtlCol="0" anchor="t">
              <a:noAutofit/>
            </a:bodyPr>
            <a:lstStyle/>
            <a:p>
              <a:pPr>
                <a:spcBef>
                  <a:spcPct val="0"/>
                </a:spcBef>
                <a:spcAft>
                  <a:spcPts val="600"/>
                </a:spcAft>
              </a:pPr>
              <a:r>
                <a:rPr lang="en-US" altLang="zh-CN" sz="3600" dirty="0">
                  <a:solidFill>
                    <a:schemeClr val="tx1">
                      <a:lumMod val="95000"/>
                      <a:lumOff val="5000"/>
                    </a:schemeClr>
                  </a:solidFill>
                  <a:ea typeface="+mj-ea"/>
                  <a:cs typeface="Times New Roman" panose="02020603050405020304" pitchFamily="18" charset="0"/>
                </a:rPr>
                <a:t>8</a:t>
              </a:r>
              <a:r>
                <a:rPr lang="en-US" sz="3600" dirty="0">
                  <a:solidFill>
                    <a:schemeClr val="tx1">
                      <a:lumMod val="95000"/>
                      <a:lumOff val="5000"/>
                    </a:schemeClr>
                  </a:solidFill>
                  <a:ea typeface="+mj-ea"/>
                  <a:cs typeface="Times New Roman" panose="02020603050405020304" pitchFamily="18" charset="0"/>
                </a:rPr>
                <a:t>.1.5 Evaluate the effectiveness of your approach.</a:t>
              </a:r>
            </a:p>
            <a:p>
              <a:pPr>
                <a:spcBef>
                  <a:spcPct val="0"/>
                </a:spcBef>
                <a:spcAft>
                  <a:spcPts val="600"/>
                </a:spcAft>
              </a:pPr>
              <a:endParaRPr lang="en-US" sz="3600" b="1" dirty="0">
                <a:solidFill>
                  <a:schemeClr val="tx1">
                    <a:lumMod val="95000"/>
                    <a:lumOff val="5000"/>
                  </a:schemeClr>
                </a:solidFill>
                <a:ea typeface="+mj-ea"/>
                <a:cs typeface="Times New Roman" panose="02020603050405020304" pitchFamily="18" charset="0"/>
              </a:endParaRPr>
            </a:p>
          </p:txBody>
        </p:sp>
        <p:sp>
          <p:nvSpPr>
            <p:cNvPr id="6" name="Rectangle 5">
              <a:extLst>
                <a:ext uri="{FF2B5EF4-FFF2-40B4-BE49-F238E27FC236}">
                  <a16:creationId xmlns:a16="http://schemas.microsoft.com/office/drawing/2014/main" id="{69418E40-C1C3-442E-AABC-34DD9EE03A64}"/>
                </a:ext>
              </a:extLst>
            </p:cNvPr>
            <p:cNvSpPr/>
            <p:nvPr/>
          </p:nvSpPr>
          <p:spPr>
            <a:xfrm>
              <a:off x="384300" y="1506504"/>
              <a:ext cx="11226467" cy="1689532"/>
            </a:xfrm>
            <a:prstGeom prst="rect">
              <a:avLst/>
            </a:prstGeom>
          </p:spPr>
          <p:txBody>
            <a:bodyPr vert="horz" lIns="91440" tIns="45720" rIns="91440" bIns="45720" rtlCol="0">
              <a:noAutofit/>
            </a:bodyPr>
            <a:lstStyle/>
            <a:p>
              <a:pPr algn="just">
                <a:lnSpc>
                  <a:spcPct val="150000"/>
                </a:lnSpc>
                <a:spcBef>
                  <a:spcPts val="600"/>
                </a:spcBef>
                <a:buClr>
                  <a:schemeClr val="accent1"/>
                </a:buClr>
                <a:buSzPct val="80000"/>
              </a:pPr>
              <a:r>
                <a:rPr lang="en-US" sz="1600" dirty="0">
                  <a:solidFill>
                    <a:schemeClr val="tx1">
                      <a:lumMod val="95000"/>
                      <a:lumOff val="5000"/>
                    </a:schemeClr>
                  </a:solidFill>
                  <a:cs typeface="Times New Roman" panose="02020603050405020304" pitchFamily="18" charset="0"/>
                </a:rPr>
                <a:t>Version control helps me manage the historical version of my project. It keeps the history of changes so that I can go back to the previous good version whenever I want. The history allows me to do basic work based on any version of the code, such as fixing bugs in previous versions.</a:t>
              </a:r>
            </a:p>
          </p:txBody>
        </p:sp>
      </p:grpSp>
      <p:sp>
        <p:nvSpPr>
          <p:cNvPr id="8" name="Rectangle 7">
            <a:extLst>
              <a:ext uri="{FF2B5EF4-FFF2-40B4-BE49-F238E27FC236}">
                <a16:creationId xmlns:a16="http://schemas.microsoft.com/office/drawing/2014/main" id="{1B99D084-3D8F-45CE-A76A-EE9896E87D34}"/>
              </a:ext>
            </a:extLst>
          </p:cNvPr>
          <p:cNvSpPr/>
          <p:nvPr/>
        </p:nvSpPr>
        <p:spPr>
          <a:xfrm>
            <a:off x="-10246" y="-6251"/>
            <a:ext cx="12202246" cy="400110"/>
          </a:xfrm>
          <a:prstGeom prst="rect">
            <a:avLst/>
          </a:prstGeom>
          <a:solidFill>
            <a:schemeClr val="accent2">
              <a:lumMod val="75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One:  Version control</a:t>
            </a:r>
          </a:p>
        </p:txBody>
      </p:sp>
    </p:spTree>
    <p:extLst>
      <p:ext uri="{BB962C8B-B14F-4D97-AF65-F5344CB8AC3E}">
        <p14:creationId xmlns:p14="http://schemas.microsoft.com/office/powerpoint/2010/main" val="383644457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BD43C85-D558-42BD-B337-6B5A8E017D6F}"/>
              </a:ext>
            </a:extLst>
          </p:cNvPr>
          <p:cNvGrpSpPr/>
          <p:nvPr/>
        </p:nvGrpSpPr>
        <p:grpSpPr>
          <a:xfrm>
            <a:off x="1086883" y="725254"/>
            <a:ext cx="10074382" cy="5140463"/>
            <a:chOff x="500082" y="4218622"/>
            <a:chExt cx="9692780" cy="5140463"/>
          </a:xfrm>
        </p:grpSpPr>
        <p:sp>
          <p:nvSpPr>
            <p:cNvPr id="8" name="TextBox 7">
              <a:extLst>
                <a:ext uri="{FF2B5EF4-FFF2-40B4-BE49-F238E27FC236}">
                  <a16:creationId xmlns:a16="http://schemas.microsoft.com/office/drawing/2014/main" id="{578DA2BA-B21D-4BDF-AAC3-B12A0F73531D}"/>
                </a:ext>
              </a:extLst>
            </p:cNvPr>
            <p:cNvSpPr txBox="1"/>
            <p:nvPr/>
          </p:nvSpPr>
          <p:spPr>
            <a:xfrm>
              <a:off x="500082" y="4218622"/>
              <a:ext cx="8596668" cy="807393"/>
            </a:xfrm>
            <a:prstGeom prst="rect">
              <a:avLst/>
            </a:prstGeom>
          </p:spPr>
          <p:txBody>
            <a:bodyPr vert="horz" lIns="91440" tIns="45720" rIns="91440" bIns="45720" rtlCol="0" anchor="t">
              <a:normAutofit/>
            </a:bodyPr>
            <a:lstStyle/>
            <a:p>
              <a:pPr>
                <a:spcBef>
                  <a:spcPct val="0"/>
                </a:spcBef>
                <a:spcAft>
                  <a:spcPts val="600"/>
                </a:spcAft>
              </a:pPr>
              <a:r>
                <a:rPr lang="en-US" altLang="zh-CN" sz="3600" dirty="0">
                  <a:solidFill>
                    <a:schemeClr val="tx1">
                      <a:lumMod val="95000"/>
                      <a:lumOff val="5000"/>
                    </a:schemeClr>
                  </a:solidFill>
                  <a:ea typeface="+mj-ea"/>
                  <a:cs typeface="Times New Roman" panose="02020603050405020304" pitchFamily="18" charset="0"/>
                </a:rPr>
                <a:t>8</a:t>
              </a:r>
              <a:r>
                <a:rPr lang="en-US" sz="3600" dirty="0">
                  <a:solidFill>
                    <a:schemeClr val="tx1">
                      <a:lumMod val="95000"/>
                      <a:lumOff val="5000"/>
                    </a:schemeClr>
                  </a:solidFill>
                  <a:ea typeface="+mj-ea"/>
                  <a:cs typeface="Times New Roman" panose="02020603050405020304" pitchFamily="18" charset="0"/>
                </a:rPr>
                <a:t>.1.6  Compare and Contrast</a:t>
              </a:r>
            </a:p>
            <a:p>
              <a:pPr>
                <a:spcBef>
                  <a:spcPct val="0"/>
                </a:spcBef>
                <a:spcAft>
                  <a:spcPts val="600"/>
                </a:spcAft>
              </a:pPr>
              <a:endParaRPr lang="en-US" sz="3600" dirty="0">
                <a:solidFill>
                  <a:schemeClr val="tx1">
                    <a:lumMod val="95000"/>
                    <a:lumOff val="5000"/>
                  </a:schemeClr>
                </a:solidFill>
                <a:ea typeface="+mj-ea"/>
                <a:cs typeface="Times New Roman" panose="02020603050405020304" pitchFamily="18" charset="0"/>
              </a:endParaRPr>
            </a:p>
          </p:txBody>
        </p:sp>
        <p:sp>
          <p:nvSpPr>
            <p:cNvPr id="9" name="Rectangle 8">
              <a:extLst>
                <a:ext uri="{FF2B5EF4-FFF2-40B4-BE49-F238E27FC236}">
                  <a16:creationId xmlns:a16="http://schemas.microsoft.com/office/drawing/2014/main" id="{23B32D8E-91A2-4C16-BD03-34445E377D2D}"/>
                </a:ext>
              </a:extLst>
            </p:cNvPr>
            <p:cNvSpPr/>
            <p:nvPr/>
          </p:nvSpPr>
          <p:spPr>
            <a:xfrm>
              <a:off x="500082" y="7454846"/>
              <a:ext cx="9692780" cy="1904239"/>
            </a:xfrm>
            <a:prstGeom prst="rect">
              <a:avLst/>
            </a:prstGeom>
          </p:spPr>
          <p:txBody>
            <a:bodyPr wrap="square">
              <a:spAutoFit/>
            </a:bodyPr>
            <a:lstStyle/>
            <a:p>
              <a:pPr algn="just">
                <a:lnSpc>
                  <a:spcPct val="150000"/>
                </a:lnSpc>
                <a:spcBef>
                  <a:spcPts val="600"/>
                </a:spcBef>
                <a:buClr>
                  <a:schemeClr val="accent1"/>
                </a:buClr>
                <a:buSzPct val="80000"/>
              </a:pPr>
              <a:r>
                <a:rPr lang="en-US" sz="1600" dirty="0">
                  <a:solidFill>
                    <a:schemeClr val="tx1">
                      <a:lumMod val="95000"/>
                      <a:lumOff val="5000"/>
                    </a:schemeClr>
                  </a:solidFill>
                  <a:cs typeface="Times New Roman" panose="02020603050405020304" pitchFamily="18" charset="0"/>
                </a:rPr>
                <a:t>Git has a staging area. This just means that if you made 100 new changes to your code, you can break these 100 changes into 10 or 20 or more commits each with their own comments and their own detailed explanation of what just happened! Not only can you stage your commits out to logically display what changes were made, but you can also do patch staging that ask you if you want. You would use patch staging if you and a co-worker are both working on the same file and you only want to commit a particular function that you’ve worked on. You do a Git patch using “git add -p”.</a:t>
              </a:r>
            </a:p>
          </p:txBody>
        </p:sp>
      </p:grpSp>
      <p:sp>
        <p:nvSpPr>
          <p:cNvPr id="10" name="Rectangle 9">
            <a:extLst>
              <a:ext uri="{FF2B5EF4-FFF2-40B4-BE49-F238E27FC236}">
                <a16:creationId xmlns:a16="http://schemas.microsoft.com/office/drawing/2014/main" id="{AC80A823-42BC-4603-AAA2-30B344D089CB}"/>
              </a:ext>
            </a:extLst>
          </p:cNvPr>
          <p:cNvSpPr/>
          <p:nvPr/>
        </p:nvSpPr>
        <p:spPr>
          <a:xfrm>
            <a:off x="-10246" y="-6251"/>
            <a:ext cx="12202246" cy="400110"/>
          </a:xfrm>
          <a:prstGeom prst="rect">
            <a:avLst/>
          </a:prstGeom>
          <a:solidFill>
            <a:schemeClr val="accent2">
              <a:lumMod val="75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One:  Version control</a:t>
            </a:r>
          </a:p>
        </p:txBody>
      </p:sp>
      <p:pic>
        <p:nvPicPr>
          <p:cNvPr id="2" name="Picture 1">
            <a:extLst>
              <a:ext uri="{FF2B5EF4-FFF2-40B4-BE49-F238E27FC236}">
                <a16:creationId xmlns:a16="http://schemas.microsoft.com/office/drawing/2014/main" id="{3BD6E77C-B6D0-4779-BC0C-03B9164F249F}"/>
              </a:ext>
            </a:extLst>
          </p:cNvPr>
          <p:cNvPicPr>
            <a:picLocks noChangeAspect="1"/>
          </p:cNvPicPr>
          <p:nvPr/>
        </p:nvPicPr>
        <p:blipFill>
          <a:blip r:embed="rId2"/>
          <a:stretch>
            <a:fillRect/>
          </a:stretch>
        </p:blipFill>
        <p:spPr>
          <a:xfrm>
            <a:off x="7957606" y="1651209"/>
            <a:ext cx="3203659" cy="1989413"/>
          </a:xfrm>
          <a:prstGeom prst="rect">
            <a:avLst/>
          </a:prstGeom>
        </p:spPr>
      </p:pic>
      <p:sp>
        <p:nvSpPr>
          <p:cNvPr id="6" name="Rectangle 5">
            <a:extLst>
              <a:ext uri="{FF2B5EF4-FFF2-40B4-BE49-F238E27FC236}">
                <a16:creationId xmlns:a16="http://schemas.microsoft.com/office/drawing/2014/main" id="{2FAFC8BC-8C74-46C3-83F7-39315C66DA47}"/>
              </a:ext>
            </a:extLst>
          </p:cNvPr>
          <p:cNvSpPr/>
          <p:nvPr/>
        </p:nvSpPr>
        <p:spPr>
          <a:xfrm>
            <a:off x="1086883" y="1388268"/>
            <a:ext cx="6745675" cy="2642903"/>
          </a:xfrm>
          <a:prstGeom prst="rect">
            <a:avLst/>
          </a:prstGeom>
        </p:spPr>
        <p:txBody>
          <a:bodyPr wrap="square">
            <a:spAutoFit/>
          </a:bodyPr>
          <a:lstStyle/>
          <a:p>
            <a:pPr algn="just">
              <a:lnSpc>
                <a:spcPct val="150000"/>
              </a:lnSpc>
              <a:spcBef>
                <a:spcPts val="600"/>
              </a:spcBef>
              <a:buClr>
                <a:schemeClr val="accent1"/>
              </a:buClr>
              <a:buSzPct val="80000"/>
            </a:pPr>
            <a:r>
              <a:rPr lang="en-US" sz="1600" dirty="0">
                <a:solidFill>
                  <a:schemeClr val="tx1">
                    <a:lumMod val="95000"/>
                    <a:lumOff val="5000"/>
                  </a:schemeClr>
                </a:solidFill>
                <a:cs typeface="Times New Roman" panose="02020603050405020304" pitchFamily="18" charset="0"/>
              </a:rPr>
              <a:t>While </a:t>
            </a:r>
            <a:r>
              <a:rPr lang="en-US" sz="1600" b="1" dirty="0">
                <a:solidFill>
                  <a:schemeClr val="tx1">
                    <a:lumMod val="95000"/>
                    <a:lumOff val="5000"/>
                  </a:schemeClr>
                </a:solidFill>
                <a:cs typeface="Times New Roman" panose="02020603050405020304" pitchFamily="18" charset="0"/>
              </a:rPr>
              <a:t>Git </a:t>
            </a:r>
            <a:r>
              <a:rPr lang="en-US" sz="1600" dirty="0">
                <a:solidFill>
                  <a:schemeClr val="tx1">
                    <a:lumMod val="95000"/>
                    <a:lumOff val="5000"/>
                  </a:schemeClr>
                </a:solidFill>
                <a:cs typeface="Times New Roman" panose="02020603050405020304" pitchFamily="18" charset="0"/>
              </a:rPr>
              <a:t>and </a:t>
            </a:r>
            <a:r>
              <a:rPr lang="en-US" sz="1600" b="1" dirty="0">
                <a:solidFill>
                  <a:schemeClr val="tx1">
                    <a:lumMod val="95000"/>
                    <a:lumOff val="5000"/>
                  </a:schemeClr>
                </a:solidFill>
                <a:cs typeface="Times New Roman" panose="02020603050405020304" pitchFamily="18" charset="0"/>
              </a:rPr>
              <a:t>SVN</a:t>
            </a:r>
            <a:r>
              <a:rPr lang="en-US" sz="1600" dirty="0">
                <a:solidFill>
                  <a:schemeClr val="tx1">
                    <a:lumMod val="95000"/>
                    <a:lumOff val="5000"/>
                  </a:schemeClr>
                </a:solidFill>
                <a:cs typeface="Times New Roman" panose="02020603050405020304" pitchFamily="18" charset="0"/>
              </a:rPr>
              <a:t> are both enterprise version control systems (VCS) that help with workflow and project management in coding, they do have their differences. The difference between Git and SVN version control systems is that Git is a distributed version control system, whereas SVN is a centralized version control system. Git uses multiple repositories including a centralized repository and server, as well as some local repositories. SVN does not have a centralized repository or server. </a:t>
            </a:r>
          </a:p>
        </p:txBody>
      </p:sp>
    </p:spTree>
    <p:extLst>
      <p:ext uri="{BB962C8B-B14F-4D97-AF65-F5344CB8AC3E}">
        <p14:creationId xmlns:p14="http://schemas.microsoft.com/office/powerpoint/2010/main" val="292812615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607322E-332D-4949-9F40-4F773561E480}"/>
              </a:ext>
            </a:extLst>
          </p:cNvPr>
          <p:cNvSpPr/>
          <p:nvPr/>
        </p:nvSpPr>
        <p:spPr>
          <a:xfrm>
            <a:off x="651132" y="2040029"/>
            <a:ext cx="8795017" cy="954107"/>
          </a:xfrm>
          <a:prstGeom prst="rect">
            <a:avLst/>
          </a:prstGeom>
        </p:spPr>
        <p:txBody>
          <a:bodyPr wrap="square">
            <a:spAutoFit/>
          </a:bodyPr>
          <a:lstStyle/>
          <a:p>
            <a:pPr marL="285750" indent="-285750" algn="just">
              <a:buFont typeface="Courier New" panose="02070309020205020404" pitchFamily="49" charset="0"/>
              <a:buChar char="o"/>
            </a:pPr>
            <a:endParaRPr lang="en-US" sz="1400" dirty="0">
              <a:latin typeface="Times New Roman" panose="02020603050405020304" pitchFamily="18" charset="0"/>
              <a:cs typeface="Times New Roman" panose="02020603050405020304" pitchFamily="18" charset="0"/>
            </a:endParaRPr>
          </a:p>
          <a:p>
            <a:pPr algn="just"/>
            <a:endParaRPr lang="en-US" sz="1400" dirty="0">
              <a:latin typeface="Times New Roman" panose="02020603050405020304" pitchFamily="18" charset="0"/>
              <a:cs typeface="Times New Roman" panose="02020603050405020304" pitchFamily="18" charset="0"/>
            </a:endParaRPr>
          </a:p>
          <a:p>
            <a:pPr algn="just"/>
            <a:endParaRPr lang="en-US" sz="1400" dirty="0">
              <a:latin typeface="Times New Roman" panose="02020603050405020304" pitchFamily="18" charset="0"/>
              <a:cs typeface="Times New Roman" panose="02020603050405020304" pitchFamily="18" charset="0"/>
            </a:endParaRPr>
          </a:p>
          <a:p>
            <a:pPr algn="just"/>
            <a:endParaRPr lang="en-US" sz="1400" dirty="0">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89924E47-6F48-43C3-86AA-B117DA22CC55}"/>
              </a:ext>
            </a:extLst>
          </p:cNvPr>
          <p:cNvGrpSpPr/>
          <p:nvPr/>
        </p:nvGrpSpPr>
        <p:grpSpPr>
          <a:xfrm>
            <a:off x="1337151" y="1690782"/>
            <a:ext cx="9947200" cy="2433767"/>
            <a:chOff x="384300" y="762269"/>
            <a:chExt cx="11320873" cy="2433767"/>
          </a:xfrm>
        </p:grpSpPr>
        <p:sp>
          <p:nvSpPr>
            <p:cNvPr id="2" name="TextBox 1">
              <a:extLst>
                <a:ext uri="{FF2B5EF4-FFF2-40B4-BE49-F238E27FC236}">
                  <a16:creationId xmlns:a16="http://schemas.microsoft.com/office/drawing/2014/main" id="{45ED7FF7-3BB5-479A-BC69-7A970CE49DB8}"/>
                </a:ext>
              </a:extLst>
            </p:cNvPr>
            <p:cNvSpPr txBox="1"/>
            <p:nvPr/>
          </p:nvSpPr>
          <p:spPr>
            <a:xfrm>
              <a:off x="384301" y="762269"/>
              <a:ext cx="11320872" cy="609931"/>
            </a:xfrm>
            <a:prstGeom prst="rect">
              <a:avLst/>
            </a:prstGeom>
          </p:spPr>
          <p:txBody>
            <a:bodyPr vert="horz" lIns="91440" tIns="45720" rIns="91440" bIns="45720" rtlCol="0" anchor="t">
              <a:noAutofit/>
            </a:bodyPr>
            <a:lstStyle/>
            <a:p>
              <a:pPr>
                <a:spcBef>
                  <a:spcPct val="0"/>
                </a:spcBef>
                <a:spcAft>
                  <a:spcPts val="600"/>
                </a:spcAft>
              </a:pPr>
              <a:r>
                <a:rPr lang="en-US" altLang="zh-CN" sz="3600" dirty="0">
                  <a:solidFill>
                    <a:schemeClr val="tx1">
                      <a:lumMod val="95000"/>
                      <a:lumOff val="5000"/>
                    </a:schemeClr>
                  </a:solidFill>
                  <a:ea typeface="+mj-ea"/>
                  <a:cs typeface="Times New Roman" panose="02020603050405020304" pitchFamily="18" charset="0"/>
                </a:rPr>
                <a:t>8</a:t>
              </a:r>
              <a:r>
                <a:rPr lang="en-US" sz="3600" dirty="0">
                  <a:solidFill>
                    <a:schemeClr val="tx1">
                      <a:lumMod val="95000"/>
                      <a:lumOff val="5000"/>
                    </a:schemeClr>
                  </a:solidFill>
                  <a:ea typeface="+mj-ea"/>
                  <a:cs typeface="Times New Roman" panose="02020603050405020304" pitchFamily="18" charset="0"/>
                </a:rPr>
                <a:t>.1.7 How could I improve.</a:t>
              </a:r>
            </a:p>
            <a:p>
              <a:pPr>
                <a:spcBef>
                  <a:spcPct val="0"/>
                </a:spcBef>
                <a:spcAft>
                  <a:spcPts val="600"/>
                </a:spcAft>
              </a:pPr>
              <a:endParaRPr lang="en-US" sz="3600" b="1" dirty="0">
                <a:solidFill>
                  <a:schemeClr val="tx1">
                    <a:lumMod val="95000"/>
                    <a:lumOff val="5000"/>
                  </a:schemeClr>
                </a:solidFill>
                <a:ea typeface="+mj-ea"/>
                <a:cs typeface="Times New Roman" panose="02020603050405020304" pitchFamily="18" charset="0"/>
              </a:endParaRPr>
            </a:p>
          </p:txBody>
        </p:sp>
        <p:sp>
          <p:nvSpPr>
            <p:cNvPr id="6" name="Rectangle 5">
              <a:extLst>
                <a:ext uri="{FF2B5EF4-FFF2-40B4-BE49-F238E27FC236}">
                  <a16:creationId xmlns:a16="http://schemas.microsoft.com/office/drawing/2014/main" id="{69418E40-C1C3-442E-AABC-34DD9EE03A64}"/>
                </a:ext>
              </a:extLst>
            </p:cNvPr>
            <p:cNvSpPr/>
            <p:nvPr/>
          </p:nvSpPr>
          <p:spPr>
            <a:xfrm>
              <a:off x="384300" y="1506504"/>
              <a:ext cx="11226467" cy="1689532"/>
            </a:xfrm>
            <a:prstGeom prst="rect">
              <a:avLst/>
            </a:prstGeom>
          </p:spPr>
          <p:txBody>
            <a:bodyPr vert="horz" lIns="91440" tIns="45720" rIns="91440" bIns="45720" rtlCol="0">
              <a:noAutofit/>
            </a:bodyPr>
            <a:lstStyle/>
            <a:p>
              <a:pPr algn="just">
                <a:lnSpc>
                  <a:spcPct val="150000"/>
                </a:lnSpc>
                <a:spcBef>
                  <a:spcPts val="600"/>
                </a:spcBef>
                <a:buClr>
                  <a:schemeClr val="accent1"/>
                </a:buClr>
                <a:buSzPct val="80000"/>
              </a:pPr>
              <a:r>
                <a:rPr lang="en-US" sz="1600" dirty="0">
                  <a:solidFill>
                    <a:schemeClr val="tx1">
                      <a:lumMod val="95000"/>
                      <a:lumOff val="5000"/>
                    </a:schemeClr>
                  </a:solidFill>
                  <a:cs typeface="Times New Roman" panose="02020603050405020304" pitchFamily="18" charset="0"/>
                </a:rPr>
                <a:t>Currently, I usually upload versions after completing a new feature. I can increase the frequency of uploads and keep more historical versions to add new features and debug.</a:t>
              </a:r>
            </a:p>
            <a:p>
              <a:pPr algn="just">
                <a:lnSpc>
                  <a:spcPct val="150000"/>
                </a:lnSpc>
                <a:spcBef>
                  <a:spcPts val="600"/>
                </a:spcBef>
                <a:buClr>
                  <a:schemeClr val="accent1"/>
                </a:buClr>
                <a:buSzPct val="80000"/>
              </a:pPr>
              <a:r>
                <a:rPr lang="en-US" sz="1600" dirty="0">
                  <a:solidFill>
                    <a:schemeClr val="tx1">
                      <a:lumMod val="95000"/>
                      <a:lumOff val="5000"/>
                    </a:schemeClr>
                  </a:solidFill>
                  <a:cs typeface="Times New Roman" panose="02020603050405020304" pitchFamily="18" charset="0"/>
                </a:rPr>
                <a:t>In addition, when adding a new version, I can annotate it with a more explicit description to facilitate later version management and rollback.</a:t>
              </a:r>
            </a:p>
          </p:txBody>
        </p:sp>
      </p:grpSp>
      <p:sp>
        <p:nvSpPr>
          <p:cNvPr id="8" name="Rectangle 7">
            <a:extLst>
              <a:ext uri="{FF2B5EF4-FFF2-40B4-BE49-F238E27FC236}">
                <a16:creationId xmlns:a16="http://schemas.microsoft.com/office/drawing/2014/main" id="{1B99D084-3D8F-45CE-A76A-EE9896E87D34}"/>
              </a:ext>
            </a:extLst>
          </p:cNvPr>
          <p:cNvSpPr/>
          <p:nvPr/>
        </p:nvSpPr>
        <p:spPr>
          <a:xfrm>
            <a:off x="-10246" y="-6251"/>
            <a:ext cx="12202246" cy="400110"/>
          </a:xfrm>
          <a:prstGeom prst="rect">
            <a:avLst/>
          </a:prstGeom>
          <a:solidFill>
            <a:schemeClr val="accent2">
              <a:lumMod val="75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One:  Version control</a:t>
            </a:r>
          </a:p>
        </p:txBody>
      </p:sp>
    </p:spTree>
    <p:extLst>
      <p:ext uri="{BB962C8B-B14F-4D97-AF65-F5344CB8AC3E}">
        <p14:creationId xmlns:p14="http://schemas.microsoft.com/office/powerpoint/2010/main" val="3119414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0F69C0-3EFC-46EB-9072-B98E04F10E61}"/>
              </a:ext>
            </a:extLst>
          </p:cNvPr>
          <p:cNvSpPr/>
          <p:nvPr/>
        </p:nvSpPr>
        <p:spPr>
          <a:xfrm>
            <a:off x="11927" y="-11927"/>
            <a:ext cx="12217298" cy="400110"/>
          </a:xfrm>
          <a:prstGeom prst="rect">
            <a:avLst/>
          </a:prstGeom>
          <a:solidFill>
            <a:schemeClr val="accent6">
              <a:lumMod val="50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Feature </a:t>
            </a:r>
            <a:r>
              <a:rPr lang="en-US" altLang="zh-CN" sz="2000" dirty="0">
                <a:solidFill>
                  <a:schemeClr val="bg1"/>
                </a:solidFill>
                <a:latin typeface="Times New Roman" panose="02020603050405020304" pitchFamily="18" charset="0"/>
                <a:cs typeface="Times New Roman" panose="02020603050405020304" pitchFamily="18" charset="0"/>
              </a:rPr>
              <a:t>7: Do not override a default value </a:t>
            </a:r>
            <a:endParaRPr lang="en-US" sz="2000" dirty="0">
              <a:solidFill>
                <a:schemeClr val="bg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37169071-8793-47EA-94C4-6549034D3296}"/>
              </a:ext>
            </a:extLst>
          </p:cNvPr>
          <p:cNvPicPr>
            <a:picLocks noChangeAspect="1"/>
          </p:cNvPicPr>
          <p:nvPr/>
        </p:nvPicPr>
        <p:blipFill>
          <a:blip r:embed="rId2"/>
          <a:stretch>
            <a:fillRect/>
          </a:stretch>
        </p:blipFill>
        <p:spPr>
          <a:xfrm>
            <a:off x="999569" y="1061697"/>
            <a:ext cx="5621270" cy="4911473"/>
          </a:xfrm>
          <a:prstGeom prst="rect">
            <a:avLst/>
          </a:prstGeom>
        </p:spPr>
      </p:pic>
      <p:sp>
        <p:nvSpPr>
          <p:cNvPr id="4" name="Rectangle 3">
            <a:extLst>
              <a:ext uri="{FF2B5EF4-FFF2-40B4-BE49-F238E27FC236}">
                <a16:creationId xmlns:a16="http://schemas.microsoft.com/office/drawing/2014/main" id="{76EAA51D-1DE4-44B2-A885-FF4BD18F633B}"/>
              </a:ext>
            </a:extLst>
          </p:cNvPr>
          <p:cNvSpPr/>
          <p:nvPr/>
        </p:nvSpPr>
        <p:spPr>
          <a:xfrm>
            <a:off x="1251045" y="4121624"/>
            <a:ext cx="4908645" cy="1596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B5FB87F-5D21-4650-903B-2A2A336B913A}"/>
              </a:ext>
            </a:extLst>
          </p:cNvPr>
          <p:cNvSpPr txBox="1"/>
          <p:nvPr/>
        </p:nvSpPr>
        <p:spPr>
          <a:xfrm>
            <a:off x="7072685" y="1717482"/>
            <a:ext cx="184731" cy="369332"/>
          </a:xfrm>
          <a:prstGeom prst="rect">
            <a:avLst/>
          </a:prstGeom>
          <a:noFill/>
        </p:spPr>
        <p:txBody>
          <a:bodyPr wrap="none" rtlCol="0">
            <a:spAutoFit/>
          </a:bodyPr>
          <a:lstStyle/>
          <a:p>
            <a:endParaRPr lang="en-US" dirty="0"/>
          </a:p>
        </p:txBody>
      </p:sp>
      <p:sp>
        <p:nvSpPr>
          <p:cNvPr id="14" name="TextBox 13">
            <a:extLst>
              <a:ext uri="{FF2B5EF4-FFF2-40B4-BE49-F238E27FC236}">
                <a16:creationId xmlns:a16="http://schemas.microsoft.com/office/drawing/2014/main" id="{A19EF933-948F-44CA-AECC-4A782C18B456}"/>
              </a:ext>
            </a:extLst>
          </p:cNvPr>
          <p:cNvSpPr txBox="1"/>
          <p:nvPr/>
        </p:nvSpPr>
        <p:spPr>
          <a:xfrm>
            <a:off x="7072685" y="2639833"/>
            <a:ext cx="3535583" cy="1815882"/>
          </a:xfrm>
          <a:prstGeom prst="rect">
            <a:avLst/>
          </a:prstGeom>
          <a:solidFill>
            <a:schemeClr val="accent6">
              <a:lumMod val="60000"/>
              <a:lumOff val="40000"/>
            </a:schemeClr>
          </a:solidFill>
          <a:ln>
            <a:noFill/>
          </a:ln>
        </p:spPr>
        <p:txBody>
          <a:bodyPr wrap="square" rtlCol="0">
            <a:spAutoFit/>
          </a:bodyPr>
          <a:lstStyle/>
          <a:p>
            <a:r>
              <a:rPr lang="en-US" sz="1600" dirty="0"/>
              <a:t>When reading documents, judge whether there is default value information. If there is default value location information, extract the information. </a:t>
            </a:r>
          </a:p>
          <a:p>
            <a:r>
              <a:rPr lang="en-US" sz="1600" dirty="0"/>
              <a:t>Default value location information is after “#”, before “T”.</a:t>
            </a:r>
          </a:p>
          <a:p>
            <a:r>
              <a:rPr lang="en-US" sz="1600" dirty="0">
                <a:effectLst/>
              </a:rPr>
              <a:t>String “</a:t>
            </a:r>
            <a:r>
              <a:rPr lang="en-US" sz="1600" dirty="0" err="1">
                <a:effectLst/>
              </a:rPr>
              <a:t>defaultInfo</a:t>
            </a:r>
            <a:r>
              <a:rPr lang="en-US" sz="1600" dirty="0">
                <a:effectLst/>
              </a:rPr>
              <a:t>”  like a flag.</a:t>
            </a:r>
          </a:p>
        </p:txBody>
      </p:sp>
      <p:cxnSp>
        <p:nvCxnSpPr>
          <p:cNvPr id="8" name="Straight Arrow Connector 7">
            <a:extLst>
              <a:ext uri="{FF2B5EF4-FFF2-40B4-BE49-F238E27FC236}">
                <a16:creationId xmlns:a16="http://schemas.microsoft.com/office/drawing/2014/main" id="{1F5F806D-C96B-4BAF-B409-814AF607A6AE}"/>
              </a:ext>
            </a:extLst>
          </p:cNvPr>
          <p:cNvCxnSpPr>
            <a:stCxn id="14" idx="1"/>
          </p:cNvCxnSpPr>
          <p:nvPr/>
        </p:nvCxnSpPr>
        <p:spPr>
          <a:xfrm flipH="1">
            <a:off x="3705367" y="3547774"/>
            <a:ext cx="3367318" cy="5738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E488A0-163F-4A26-A679-2D3296EFDBE5}"/>
              </a:ext>
            </a:extLst>
          </p:cNvPr>
          <p:cNvSpPr txBox="1"/>
          <p:nvPr/>
        </p:nvSpPr>
        <p:spPr>
          <a:xfrm>
            <a:off x="605024" y="608335"/>
            <a:ext cx="10986475" cy="338554"/>
          </a:xfrm>
          <a:prstGeom prst="rect">
            <a:avLst/>
          </a:prstGeom>
          <a:solidFill>
            <a:schemeClr val="accent6">
              <a:lumMod val="60000"/>
              <a:lumOff val="40000"/>
            </a:schemeClr>
          </a:solidFill>
          <a:ln>
            <a:noFill/>
          </a:ln>
        </p:spPr>
        <p:txBody>
          <a:bodyPr wrap="square" rtlCol="0">
            <a:spAutoFit/>
          </a:bodyPr>
          <a:lstStyle/>
          <a:p>
            <a:r>
              <a:rPr lang="en-US" sz="1600" dirty="0"/>
              <a:t>Code example from Model:</a:t>
            </a:r>
          </a:p>
        </p:txBody>
      </p:sp>
    </p:spTree>
    <p:extLst>
      <p:ext uri="{BB962C8B-B14F-4D97-AF65-F5344CB8AC3E}">
        <p14:creationId xmlns:p14="http://schemas.microsoft.com/office/powerpoint/2010/main" val="292012587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864D8-1470-421A-BECE-D2810BBEDB92}"/>
              </a:ext>
            </a:extLst>
          </p:cNvPr>
          <p:cNvSpPr>
            <a:spLocks noGrp="1"/>
          </p:cNvSpPr>
          <p:nvPr>
            <p:ph type="title"/>
          </p:nvPr>
        </p:nvSpPr>
        <p:spPr>
          <a:xfrm>
            <a:off x="2692398" y="1871131"/>
            <a:ext cx="6815669" cy="1515533"/>
          </a:xfrm>
        </p:spPr>
        <p:txBody>
          <a:bodyPr vert="horz" lIns="91440" tIns="45720" rIns="91440" bIns="45720" rtlCol="0" anchor="b">
            <a:normAutofit fontScale="90000"/>
          </a:bodyPr>
          <a:lstStyle/>
          <a:p>
            <a:pPr>
              <a:lnSpc>
                <a:spcPct val="90000"/>
              </a:lnSpc>
            </a:pPr>
            <a:r>
              <a:rPr lang="en-US" sz="3400" dirty="0"/>
              <a:t>Q</a:t>
            </a:r>
            <a:r>
              <a:rPr lang="en-US" altLang="zh-CN" sz="3400" dirty="0"/>
              <a:t>9</a:t>
            </a:r>
            <a:r>
              <a:rPr lang="en-US" sz="3400" dirty="0"/>
              <a:t>.	 </a:t>
            </a:r>
            <a:r>
              <a:rPr lang="en-US" sz="3600" dirty="0">
                <a:solidFill>
                  <a:schemeClr val="bg2">
                    <a:lumMod val="10000"/>
                  </a:schemeClr>
                </a:solidFill>
              </a:rPr>
              <a:t>Compare and contrast the features and uses of different programming languages</a:t>
            </a:r>
            <a:endParaRPr lang="en-US" sz="3400" dirty="0"/>
          </a:p>
        </p:txBody>
      </p:sp>
      <p:sp>
        <p:nvSpPr>
          <p:cNvPr id="3" name="Text Placeholder 2">
            <a:extLst>
              <a:ext uri="{FF2B5EF4-FFF2-40B4-BE49-F238E27FC236}">
                <a16:creationId xmlns:a16="http://schemas.microsoft.com/office/drawing/2014/main" id="{A843AF07-4B02-47FB-8EC6-6C3B897DBF8F}"/>
              </a:ext>
            </a:extLst>
          </p:cNvPr>
          <p:cNvSpPr>
            <a:spLocks noGrp="1"/>
          </p:cNvSpPr>
          <p:nvPr>
            <p:ph type="body" idx="1"/>
          </p:nvPr>
        </p:nvSpPr>
        <p:spPr>
          <a:xfrm>
            <a:off x="2692398" y="3721766"/>
            <a:ext cx="6815669" cy="1320802"/>
          </a:xfrm>
        </p:spPr>
        <p:txBody>
          <a:bodyPr vert="horz" lIns="91440" tIns="45720" rIns="91440" bIns="45720" rtlCol="0" anchor="t">
            <a:normAutofit/>
          </a:bodyPr>
          <a:lstStyle/>
          <a:p>
            <a:pPr marL="0" lvl="1"/>
            <a:r>
              <a:rPr lang="en-US" sz="2100" dirty="0">
                <a:solidFill>
                  <a:schemeClr val="tx1"/>
                </a:solidFill>
              </a:rPr>
              <a:t>Theory One:  C# vs Python</a:t>
            </a:r>
          </a:p>
        </p:txBody>
      </p:sp>
    </p:spTree>
    <p:extLst>
      <p:ext uri="{BB962C8B-B14F-4D97-AF65-F5344CB8AC3E}">
        <p14:creationId xmlns:p14="http://schemas.microsoft.com/office/powerpoint/2010/main" val="403026138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AABD3CB-F407-4097-9A53-CA052FC7F577}"/>
              </a:ext>
            </a:extLst>
          </p:cNvPr>
          <p:cNvSpPr/>
          <p:nvPr/>
        </p:nvSpPr>
        <p:spPr>
          <a:xfrm>
            <a:off x="-10246" y="-6251"/>
            <a:ext cx="12202246" cy="400110"/>
          </a:xfrm>
          <a:prstGeom prst="rect">
            <a:avLst/>
          </a:prstGeom>
          <a:solidFill>
            <a:schemeClr val="accent2">
              <a:lumMod val="75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One:  C# vs Python</a:t>
            </a:r>
          </a:p>
        </p:txBody>
      </p:sp>
      <p:sp>
        <p:nvSpPr>
          <p:cNvPr id="26" name="TextBox 25">
            <a:extLst>
              <a:ext uri="{FF2B5EF4-FFF2-40B4-BE49-F238E27FC236}">
                <a16:creationId xmlns:a16="http://schemas.microsoft.com/office/drawing/2014/main" id="{5479B517-5342-401B-ADA6-E2C4158702F8}"/>
              </a:ext>
            </a:extLst>
          </p:cNvPr>
          <p:cNvSpPr txBox="1"/>
          <p:nvPr/>
        </p:nvSpPr>
        <p:spPr>
          <a:xfrm>
            <a:off x="1348629" y="3414034"/>
            <a:ext cx="8308231" cy="646331"/>
          </a:xfrm>
          <a:prstGeom prst="rect">
            <a:avLst/>
          </a:prstGeom>
          <a:noFill/>
        </p:spPr>
        <p:txBody>
          <a:bodyPr wrap="square" rtlCol="0">
            <a:spAutoFit/>
          </a:bodyPr>
          <a:lstStyle/>
          <a:p>
            <a:r>
              <a:rPr lang="en-US" sz="3600" dirty="0">
                <a:solidFill>
                  <a:schemeClr val="tx1">
                    <a:lumMod val="95000"/>
                    <a:lumOff val="5000"/>
                  </a:schemeClr>
                </a:solidFill>
                <a:cs typeface="Times New Roman" panose="02020603050405020304" pitchFamily="18" charset="0"/>
              </a:rPr>
              <a:t>What is Python?  </a:t>
            </a:r>
          </a:p>
        </p:txBody>
      </p:sp>
      <p:sp>
        <p:nvSpPr>
          <p:cNvPr id="4" name="Rectangle 3">
            <a:extLst>
              <a:ext uri="{FF2B5EF4-FFF2-40B4-BE49-F238E27FC236}">
                <a16:creationId xmlns:a16="http://schemas.microsoft.com/office/drawing/2014/main" id="{FAD6F87B-1E4D-4B38-BA16-00A507679CE7}"/>
              </a:ext>
            </a:extLst>
          </p:cNvPr>
          <p:cNvSpPr/>
          <p:nvPr/>
        </p:nvSpPr>
        <p:spPr>
          <a:xfrm>
            <a:off x="1348628" y="1415874"/>
            <a:ext cx="9604117" cy="1904239"/>
          </a:xfrm>
          <a:prstGeom prst="rect">
            <a:avLst/>
          </a:prstGeom>
        </p:spPr>
        <p:txBody>
          <a:bodyPr wrap="square">
            <a:spAutoFit/>
          </a:bodyPr>
          <a:lstStyle/>
          <a:p>
            <a:pPr algn="just">
              <a:lnSpc>
                <a:spcPct val="150000"/>
              </a:lnSpc>
            </a:pPr>
            <a:r>
              <a:rPr lang="en-US" sz="1600" dirty="0"/>
              <a:t>C# is developed by Microsoft and approved by the International Standards Organization (ISO). It is a modern and straight-forward language. C# was developed by Anders Hejlsberg and his team throughout the </a:t>
            </a:r>
            <a:r>
              <a:rPr lang="en-US" sz="1600" dirty="0">
                <a:solidFill>
                  <a:schemeClr val="tx1">
                    <a:lumMod val="95000"/>
                    <a:lumOff val="5000"/>
                  </a:schemeClr>
                </a:solidFill>
              </a:rPr>
              <a:t>event of </a:t>
            </a:r>
            <a:r>
              <a:rPr lang="en-US" sz="1600" dirty="0" err="1">
                <a:solidFill>
                  <a:schemeClr val="tx1">
                    <a:lumMod val="95000"/>
                    <a:lumOff val="5000"/>
                  </a:schemeClr>
                </a:solidFill>
              </a:rPr>
              <a:t>.Net</a:t>
            </a:r>
            <a:r>
              <a:rPr lang="en-US" sz="1600" dirty="0">
                <a:solidFill>
                  <a:schemeClr val="tx1">
                    <a:lumMod val="95000"/>
                    <a:lumOff val="5000"/>
                  </a:schemeClr>
                </a:solidFill>
              </a:rPr>
              <a:t> Framework.</a:t>
            </a:r>
          </a:p>
          <a:p>
            <a:pPr algn="just">
              <a:lnSpc>
                <a:spcPct val="150000"/>
              </a:lnSpc>
            </a:pPr>
            <a:r>
              <a:rPr lang="en-US" sz="1600" dirty="0"/>
              <a:t>C# is intended for Common Language Infrastructure (CLI), which consists of the workable code and runtime setting that enables the use of assorted high-level languages on totally different pc platforms and architectures.</a:t>
            </a:r>
          </a:p>
        </p:txBody>
      </p:sp>
      <p:sp>
        <p:nvSpPr>
          <p:cNvPr id="7" name="TextBox 6">
            <a:extLst>
              <a:ext uri="{FF2B5EF4-FFF2-40B4-BE49-F238E27FC236}">
                <a16:creationId xmlns:a16="http://schemas.microsoft.com/office/drawing/2014/main" id="{D110D227-065F-48F5-9EFA-82E6ADB6710C}"/>
              </a:ext>
            </a:extLst>
          </p:cNvPr>
          <p:cNvSpPr txBox="1"/>
          <p:nvPr/>
        </p:nvSpPr>
        <p:spPr>
          <a:xfrm>
            <a:off x="1348629" y="797919"/>
            <a:ext cx="8308231" cy="646331"/>
          </a:xfrm>
          <a:prstGeom prst="rect">
            <a:avLst/>
          </a:prstGeom>
          <a:noFill/>
        </p:spPr>
        <p:txBody>
          <a:bodyPr wrap="square" rtlCol="0">
            <a:spAutoFit/>
          </a:bodyPr>
          <a:lstStyle/>
          <a:p>
            <a:r>
              <a:rPr lang="en-US" sz="3600" dirty="0">
                <a:solidFill>
                  <a:schemeClr val="tx1">
                    <a:lumMod val="95000"/>
                    <a:lumOff val="5000"/>
                  </a:schemeClr>
                </a:solidFill>
                <a:cs typeface="Times New Roman" panose="02020603050405020304" pitchFamily="18" charset="0"/>
              </a:rPr>
              <a:t>What is C#?  </a:t>
            </a:r>
          </a:p>
        </p:txBody>
      </p:sp>
      <p:sp>
        <p:nvSpPr>
          <p:cNvPr id="5" name="Rectangle 4">
            <a:extLst>
              <a:ext uri="{FF2B5EF4-FFF2-40B4-BE49-F238E27FC236}">
                <a16:creationId xmlns:a16="http://schemas.microsoft.com/office/drawing/2014/main" id="{B430BF6E-560D-4341-A807-9490C015BD9A}"/>
              </a:ext>
            </a:extLst>
          </p:cNvPr>
          <p:cNvSpPr/>
          <p:nvPr/>
        </p:nvSpPr>
        <p:spPr>
          <a:xfrm>
            <a:off x="1348629" y="4060365"/>
            <a:ext cx="9604116" cy="1904239"/>
          </a:xfrm>
          <a:prstGeom prst="rect">
            <a:avLst/>
          </a:prstGeom>
        </p:spPr>
        <p:txBody>
          <a:bodyPr wrap="square">
            <a:spAutoFit/>
          </a:bodyPr>
          <a:lstStyle/>
          <a:p>
            <a:pPr algn="just">
              <a:lnSpc>
                <a:spcPct val="150000"/>
              </a:lnSpc>
            </a:pPr>
            <a:r>
              <a:rPr lang="en-US" sz="1600" dirty="0"/>
              <a:t>Python is an all-purpose taken, interactive, object-oriented, and high-level language. It was created by Guido van Rossum throughout 1985- 1990. Like Perl, Python ASCII text file is additionally out there beneath the antelope General Public License (GPL). Python is a high-level, taken, interactive and object-oriented scripting language. Python is intended to be extremely clear. It uses English keywords oftentimes wherever as different languages use punctuation, and it has fewer syntactic constructions than other languages.</a:t>
            </a:r>
          </a:p>
        </p:txBody>
      </p:sp>
    </p:spTree>
    <p:extLst>
      <p:ext uri="{BB962C8B-B14F-4D97-AF65-F5344CB8AC3E}">
        <p14:creationId xmlns:p14="http://schemas.microsoft.com/office/powerpoint/2010/main" val="139684528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AABD3CB-F407-4097-9A53-CA052FC7F577}"/>
              </a:ext>
            </a:extLst>
          </p:cNvPr>
          <p:cNvSpPr/>
          <p:nvPr/>
        </p:nvSpPr>
        <p:spPr>
          <a:xfrm>
            <a:off x="-10246" y="-6251"/>
            <a:ext cx="12202246" cy="400110"/>
          </a:xfrm>
          <a:prstGeom prst="rect">
            <a:avLst/>
          </a:prstGeom>
          <a:solidFill>
            <a:schemeClr val="accent2">
              <a:lumMod val="75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One:  C# vs Python</a:t>
            </a:r>
          </a:p>
        </p:txBody>
      </p:sp>
      <p:sp>
        <p:nvSpPr>
          <p:cNvPr id="4" name="Rectangle 3">
            <a:extLst>
              <a:ext uri="{FF2B5EF4-FFF2-40B4-BE49-F238E27FC236}">
                <a16:creationId xmlns:a16="http://schemas.microsoft.com/office/drawing/2014/main" id="{FAD6F87B-1E4D-4B38-BA16-00A507679CE7}"/>
              </a:ext>
            </a:extLst>
          </p:cNvPr>
          <p:cNvSpPr/>
          <p:nvPr/>
        </p:nvSpPr>
        <p:spPr>
          <a:xfrm>
            <a:off x="1392744" y="2458611"/>
            <a:ext cx="9604117" cy="1904239"/>
          </a:xfrm>
          <a:prstGeom prst="rect">
            <a:avLst/>
          </a:prstGeom>
        </p:spPr>
        <p:txBody>
          <a:bodyPr wrap="square">
            <a:spAutoFit/>
          </a:bodyPr>
          <a:lstStyle/>
          <a:p>
            <a:pPr algn="just">
              <a:lnSpc>
                <a:spcPct val="150000"/>
              </a:lnSpc>
            </a:pPr>
            <a:r>
              <a:rPr lang="en-US" sz="1600" dirty="0"/>
              <a:t>Both Python and C # are object-oriented languages, but the most distinction is C # which is totally object-oriented. C # is a statically compiled language. It is a modern and straight-forward language. C# is managed by the Microsoft Company. Python is a high-level, taken, interactive and object-oriented scripting language. Python is intended to be extremely clear. Python is a dynamically interpreted language. Python is generally primarily based on open supply initiatives and community involvement. Python shines in rapid development time.</a:t>
            </a:r>
          </a:p>
        </p:txBody>
      </p:sp>
      <p:sp>
        <p:nvSpPr>
          <p:cNvPr id="7" name="TextBox 6">
            <a:extLst>
              <a:ext uri="{FF2B5EF4-FFF2-40B4-BE49-F238E27FC236}">
                <a16:creationId xmlns:a16="http://schemas.microsoft.com/office/drawing/2014/main" id="{D110D227-065F-48F5-9EFA-82E6ADB6710C}"/>
              </a:ext>
            </a:extLst>
          </p:cNvPr>
          <p:cNvSpPr txBox="1"/>
          <p:nvPr/>
        </p:nvSpPr>
        <p:spPr>
          <a:xfrm>
            <a:off x="1392745" y="1759761"/>
            <a:ext cx="8308231" cy="646331"/>
          </a:xfrm>
          <a:prstGeom prst="rect">
            <a:avLst/>
          </a:prstGeom>
          <a:noFill/>
        </p:spPr>
        <p:txBody>
          <a:bodyPr wrap="square" rtlCol="0">
            <a:spAutoFit/>
          </a:bodyPr>
          <a:lstStyle/>
          <a:p>
            <a:r>
              <a:rPr lang="en-US" sz="3600" dirty="0">
                <a:solidFill>
                  <a:schemeClr val="tx1">
                    <a:lumMod val="95000"/>
                    <a:lumOff val="5000"/>
                  </a:schemeClr>
                </a:solidFill>
                <a:cs typeface="Times New Roman" panose="02020603050405020304" pitchFamily="18" charset="0"/>
              </a:rPr>
              <a:t>Difference Between Python vs C# </a:t>
            </a:r>
          </a:p>
        </p:txBody>
      </p:sp>
    </p:spTree>
    <p:extLst>
      <p:ext uri="{BB962C8B-B14F-4D97-AF65-F5344CB8AC3E}">
        <p14:creationId xmlns:p14="http://schemas.microsoft.com/office/powerpoint/2010/main" val="19986780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AABD3CB-F407-4097-9A53-CA052FC7F577}"/>
              </a:ext>
            </a:extLst>
          </p:cNvPr>
          <p:cNvSpPr/>
          <p:nvPr/>
        </p:nvSpPr>
        <p:spPr>
          <a:xfrm>
            <a:off x="-10246" y="-6251"/>
            <a:ext cx="12202246" cy="400110"/>
          </a:xfrm>
          <a:prstGeom prst="rect">
            <a:avLst/>
          </a:prstGeom>
          <a:solidFill>
            <a:schemeClr val="accent2">
              <a:lumMod val="75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One:  C# vs Python</a:t>
            </a:r>
          </a:p>
        </p:txBody>
      </p:sp>
      <p:sp>
        <p:nvSpPr>
          <p:cNvPr id="7" name="TextBox 6">
            <a:extLst>
              <a:ext uri="{FF2B5EF4-FFF2-40B4-BE49-F238E27FC236}">
                <a16:creationId xmlns:a16="http://schemas.microsoft.com/office/drawing/2014/main" id="{D110D227-065F-48F5-9EFA-82E6ADB6710C}"/>
              </a:ext>
            </a:extLst>
          </p:cNvPr>
          <p:cNvSpPr txBox="1"/>
          <p:nvPr/>
        </p:nvSpPr>
        <p:spPr>
          <a:xfrm>
            <a:off x="1392744" y="717024"/>
            <a:ext cx="8308231" cy="646331"/>
          </a:xfrm>
          <a:prstGeom prst="rect">
            <a:avLst/>
          </a:prstGeom>
          <a:noFill/>
        </p:spPr>
        <p:txBody>
          <a:bodyPr wrap="square" rtlCol="0">
            <a:spAutoFit/>
          </a:bodyPr>
          <a:lstStyle/>
          <a:p>
            <a:r>
              <a:rPr lang="en-US" sz="3600" dirty="0">
                <a:solidFill>
                  <a:schemeClr val="tx1">
                    <a:lumMod val="95000"/>
                    <a:lumOff val="5000"/>
                  </a:schemeClr>
                </a:solidFill>
                <a:cs typeface="Times New Roman" panose="02020603050405020304" pitchFamily="18" charset="0"/>
              </a:rPr>
              <a:t>Advantages:</a:t>
            </a:r>
          </a:p>
        </p:txBody>
      </p:sp>
      <p:pic>
        <p:nvPicPr>
          <p:cNvPr id="2" name="Picture 1">
            <a:extLst>
              <a:ext uri="{FF2B5EF4-FFF2-40B4-BE49-F238E27FC236}">
                <a16:creationId xmlns:a16="http://schemas.microsoft.com/office/drawing/2014/main" id="{82684A96-262A-40FD-9C5C-D083C7C5DA2C}"/>
              </a:ext>
            </a:extLst>
          </p:cNvPr>
          <p:cNvPicPr>
            <a:picLocks noChangeAspect="1"/>
          </p:cNvPicPr>
          <p:nvPr/>
        </p:nvPicPr>
        <p:blipFill>
          <a:blip r:embed="rId2"/>
          <a:stretch>
            <a:fillRect/>
          </a:stretch>
        </p:blipFill>
        <p:spPr>
          <a:xfrm>
            <a:off x="1392744" y="1566661"/>
            <a:ext cx="8850140" cy="4019609"/>
          </a:xfrm>
          <a:prstGeom prst="rect">
            <a:avLst/>
          </a:prstGeom>
        </p:spPr>
      </p:pic>
    </p:spTree>
    <p:extLst>
      <p:ext uri="{BB962C8B-B14F-4D97-AF65-F5344CB8AC3E}">
        <p14:creationId xmlns:p14="http://schemas.microsoft.com/office/powerpoint/2010/main" val="324494609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AABD3CB-F407-4097-9A53-CA052FC7F577}"/>
              </a:ext>
            </a:extLst>
          </p:cNvPr>
          <p:cNvSpPr/>
          <p:nvPr/>
        </p:nvSpPr>
        <p:spPr>
          <a:xfrm>
            <a:off x="-10246" y="-6251"/>
            <a:ext cx="12202246" cy="400110"/>
          </a:xfrm>
          <a:prstGeom prst="rect">
            <a:avLst/>
          </a:prstGeom>
          <a:solidFill>
            <a:schemeClr val="accent2">
              <a:lumMod val="75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One:  C# vs Python</a:t>
            </a:r>
          </a:p>
        </p:txBody>
      </p:sp>
      <p:sp>
        <p:nvSpPr>
          <p:cNvPr id="7" name="TextBox 6">
            <a:extLst>
              <a:ext uri="{FF2B5EF4-FFF2-40B4-BE49-F238E27FC236}">
                <a16:creationId xmlns:a16="http://schemas.microsoft.com/office/drawing/2014/main" id="{D110D227-065F-48F5-9EFA-82E6ADB6710C}"/>
              </a:ext>
            </a:extLst>
          </p:cNvPr>
          <p:cNvSpPr txBox="1"/>
          <p:nvPr/>
        </p:nvSpPr>
        <p:spPr>
          <a:xfrm>
            <a:off x="1392744" y="717024"/>
            <a:ext cx="8308231" cy="646331"/>
          </a:xfrm>
          <a:prstGeom prst="rect">
            <a:avLst/>
          </a:prstGeom>
          <a:noFill/>
        </p:spPr>
        <p:txBody>
          <a:bodyPr wrap="square" rtlCol="0">
            <a:spAutoFit/>
          </a:bodyPr>
          <a:lstStyle/>
          <a:p>
            <a:r>
              <a:rPr lang="en-US" sz="3600" dirty="0">
                <a:solidFill>
                  <a:schemeClr val="tx1">
                    <a:lumMod val="95000"/>
                    <a:lumOff val="5000"/>
                  </a:schemeClr>
                </a:solidFill>
                <a:cs typeface="Times New Roman" panose="02020603050405020304" pitchFamily="18" charset="0"/>
              </a:rPr>
              <a:t>Advantages:</a:t>
            </a:r>
          </a:p>
        </p:txBody>
      </p:sp>
      <p:pic>
        <p:nvPicPr>
          <p:cNvPr id="3" name="Picture 2">
            <a:extLst>
              <a:ext uri="{FF2B5EF4-FFF2-40B4-BE49-F238E27FC236}">
                <a16:creationId xmlns:a16="http://schemas.microsoft.com/office/drawing/2014/main" id="{973B2F9E-43F4-4525-BA1D-F1BA60B3938C}"/>
              </a:ext>
            </a:extLst>
          </p:cNvPr>
          <p:cNvPicPr>
            <a:picLocks noChangeAspect="1"/>
          </p:cNvPicPr>
          <p:nvPr/>
        </p:nvPicPr>
        <p:blipFill>
          <a:blip r:embed="rId2"/>
          <a:stretch>
            <a:fillRect/>
          </a:stretch>
        </p:blipFill>
        <p:spPr>
          <a:xfrm>
            <a:off x="1450057" y="1363355"/>
            <a:ext cx="7332996" cy="4678301"/>
          </a:xfrm>
          <a:prstGeom prst="rect">
            <a:avLst/>
          </a:prstGeom>
        </p:spPr>
      </p:pic>
    </p:spTree>
    <p:extLst>
      <p:ext uri="{BB962C8B-B14F-4D97-AF65-F5344CB8AC3E}">
        <p14:creationId xmlns:p14="http://schemas.microsoft.com/office/powerpoint/2010/main" val="396439921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AABD3CB-F407-4097-9A53-CA052FC7F577}"/>
              </a:ext>
            </a:extLst>
          </p:cNvPr>
          <p:cNvSpPr/>
          <p:nvPr/>
        </p:nvSpPr>
        <p:spPr>
          <a:xfrm>
            <a:off x="-10246" y="-6251"/>
            <a:ext cx="12202246" cy="400110"/>
          </a:xfrm>
          <a:prstGeom prst="rect">
            <a:avLst/>
          </a:prstGeom>
          <a:solidFill>
            <a:schemeClr val="accent2">
              <a:lumMod val="75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One:  C# vs Python</a:t>
            </a:r>
          </a:p>
        </p:txBody>
      </p:sp>
      <p:sp>
        <p:nvSpPr>
          <p:cNvPr id="7" name="TextBox 6">
            <a:extLst>
              <a:ext uri="{FF2B5EF4-FFF2-40B4-BE49-F238E27FC236}">
                <a16:creationId xmlns:a16="http://schemas.microsoft.com/office/drawing/2014/main" id="{D110D227-065F-48F5-9EFA-82E6ADB6710C}"/>
              </a:ext>
            </a:extLst>
          </p:cNvPr>
          <p:cNvSpPr txBox="1"/>
          <p:nvPr/>
        </p:nvSpPr>
        <p:spPr>
          <a:xfrm>
            <a:off x="1392744" y="717024"/>
            <a:ext cx="8308231" cy="646331"/>
          </a:xfrm>
          <a:prstGeom prst="rect">
            <a:avLst/>
          </a:prstGeom>
          <a:noFill/>
        </p:spPr>
        <p:txBody>
          <a:bodyPr wrap="square" rtlCol="0">
            <a:spAutoFit/>
          </a:bodyPr>
          <a:lstStyle/>
          <a:p>
            <a:r>
              <a:rPr lang="en-US" sz="3600" dirty="0">
                <a:solidFill>
                  <a:schemeClr val="tx1">
                    <a:lumMod val="95000"/>
                    <a:lumOff val="5000"/>
                  </a:schemeClr>
                </a:solidFill>
                <a:cs typeface="Times New Roman" panose="02020603050405020304" pitchFamily="18" charset="0"/>
              </a:rPr>
              <a:t>Python sample of my previous project:</a:t>
            </a:r>
          </a:p>
        </p:txBody>
      </p:sp>
      <p:pic>
        <p:nvPicPr>
          <p:cNvPr id="2" name="Picture 1">
            <a:extLst>
              <a:ext uri="{FF2B5EF4-FFF2-40B4-BE49-F238E27FC236}">
                <a16:creationId xmlns:a16="http://schemas.microsoft.com/office/drawing/2014/main" id="{AB86CB54-342E-46C2-86B7-33B3640B56A7}"/>
              </a:ext>
            </a:extLst>
          </p:cNvPr>
          <p:cNvPicPr>
            <a:picLocks noChangeAspect="1"/>
          </p:cNvPicPr>
          <p:nvPr/>
        </p:nvPicPr>
        <p:blipFill>
          <a:blip r:embed="rId2"/>
          <a:stretch>
            <a:fillRect/>
          </a:stretch>
        </p:blipFill>
        <p:spPr>
          <a:xfrm>
            <a:off x="1392744" y="1469233"/>
            <a:ext cx="7944714" cy="4398552"/>
          </a:xfrm>
          <a:prstGeom prst="rect">
            <a:avLst/>
          </a:prstGeom>
        </p:spPr>
      </p:pic>
    </p:spTree>
    <p:extLst>
      <p:ext uri="{BB962C8B-B14F-4D97-AF65-F5344CB8AC3E}">
        <p14:creationId xmlns:p14="http://schemas.microsoft.com/office/powerpoint/2010/main" val="128750341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CA15E1-6218-4EE3-BE28-125ACC9BEFE8}"/>
              </a:ext>
            </a:extLst>
          </p:cNvPr>
          <p:cNvSpPr txBox="1"/>
          <p:nvPr/>
        </p:nvSpPr>
        <p:spPr>
          <a:xfrm>
            <a:off x="1392744" y="717024"/>
            <a:ext cx="8308231" cy="646331"/>
          </a:xfrm>
          <a:prstGeom prst="rect">
            <a:avLst/>
          </a:prstGeom>
          <a:noFill/>
        </p:spPr>
        <p:txBody>
          <a:bodyPr wrap="square" rtlCol="0">
            <a:spAutoFit/>
          </a:bodyPr>
          <a:lstStyle/>
          <a:p>
            <a:r>
              <a:rPr lang="en-US" sz="3600" dirty="0">
                <a:solidFill>
                  <a:schemeClr val="tx1">
                    <a:lumMod val="95000"/>
                    <a:lumOff val="5000"/>
                  </a:schemeClr>
                </a:solidFill>
                <a:cs typeface="Times New Roman" panose="02020603050405020304" pitchFamily="18" charset="0"/>
              </a:rPr>
              <a:t>C# sample of my project:</a:t>
            </a:r>
          </a:p>
        </p:txBody>
      </p:sp>
      <p:pic>
        <p:nvPicPr>
          <p:cNvPr id="4" name="Picture 3">
            <a:extLst>
              <a:ext uri="{FF2B5EF4-FFF2-40B4-BE49-F238E27FC236}">
                <a16:creationId xmlns:a16="http://schemas.microsoft.com/office/drawing/2014/main" id="{66090988-522D-4D88-B396-C5B3C9EE4ECE}"/>
              </a:ext>
            </a:extLst>
          </p:cNvPr>
          <p:cNvPicPr>
            <a:picLocks noChangeAspect="1"/>
          </p:cNvPicPr>
          <p:nvPr/>
        </p:nvPicPr>
        <p:blipFill>
          <a:blip r:embed="rId2"/>
          <a:stretch>
            <a:fillRect/>
          </a:stretch>
        </p:blipFill>
        <p:spPr>
          <a:xfrm>
            <a:off x="1209382" y="1474576"/>
            <a:ext cx="5028842" cy="1954421"/>
          </a:xfrm>
          <a:prstGeom prst="rect">
            <a:avLst/>
          </a:prstGeom>
          <a:ln>
            <a:solidFill>
              <a:schemeClr val="accent3">
                <a:lumMod val="75000"/>
              </a:schemeClr>
            </a:solidFill>
          </a:ln>
        </p:spPr>
      </p:pic>
      <p:pic>
        <p:nvPicPr>
          <p:cNvPr id="6" name="Picture 5">
            <a:extLst>
              <a:ext uri="{FF2B5EF4-FFF2-40B4-BE49-F238E27FC236}">
                <a16:creationId xmlns:a16="http://schemas.microsoft.com/office/drawing/2014/main" id="{7E196F95-E899-4084-83F7-C0157A7D1BBF}"/>
              </a:ext>
            </a:extLst>
          </p:cNvPr>
          <p:cNvPicPr>
            <a:picLocks noChangeAspect="1"/>
          </p:cNvPicPr>
          <p:nvPr/>
        </p:nvPicPr>
        <p:blipFill>
          <a:blip r:embed="rId3"/>
          <a:stretch>
            <a:fillRect/>
          </a:stretch>
        </p:blipFill>
        <p:spPr>
          <a:xfrm>
            <a:off x="3873564" y="3540223"/>
            <a:ext cx="7600088" cy="2632917"/>
          </a:xfrm>
          <a:prstGeom prst="rect">
            <a:avLst/>
          </a:prstGeom>
          <a:ln>
            <a:solidFill>
              <a:schemeClr val="accent3">
                <a:lumMod val="50000"/>
              </a:schemeClr>
            </a:solidFill>
          </a:ln>
        </p:spPr>
      </p:pic>
      <p:cxnSp>
        <p:nvCxnSpPr>
          <p:cNvPr id="8" name="Connector: Elbow 7">
            <a:extLst>
              <a:ext uri="{FF2B5EF4-FFF2-40B4-BE49-F238E27FC236}">
                <a16:creationId xmlns:a16="http://schemas.microsoft.com/office/drawing/2014/main" id="{5B9625E5-BC19-40E5-9FE4-7462F88154D3}"/>
              </a:ext>
            </a:extLst>
          </p:cNvPr>
          <p:cNvCxnSpPr>
            <a:cxnSpLocks/>
            <a:endCxn id="6" idx="1"/>
          </p:cNvCxnSpPr>
          <p:nvPr/>
        </p:nvCxnSpPr>
        <p:spPr>
          <a:xfrm rot="16200000" flipH="1">
            <a:off x="2766851" y="3749969"/>
            <a:ext cx="1427684" cy="785741"/>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9FAA1BD-9D8C-4D5A-B125-15BD00AAD256}"/>
              </a:ext>
            </a:extLst>
          </p:cNvPr>
          <p:cNvSpPr/>
          <p:nvPr/>
        </p:nvSpPr>
        <p:spPr>
          <a:xfrm>
            <a:off x="-10246" y="-6251"/>
            <a:ext cx="12202246" cy="400110"/>
          </a:xfrm>
          <a:prstGeom prst="rect">
            <a:avLst/>
          </a:prstGeom>
          <a:solidFill>
            <a:schemeClr val="accent2">
              <a:lumMod val="75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One:  C# vs Python</a:t>
            </a:r>
          </a:p>
        </p:txBody>
      </p:sp>
    </p:spTree>
    <p:extLst>
      <p:ext uri="{BB962C8B-B14F-4D97-AF65-F5344CB8AC3E}">
        <p14:creationId xmlns:p14="http://schemas.microsoft.com/office/powerpoint/2010/main" val="3092924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0F69C0-3EFC-46EB-9072-B98E04F10E61}"/>
              </a:ext>
            </a:extLst>
          </p:cNvPr>
          <p:cNvSpPr/>
          <p:nvPr/>
        </p:nvSpPr>
        <p:spPr>
          <a:xfrm>
            <a:off x="11927" y="-11927"/>
            <a:ext cx="12217298" cy="400110"/>
          </a:xfrm>
          <a:prstGeom prst="rect">
            <a:avLst/>
          </a:prstGeom>
          <a:solidFill>
            <a:schemeClr val="accent6">
              <a:lumMod val="50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Feature </a:t>
            </a:r>
            <a:r>
              <a:rPr lang="en-US" altLang="zh-CN" sz="2000" dirty="0">
                <a:solidFill>
                  <a:schemeClr val="bg1"/>
                </a:solidFill>
                <a:latin typeface="Times New Roman" panose="02020603050405020304" pitchFamily="18" charset="0"/>
                <a:cs typeface="Times New Roman" panose="02020603050405020304" pitchFamily="18" charset="0"/>
              </a:rPr>
              <a:t>7: Do not override a default value </a:t>
            </a: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B5FB87F-5D21-4650-903B-2A2A336B913A}"/>
              </a:ext>
            </a:extLst>
          </p:cNvPr>
          <p:cNvSpPr txBox="1"/>
          <p:nvPr/>
        </p:nvSpPr>
        <p:spPr>
          <a:xfrm>
            <a:off x="7072685" y="1717482"/>
            <a:ext cx="184731" cy="369332"/>
          </a:xfrm>
          <a:prstGeom prst="rect">
            <a:avLst/>
          </a:prstGeom>
          <a:noFill/>
        </p:spPr>
        <p:txBody>
          <a:bodyPr wrap="none" rtlCol="0">
            <a:spAutoFit/>
          </a:bodyPr>
          <a:lstStyle/>
          <a:p>
            <a:endParaRPr lang="en-US" dirty="0"/>
          </a:p>
        </p:txBody>
      </p:sp>
      <p:grpSp>
        <p:nvGrpSpPr>
          <p:cNvPr id="16" name="Group 15">
            <a:extLst>
              <a:ext uri="{FF2B5EF4-FFF2-40B4-BE49-F238E27FC236}">
                <a16:creationId xmlns:a16="http://schemas.microsoft.com/office/drawing/2014/main" id="{B2AEF459-1FF7-4889-9F56-C520AF13DBC5}"/>
              </a:ext>
            </a:extLst>
          </p:cNvPr>
          <p:cNvGrpSpPr/>
          <p:nvPr/>
        </p:nvGrpSpPr>
        <p:grpSpPr>
          <a:xfrm>
            <a:off x="1020642" y="1057523"/>
            <a:ext cx="9978662" cy="5033175"/>
            <a:chOff x="1020642" y="950179"/>
            <a:chExt cx="9978662" cy="5140519"/>
          </a:xfrm>
        </p:grpSpPr>
        <p:pic>
          <p:nvPicPr>
            <p:cNvPr id="6" name="Picture 5">
              <a:extLst>
                <a:ext uri="{FF2B5EF4-FFF2-40B4-BE49-F238E27FC236}">
                  <a16:creationId xmlns:a16="http://schemas.microsoft.com/office/drawing/2014/main" id="{C11E359E-5131-4383-A909-63D119409211}"/>
                </a:ext>
              </a:extLst>
            </p:cNvPr>
            <p:cNvPicPr>
              <a:picLocks noChangeAspect="1"/>
            </p:cNvPicPr>
            <p:nvPr/>
          </p:nvPicPr>
          <p:blipFill>
            <a:blip r:embed="rId2"/>
            <a:stretch>
              <a:fillRect/>
            </a:stretch>
          </p:blipFill>
          <p:spPr>
            <a:xfrm>
              <a:off x="1020642" y="950179"/>
              <a:ext cx="5427257" cy="5140519"/>
            </a:xfrm>
            <a:prstGeom prst="rect">
              <a:avLst/>
            </a:prstGeom>
          </p:spPr>
        </p:pic>
        <p:sp>
          <p:nvSpPr>
            <p:cNvPr id="4" name="Rectangle 3">
              <a:extLst>
                <a:ext uri="{FF2B5EF4-FFF2-40B4-BE49-F238E27FC236}">
                  <a16:creationId xmlns:a16="http://schemas.microsoft.com/office/drawing/2014/main" id="{76EAA51D-1DE4-44B2-A885-FF4BD18F633B}"/>
                </a:ext>
              </a:extLst>
            </p:cNvPr>
            <p:cNvSpPr/>
            <p:nvPr/>
          </p:nvSpPr>
          <p:spPr>
            <a:xfrm>
              <a:off x="1307990" y="4154556"/>
              <a:ext cx="5139908" cy="5724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19EF933-948F-44CA-AECC-4A782C18B456}"/>
                </a:ext>
              </a:extLst>
            </p:cNvPr>
            <p:cNvSpPr txBox="1"/>
            <p:nvPr/>
          </p:nvSpPr>
          <p:spPr>
            <a:xfrm>
              <a:off x="7463721" y="4271525"/>
              <a:ext cx="3535583" cy="584775"/>
            </a:xfrm>
            <a:prstGeom prst="rect">
              <a:avLst/>
            </a:prstGeom>
            <a:solidFill>
              <a:schemeClr val="accent6">
                <a:lumMod val="60000"/>
                <a:lumOff val="40000"/>
              </a:schemeClr>
            </a:solidFill>
            <a:ln>
              <a:noFill/>
            </a:ln>
          </p:spPr>
          <p:txBody>
            <a:bodyPr wrap="square" rtlCol="0">
              <a:spAutoFit/>
            </a:bodyPr>
            <a:lstStyle/>
            <a:p>
              <a:r>
                <a:rPr lang="en-US" sz="1600" dirty="0"/>
                <a:t>The situation of game default value information in CSV file</a:t>
              </a:r>
              <a:endParaRPr lang="en-US" sz="1600" dirty="0">
                <a:effectLst/>
              </a:endParaRPr>
            </a:p>
          </p:txBody>
        </p:sp>
        <p:cxnSp>
          <p:nvCxnSpPr>
            <p:cNvPr id="8" name="Straight Arrow Connector 7">
              <a:extLst>
                <a:ext uri="{FF2B5EF4-FFF2-40B4-BE49-F238E27FC236}">
                  <a16:creationId xmlns:a16="http://schemas.microsoft.com/office/drawing/2014/main" id="{1F5F806D-C96B-4BAF-B409-814AF607A6AE}"/>
                </a:ext>
              </a:extLst>
            </p:cNvPr>
            <p:cNvCxnSpPr>
              <a:cxnSpLocks/>
              <a:stCxn id="14" idx="1"/>
              <a:endCxn id="4" idx="3"/>
            </p:cNvCxnSpPr>
            <p:nvPr/>
          </p:nvCxnSpPr>
          <p:spPr>
            <a:xfrm flipH="1" flipV="1">
              <a:off x="6447898" y="4440803"/>
              <a:ext cx="1015823" cy="1231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BADB49F-A42B-4A31-AC23-8345992821AA}"/>
                </a:ext>
              </a:extLst>
            </p:cNvPr>
            <p:cNvSpPr txBox="1"/>
            <p:nvPr/>
          </p:nvSpPr>
          <p:spPr>
            <a:xfrm>
              <a:off x="7463720" y="2356936"/>
              <a:ext cx="3535583" cy="830997"/>
            </a:xfrm>
            <a:prstGeom prst="rect">
              <a:avLst/>
            </a:prstGeom>
            <a:solidFill>
              <a:schemeClr val="accent6">
                <a:lumMod val="60000"/>
                <a:lumOff val="40000"/>
              </a:schemeClr>
            </a:solidFill>
            <a:ln>
              <a:noFill/>
            </a:ln>
          </p:spPr>
          <p:txBody>
            <a:bodyPr wrap="square" rtlCol="0">
              <a:spAutoFit/>
            </a:bodyPr>
            <a:lstStyle/>
            <a:p>
              <a:r>
                <a:rPr lang="en-US" sz="1600" dirty="0"/>
                <a:t>If there is no default value information in the document, find the location of the default value from the original data.</a:t>
              </a:r>
              <a:endParaRPr lang="en-US" sz="1600" dirty="0">
                <a:effectLst/>
              </a:endParaRPr>
            </a:p>
          </p:txBody>
        </p:sp>
        <p:sp>
          <p:nvSpPr>
            <p:cNvPr id="11" name="Rectangle 10">
              <a:extLst>
                <a:ext uri="{FF2B5EF4-FFF2-40B4-BE49-F238E27FC236}">
                  <a16:creationId xmlns:a16="http://schemas.microsoft.com/office/drawing/2014/main" id="{EF7D3151-F9A9-4835-B4E6-2B5442664E5E}"/>
                </a:ext>
              </a:extLst>
            </p:cNvPr>
            <p:cNvSpPr/>
            <p:nvPr/>
          </p:nvSpPr>
          <p:spPr>
            <a:xfrm>
              <a:off x="1307990" y="1749287"/>
              <a:ext cx="5139908" cy="21295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43F2BCA7-F776-445D-916C-27D13C02BC99}"/>
                </a:ext>
              </a:extLst>
            </p:cNvPr>
            <p:cNvCxnSpPr>
              <a:stCxn id="12" idx="1"/>
              <a:endCxn id="11" idx="3"/>
            </p:cNvCxnSpPr>
            <p:nvPr/>
          </p:nvCxnSpPr>
          <p:spPr>
            <a:xfrm flipH="1">
              <a:off x="6447898" y="2772435"/>
              <a:ext cx="1015822" cy="416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5B6433CB-BE91-47DF-A34D-179C489DED98}"/>
              </a:ext>
            </a:extLst>
          </p:cNvPr>
          <p:cNvSpPr txBox="1"/>
          <p:nvPr/>
        </p:nvSpPr>
        <p:spPr>
          <a:xfrm>
            <a:off x="605024" y="608335"/>
            <a:ext cx="10986475" cy="338554"/>
          </a:xfrm>
          <a:prstGeom prst="rect">
            <a:avLst/>
          </a:prstGeom>
          <a:solidFill>
            <a:schemeClr val="accent6">
              <a:lumMod val="60000"/>
              <a:lumOff val="40000"/>
            </a:schemeClr>
          </a:solidFill>
          <a:ln>
            <a:noFill/>
          </a:ln>
        </p:spPr>
        <p:txBody>
          <a:bodyPr wrap="square" rtlCol="0">
            <a:spAutoFit/>
          </a:bodyPr>
          <a:lstStyle/>
          <a:p>
            <a:r>
              <a:rPr lang="en-US" sz="1600" dirty="0"/>
              <a:t>Code example from Model:</a:t>
            </a:r>
          </a:p>
        </p:txBody>
      </p:sp>
    </p:spTree>
    <p:extLst>
      <p:ext uri="{BB962C8B-B14F-4D97-AF65-F5344CB8AC3E}">
        <p14:creationId xmlns:p14="http://schemas.microsoft.com/office/powerpoint/2010/main" val="521370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0F69C0-3EFC-46EB-9072-B98E04F10E61}"/>
              </a:ext>
            </a:extLst>
          </p:cNvPr>
          <p:cNvSpPr/>
          <p:nvPr/>
        </p:nvSpPr>
        <p:spPr>
          <a:xfrm>
            <a:off x="11927" y="-11927"/>
            <a:ext cx="12217298" cy="400110"/>
          </a:xfrm>
          <a:prstGeom prst="rect">
            <a:avLst/>
          </a:prstGeom>
          <a:solidFill>
            <a:schemeClr val="accent6">
              <a:lumMod val="50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Feature </a:t>
            </a:r>
            <a:r>
              <a:rPr lang="en-US" altLang="zh-CN" sz="2000" dirty="0">
                <a:solidFill>
                  <a:schemeClr val="bg1"/>
                </a:solidFill>
                <a:latin typeface="Times New Roman" panose="02020603050405020304" pitchFamily="18" charset="0"/>
                <a:cs typeface="Times New Roman" panose="02020603050405020304" pitchFamily="18" charset="0"/>
              </a:rPr>
              <a:t>7: Do not override a default value </a:t>
            </a: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B5FB87F-5D21-4650-903B-2A2A336B913A}"/>
              </a:ext>
            </a:extLst>
          </p:cNvPr>
          <p:cNvSpPr txBox="1"/>
          <p:nvPr/>
        </p:nvSpPr>
        <p:spPr>
          <a:xfrm>
            <a:off x="7072685" y="1717482"/>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0FA5D230-D8DA-45C7-9F71-C76ECCF1E7AF}"/>
              </a:ext>
            </a:extLst>
          </p:cNvPr>
          <p:cNvPicPr>
            <a:picLocks noChangeAspect="1"/>
          </p:cNvPicPr>
          <p:nvPr/>
        </p:nvPicPr>
        <p:blipFill>
          <a:blip r:embed="rId2"/>
          <a:stretch>
            <a:fillRect/>
          </a:stretch>
        </p:blipFill>
        <p:spPr>
          <a:xfrm>
            <a:off x="874700" y="1132765"/>
            <a:ext cx="5357178" cy="4458269"/>
          </a:xfrm>
          <a:prstGeom prst="rect">
            <a:avLst/>
          </a:prstGeom>
        </p:spPr>
      </p:pic>
      <p:sp>
        <p:nvSpPr>
          <p:cNvPr id="13" name="TextBox 12">
            <a:extLst>
              <a:ext uri="{FF2B5EF4-FFF2-40B4-BE49-F238E27FC236}">
                <a16:creationId xmlns:a16="http://schemas.microsoft.com/office/drawing/2014/main" id="{9FD76523-668E-4B8B-BBED-7C2752AF273E}"/>
              </a:ext>
            </a:extLst>
          </p:cNvPr>
          <p:cNvSpPr txBox="1"/>
          <p:nvPr/>
        </p:nvSpPr>
        <p:spPr>
          <a:xfrm>
            <a:off x="605024" y="608335"/>
            <a:ext cx="10986475" cy="338554"/>
          </a:xfrm>
          <a:prstGeom prst="rect">
            <a:avLst/>
          </a:prstGeom>
          <a:solidFill>
            <a:schemeClr val="accent6">
              <a:lumMod val="60000"/>
              <a:lumOff val="40000"/>
            </a:schemeClr>
          </a:solidFill>
          <a:ln>
            <a:noFill/>
          </a:ln>
        </p:spPr>
        <p:txBody>
          <a:bodyPr wrap="square" rtlCol="0">
            <a:spAutoFit/>
          </a:bodyPr>
          <a:lstStyle/>
          <a:p>
            <a:r>
              <a:rPr lang="en-US" sz="1600" dirty="0"/>
              <a:t>Code example from </a:t>
            </a:r>
            <a:r>
              <a:rPr lang="en-US" sz="1600" dirty="0" err="1"/>
              <a:t>FormMain</a:t>
            </a:r>
            <a:r>
              <a:rPr lang="en-US" sz="1600" dirty="0"/>
              <a:t>:</a:t>
            </a:r>
          </a:p>
        </p:txBody>
      </p:sp>
      <p:sp>
        <p:nvSpPr>
          <p:cNvPr id="17" name="TextBox 16">
            <a:extLst>
              <a:ext uri="{FF2B5EF4-FFF2-40B4-BE49-F238E27FC236}">
                <a16:creationId xmlns:a16="http://schemas.microsoft.com/office/drawing/2014/main" id="{3E114F8A-42E3-4F08-8F88-3CC721A0EFA1}"/>
              </a:ext>
            </a:extLst>
          </p:cNvPr>
          <p:cNvSpPr txBox="1"/>
          <p:nvPr/>
        </p:nvSpPr>
        <p:spPr>
          <a:xfrm>
            <a:off x="7019500" y="2356936"/>
            <a:ext cx="3979804" cy="338554"/>
          </a:xfrm>
          <a:prstGeom prst="rect">
            <a:avLst/>
          </a:prstGeom>
          <a:solidFill>
            <a:schemeClr val="accent6">
              <a:lumMod val="60000"/>
              <a:lumOff val="40000"/>
            </a:schemeClr>
          </a:solidFill>
          <a:ln>
            <a:noFill/>
          </a:ln>
        </p:spPr>
        <p:txBody>
          <a:bodyPr wrap="square" rtlCol="0">
            <a:spAutoFit/>
          </a:bodyPr>
          <a:lstStyle/>
          <a:p>
            <a:r>
              <a:rPr lang="en-US" sz="1600" dirty="0"/>
              <a:t>D</a:t>
            </a:r>
            <a:r>
              <a:rPr lang="en-US" altLang="zh-CN" sz="1600" dirty="0"/>
              <a:t>isplay the default value in </a:t>
            </a:r>
            <a:r>
              <a:rPr lang="en-US" altLang="zh-CN" sz="1600" dirty="0" err="1"/>
              <a:t>DeepPink</a:t>
            </a:r>
            <a:r>
              <a:rPr lang="en-US" altLang="zh-CN" sz="1600" dirty="0"/>
              <a:t> color.</a:t>
            </a:r>
            <a:endParaRPr lang="en-US" sz="1600" dirty="0">
              <a:effectLst/>
            </a:endParaRPr>
          </a:p>
        </p:txBody>
      </p:sp>
      <p:sp>
        <p:nvSpPr>
          <p:cNvPr id="7" name="Rectangle 6">
            <a:extLst>
              <a:ext uri="{FF2B5EF4-FFF2-40B4-BE49-F238E27FC236}">
                <a16:creationId xmlns:a16="http://schemas.microsoft.com/office/drawing/2014/main" id="{C75C1A27-7ED2-4AD3-BF60-4B43BF561BA8}"/>
              </a:ext>
            </a:extLst>
          </p:cNvPr>
          <p:cNvSpPr/>
          <p:nvPr/>
        </p:nvSpPr>
        <p:spPr>
          <a:xfrm>
            <a:off x="1865194" y="3370997"/>
            <a:ext cx="3971499" cy="7187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736F1FBB-1801-45A1-9861-1295C27C3127}"/>
              </a:ext>
            </a:extLst>
          </p:cNvPr>
          <p:cNvCxnSpPr>
            <a:stCxn id="17" idx="1"/>
          </p:cNvCxnSpPr>
          <p:nvPr/>
        </p:nvCxnSpPr>
        <p:spPr>
          <a:xfrm flipH="1">
            <a:off x="5836693" y="2526213"/>
            <a:ext cx="1182807" cy="12109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1957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0C0CAE-E1D4-44B0-8FF7-706F969866B9}"/>
              </a:ext>
            </a:extLst>
          </p:cNvPr>
          <p:cNvPicPr>
            <a:picLocks noChangeAspect="1"/>
          </p:cNvPicPr>
          <p:nvPr/>
        </p:nvPicPr>
        <p:blipFill>
          <a:blip r:embed="rId2"/>
          <a:stretch>
            <a:fillRect/>
          </a:stretch>
        </p:blipFill>
        <p:spPr>
          <a:xfrm>
            <a:off x="1670825" y="1741900"/>
            <a:ext cx="8101844" cy="3701401"/>
          </a:xfrm>
          <a:prstGeom prst="rect">
            <a:avLst/>
          </a:prstGeom>
        </p:spPr>
      </p:pic>
      <p:sp>
        <p:nvSpPr>
          <p:cNvPr id="2" name="Rectangle 1">
            <a:extLst>
              <a:ext uri="{FF2B5EF4-FFF2-40B4-BE49-F238E27FC236}">
                <a16:creationId xmlns:a16="http://schemas.microsoft.com/office/drawing/2014/main" id="{A90F69C0-3EFC-46EB-9072-B98E04F10E61}"/>
              </a:ext>
            </a:extLst>
          </p:cNvPr>
          <p:cNvSpPr/>
          <p:nvPr/>
        </p:nvSpPr>
        <p:spPr>
          <a:xfrm>
            <a:off x="11927" y="-11927"/>
            <a:ext cx="12217298" cy="400110"/>
          </a:xfrm>
          <a:prstGeom prst="rect">
            <a:avLst/>
          </a:prstGeom>
          <a:solidFill>
            <a:schemeClr val="accent6">
              <a:lumMod val="50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Feature </a:t>
            </a:r>
            <a:r>
              <a:rPr lang="en-US" altLang="zh-CN" sz="2000" dirty="0">
                <a:solidFill>
                  <a:schemeClr val="bg1"/>
                </a:solidFill>
                <a:latin typeface="Times New Roman" panose="02020603050405020304" pitchFamily="18" charset="0"/>
                <a:cs typeface="Times New Roman" panose="02020603050405020304" pitchFamily="18" charset="0"/>
              </a:rPr>
              <a:t>8: Show game complete</a:t>
            </a: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98C3B66A-C6D9-479D-9658-F81C714CA460}"/>
              </a:ext>
            </a:extLst>
          </p:cNvPr>
          <p:cNvSpPr/>
          <p:nvPr/>
        </p:nvSpPr>
        <p:spPr>
          <a:xfrm>
            <a:off x="903524" y="781558"/>
            <a:ext cx="10252974" cy="646331"/>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r>
              <a:rPr lang="en-US" dirty="0"/>
              <a:t>When the game is complete, the game board is hidden, and the </a:t>
            </a:r>
            <a:r>
              <a:rPr lang="en-US" dirty="0">
                <a:highlight>
                  <a:srgbClr val="FFFF00"/>
                </a:highlight>
              </a:rPr>
              <a:t>user interface displays the game victory information and user scores. </a:t>
            </a:r>
            <a:r>
              <a:rPr lang="en-US" dirty="0"/>
              <a:t>Timer stop .</a:t>
            </a:r>
            <a:endParaRPr lang="en-US" dirty="0">
              <a:effectLst/>
            </a:endParaRPr>
          </a:p>
        </p:txBody>
      </p:sp>
    </p:spTree>
    <p:extLst>
      <p:ext uri="{BB962C8B-B14F-4D97-AF65-F5344CB8AC3E}">
        <p14:creationId xmlns:p14="http://schemas.microsoft.com/office/powerpoint/2010/main" val="1782914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0F69C0-3EFC-46EB-9072-B98E04F10E61}"/>
              </a:ext>
            </a:extLst>
          </p:cNvPr>
          <p:cNvSpPr/>
          <p:nvPr/>
        </p:nvSpPr>
        <p:spPr>
          <a:xfrm>
            <a:off x="11927" y="-11927"/>
            <a:ext cx="12217298" cy="400110"/>
          </a:xfrm>
          <a:prstGeom prst="rect">
            <a:avLst/>
          </a:prstGeom>
          <a:solidFill>
            <a:schemeClr val="accent6">
              <a:lumMod val="50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Feature </a:t>
            </a:r>
            <a:r>
              <a:rPr lang="en-US" altLang="zh-CN" sz="2000" dirty="0">
                <a:solidFill>
                  <a:schemeClr val="bg1"/>
                </a:solidFill>
                <a:latin typeface="Times New Roman" panose="02020603050405020304" pitchFamily="18" charset="0"/>
                <a:cs typeface="Times New Roman" panose="02020603050405020304" pitchFamily="18" charset="0"/>
              </a:rPr>
              <a:t>8: Show game complete</a:t>
            </a:r>
            <a:endParaRPr lang="en-US" sz="2000"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DCC2606-A76F-4E0D-B137-5032CB46F88E}"/>
              </a:ext>
            </a:extLst>
          </p:cNvPr>
          <p:cNvPicPr>
            <a:picLocks noChangeAspect="1"/>
          </p:cNvPicPr>
          <p:nvPr/>
        </p:nvPicPr>
        <p:blipFill>
          <a:blip r:embed="rId2"/>
          <a:stretch>
            <a:fillRect/>
          </a:stretch>
        </p:blipFill>
        <p:spPr>
          <a:xfrm>
            <a:off x="677812" y="1123667"/>
            <a:ext cx="4746679" cy="3889612"/>
          </a:xfrm>
          <a:prstGeom prst="rect">
            <a:avLst/>
          </a:prstGeom>
        </p:spPr>
      </p:pic>
      <p:sp>
        <p:nvSpPr>
          <p:cNvPr id="6" name="TextBox 5">
            <a:extLst>
              <a:ext uri="{FF2B5EF4-FFF2-40B4-BE49-F238E27FC236}">
                <a16:creationId xmlns:a16="http://schemas.microsoft.com/office/drawing/2014/main" id="{A09BF259-7A1A-46C5-AE61-531B30686467}"/>
              </a:ext>
            </a:extLst>
          </p:cNvPr>
          <p:cNvSpPr txBox="1"/>
          <p:nvPr/>
        </p:nvSpPr>
        <p:spPr>
          <a:xfrm>
            <a:off x="605025" y="608335"/>
            <a:ext cx="4819466" cy="338554"/>
          </a:xfrm>
          <a:prstGeom prst="rect">
            <a:avLst/>
          </a:prstGeom>
          <a:solidFill>
            <a:schemeClr val="accent6">
              <a:lumMod val="60000"/>
              <a:lumOff val="40000"/>
            </a:schemeClr>
          </a:solidFill>
          <a:ln>
            <a:noFill/>
          </a:ln>
        </p:spPr>
        <p:txBody>
          <a:bodyPr wrap="square" rtlCol="0">
            <a:spAutoFit/>
          </a:bodyPr>
          <a:lstStyle/>
          <a:p>
            <a:r>
              <a:rPr lang="en-US" sz="1600" dirty="0"/>
              <a:t>Code example from </a:t>
            </a:r>
            <a:r>
              <a:rPr lang="en-US" sz="1600" dirty="0" err="1"/>
              <a:t>FormMain</a:t>
            </a:r>
            <a:r>
              <a:rPr lang="en-US" sz="1600" dirty="0"/>
              <a:t>:</a:t>
            </a:r>
          </a:p>
        </p:txBody>
      </p:sp>
      <p:sp>
        <p:nvSpPr>
          <p:cNvPr id="7" name="TextBox 6">
            <a:extLst>
              <a:ext uri="{FF2B5EF4-FFF2-40B4-BE49-F238E27FC236}">
                <a16:creationId xmlns:a16="http://schemas.microsoft.com/office/drawing/2014/main" id="{FE62265F-5371-4291-9EF9-A875D2660C03}"/>
              </a:ext>
            </a:extLst>
          </p:cNvPr>
          <p:cNvSpPr txBox="1"/>
          <p:nvPr/>
        </p:nvSpPr>
        <p:spPr>
          <a:xfrm>
            <a:off x="6630320" y="616573"/>
            <a:ext cx="4931391" cy="338554"/>
          </a:xfrm>
          <a:prstGeom prst="rect">
            <a:avLst/>
          </a:prstGeom>
          <a:solidFill>
            <a:schemeClr val="accent6">
              <a:lumMod val="60000"/>
              <a:lumOff val="40000"/>
            </a:schemeClr>
          </a:solidFill>
          <a:ln>
            <a:noFill/>
          </a:ln>
        </p:spPr>
        <p:txBody>
          <a:bodyPr wrap="square" rtlCol="0">
            <a:spAutoFit/>
          </a:bodyPr>
          <a:lstStyle/>
          <a:p>
            <a:r>
              <a:rPr lang="en-US" sz="1600" dirty="0"/>
              <a:t>Code example from Controller:</a:t>
            </a:r>
          </a:p>
        </p:txBody>
      </p:sp>
      <p:sp>
        <p:nvSpPr>
          <p:cNvPr id="8" name="Rectangle 7">
            <a:extLst>
              <a:ext uri="{FF2B5EF4-FFF2-40B4-BE49-F238E27FC236}">
                <a16:creationId xmlns:a16="http://schemas.microsoft.com/office/drawing/2014/main" id="{1E3D950A-8554-4A87-B0C4-00DF7AC68D2A}"/>
              </a:ext>
            </a:extLst>
          </p:cNvPr>
          <p:cNvSpPr/>
          <p:nvPr/>
        </p:nvSpPr>
        <p:spPr>
          <a:xfrm>
            <a:off x="1269242" y="1751463"/>
            <a:ext cx="2306471" cy="2820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9BA1D537-5224-4182-905F-D4DB2DD8FAE4}"/>
              </a:ext>
            </a:extLst>
          </p:cNvPr>
          <p:cNvGrpSpPr/>
          <p:nvPr/>
        </p:nvGrpSpPr>
        <p:grpSpPr>
          <a:xfrm>
            <a:off x="7230643" y="1123667"/>
            <a:ext cx="3253152" cy="963550"/>
            <a:chOff x="6455391" y="1123667"/>
            <a:chExt cx="4080752" cy="1503088"/>
          </a:xfrm>
        </p:grpSpPr>
        <p:pic>
          <p:nvPicPr>
            <p:cNvPr id="5" name="Picture 4">
              <a:extLst>
                <a:ext uri="{FF2B5EF4-FFF2-40B4-BE49-F238E27FC236}">
                  <a16:creationId xmlns:a16="http://schemas.microsoft.com/office/drawing/2014/main" id="{90C35B72-204F-456E-9AF7-2BB02D421F53}"/>
                </a:ext>
              </a:extLst>
            </p:cNvPr>
            <p:cNvPicPr>
              <a:picLocks noChangeAspect="1"/>
            </p:cNvPicPr>
            <p:nvPr/>
          </p:nvPicPr>
          <p:blipFill>
            <a:blip r:embed="rId3"/>
            <a:stretch>
              <a:fillRect/>
            </a:stretch>
          </p:blipFill>
          <p:spPr>
            <a:xfrm>
              <a:off x="6455391" y="1123667"/>
              <a:ext cx="4080752" cy="1503088"/>
            </a:xfrm>
            <a:prstGeom prst="rect">
              <a:avLst/>
            </a:prstGeom>
          </p:spPr>
        </p:pic>
        <p:sp>
          <p:nvSpPr>
            <p:cNvPr id="9" name="Rectangle 8">
              <a:extLst>
                <a:ext uri="{FF2B5EF4-FFF2-40B4-BE49-F238E27FC236}">
                  <a16:creationId xmlns:a16="http://schemas.microsoft.com/office/drawing/2014/main" id="{29781A9D-09C2-4FAF-8178-BF6DEFF3F327}"/>
                </a:ext>
              </a:extLst>
            </p:cNvPr>
            <p:cNvSpPr/>
            <p:nvPr/>
          </p:nvSpPr>
          <p:spPr>
            <a:xfrm>
              <a:off x="6767511" y="1252330"/>
              <a:ext cx="3422086" cy="12761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C469BFD7-CA55-4903-BD4B-3AE3B6874010}"/>
              </a:ext>
            </a:extLst>
          </p:cNvPr>
          <p:cNvSpPr txBox="1"/>
          <p:nvPr/>
        </p:nvSpPr>
        <p:spPr>
          <a:xfrm>
            <a:off x="6630320" y="2290157"/>
            <a:ext cx="4931391" cy="338554"/>
          </a:xfrm>
          <a:prstGeom prst="rect">
            <a:avLst/>
          </a:prstGeom>
          <a:solidFill>
            <a:schemeClr val="accent6">
              <a:lumMod val="60000"/>
              <a:lumOff val="40000"/>
            </a:schemeClr>
          </a:solidFill>
          <a:ln>
            <a:noFill/>
          </a:ln>
        </p:spPr>
        <p:txBody>
          <a:bodyPr wrap="square" rtlCol="0">
            <a:spAutoFit/>
          </a:bodyPr>
          <a:lstStyle/>
          <a:p>
            <a:r>
              <a:rPr lang="en-US" sz="1600" dirty="0"/>
              <a:t>Code example from Model:</a:t>
            </a:r>
          </a:p>
        </p:txBody>
      </p:sp>
      <p:cxnSp>
        <p:nvCxnSpPr>
          <p:cNvPr id="14" name="Straight Arrow Connector 13">
            <a:extLst>
              <a:ext uri="{FF2B5EF4-FFF2-40B4-BE49-F238E27FC236}">
                <a16:creationId xmlns:a16="http://schemas.microsoft.com/office/drawing/2014/main" id="{7F26B362-BAA7-4F88-975F-B830D1C55653}"/>
              </a:ext>
            </a:extLst>
          </p:cNvPr>
          <p:cNvCxnSpPr>
            <a:stCxn id="8" idx="3"/>
            <a:endCxn id="9" idx="1"/>
          </p:cNvCxnSpPr>
          <p:nvPr/>
        </p:nvCxnSpPr>
        <p:spPr>
          <a:xfrm flipV="1">
            <a:off x="3575713" y="1615194"/>
            <a:ext cx="3903750" cy="2772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8EA4D0EC-B87D-493E-8A17-5ECDB673C9C0}"/>
              </a:ext>
            </a:extLst>
          </p:cNvPr>
          <p:cNvPicPr>
            <a:picLocks noChangeAspect="1"/>
          </p:cNvPicPr>
          <p:nvPr/>
        </p:nvPicPr>
        <p:blipFill>
          <a:blip r:embed="rId4"/>
          <a:stretch>
            <a:fillRect/>
          </a:stretch>
        </p:blipFill>
        <p:spPr>
          <a:xfrm>
            <a:off x="7006435" y="2881767"/>
            <a:ext cx="3950461" cy="3181103"/>
          </a:xfrm>
          <a:prstGeom prst="rect">
            <a:avLst/>
          </a:prstGeom>
        </p:spPr>
      </p:pic>
      <p:sp>
        <p:nvSpPr>
          <p:cNvPr id="18" name="Rectangle 17">
            <a:extLst>
              <a:ext uri="{FF2B5EF4-FFF2-40B4-BE49-F238E27FC236}">
                <a16:creationId xmlns:a16="http://schemas.microsoft.com/office/drawing/2014/main" id="{5EF72AF3-520C-4D75-AF40-6ABB9CF58208}"/>
              </a:ext>
            </a:extLst>
          </p:cNvPr>
          <p:cNvSpPr/>
          <p:nvPr/>
        </p:nvSpPr>
        <p:spPr>
          <a:xfrm>
            <a:off x="8217673" y="2914153"/>
            <a:ext cx="1284136" cy="2504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AC809646-5FC0-41FD-9AB2-E246EAF76729}"/>
              </a:ext>
            </a:extLst>
          </p:cNvPr>
          <p:cNvCxnSpPr>
            <a:cxnSpLocks/>
            <a:stCxn id="9" idx="2"/>
            <a:endCxn id="18" idx="0"/>
          </p:cNvCxnSpPr>
          <p:nvPr/>
        </p:nvCxnSpPr>
        <p:spPr>
          <a:xfrm>
            <a:off x="8843497" y="2024241"/>
            <a:ext cx="16244" cy="8899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7963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DD439-8775-4356-B8AF-DFE76DDB5D0E}"/>
              </a:ext>
            </a:extLst>
          </p:cNvPr>
          <p:cNvSpPr>
            <a:spLocks noGrp="1"/>
          </p:cNvSpPr>
          <p:nvPr>
            <p:ph type="title"/>
          </p:nvPr>
        </p:nvSpPr>
        <p:spPr/>
        <p:txBody>
          <a:bodyPr>
            <a:normAutofit/>
          </a:bodyPr>
          <a:lstStyle/>
          <a:p>
            <a:r>
              <a:rPr lang="en-US" dirty="0">
                <a:solidFill>
                  <a:schemeClr val="bg2">
                    <a:lumMod val="10000"/>
                  </a:schemeClr>
                </a:solidFill>
              </a:rPr>
              <a:t>Deliverables Part  B</a:t>
            </a:r>
          </a:p>
        </p:txBody>
      </p:sp>
      <p:sp>
        <p:nvSpPr>
          <p:cNvPr id="32" name="Content Placeholder 2">
            <a:extLst>
              <a:ext uri="{FF2B5EF4-FFF2-40B4-BE49-F238E27FC236}">
                <a16:creationId xmlns:a16="http://schemas.microsoft.com/office/drawing/2014/main" id="{1CFD26CB-A865-4F5C-96C5-6CB37701FBBC}"/>
              </a:ext>
            </a:extLst>
          </p:cNvPr>
          <p:cNvSpPr>
            <a:spLocks noGrp="1"/>
          </p:cNvSpPr>
          <p:nvPr>
            <p:ph idx="1"/>
          </p:nvPr>
        </p:nvSpPr>
        <p:spPr/>
        <p:txBody>
          <a:bodyPr>
            <a:normAutofit/>
          </a:bodyPr>
          <a:lstStyle/>
          <a:p>
            <a:pPr marL="0" lvl="0" indent="0">
              <a:buNone/>
            </a:pPr>
            <a:r>
              <a:rPr lang="en-US" sz="1900" dirty="0">
                <a:solidFill>
                  <a:schemeClr val="bg2">
                    <a:lumMod val="10000"/>
                  </a:schemeClr>
                </a:solidFill>
              </a:rPr>
              <a:t>Feature 1: </a:t>
            </a:r>
            <a:r>
              <a:rPr lang="en-NZ" sz="1900" dirty="0"/>
              <a:t>Save/Load partially played games</a:t>
            </a:r>
            <a:endParaRPr lang="en-US" sz="1900" dirty="0"/>
          </a:p>
          <a:p>
            <a:pPr marL="0" lvl="0" indent="0">
              <a:buNone/>
            </a:pPr>
            <a:r>
              <a:rPr lang="en-US" sz="1900" dirty="0">
                <a:solidFill>
                  <a:schemeClr val="bg2">
                    <a:lumMod val="10000"/>
                  </a:schemeClr>
                </a:solidFill>
              </a:rPr>
              <a:t>Feature 2: </a:t>
            </a:r>
            <a:r>
              <a:rPr lang="en-NZ" sz="1900" dirty="0"/>
              <a:t>Design/Implement/Persist a scoring system for different levels</a:t>
            </a:r>
            <a:endParaRPr lang="en-US" sz="1900" dirty="0"/>
          </a:p>
          <a:p>
            <a:pPr marL="0" lvl="0" indent="0">
              <a:buNone/>
            </a:pPr>
            <a:r>
              <a:rPr lang="en-US" sz="1900" dirty="0">
                <a:solidFill>
                  <a:schemeClr val="bg2">
                    <a:lumMod val="10000"/>
                  </a:schemeClr>
                </a:solidFill>
              </a:rPr>
              <a:t>Feature 3: </a:t>
            </a:r>
            <a:r>
              <a:rPr lang="en-NZ" sz="1900" dirty="0"/>
              <a:t>Undo/Redo feature</a:t>
            </a:r>
            <a:endParaRPr lang="en-US" sz="1900" dirty="0"/>
          </a:p>
          <a:p>
            <a:pPr marL="0" lvl="0" indent="0">
              <a:buNone/>
            </a:pPr>
            <a:r>
              <a:rPr lang="en-US" sz="1900" dirty="0">
                <a:solidFill>
                  <a:schemeClr val="bg2">
                    <a:lumMod val="10000"/>
                  </a:schemeClr>
                </a:solidFill>
              </a:rPr>
              <a:t>Feature 4: </a:t>
            </a:r>
            <a:r>
              <a:rPr lang="en-NZ" sz="1900" dirty="0"/>
              <a:t>Hints for any square of all possible values</a:t>
            </a:r>
          </a:p>
          <a:p>
            <a:pPr marL="0" indent="0">
              <a:buNone/>
            </a:pPr>
            <a:r>
              <a:rPr lang="en-US" sz="1900" dirty="0">
                <a:solidFill>
                  <a:schemeClr val="bg2">
                    <a:lumMod val="10000"/>
                  </a:schemeClr>
                </a:solidFill>
              </a:rPr>
              <a:t>Feature </a:t>
            </a:r>
            <a:r>
              <a:rPr lang="en-US" altLang="zh-CN" sz="1900" dirty="0">
                <a:solidFill>
                  <a:schemeClr val="bg2">
                    <a:lumMod val="10000"/>
                  </a:schemeClr>
                </a:solidFill>
              </a:rPr>
              <a:t>5</a:t>
            </a:r>
            <a:r>
              <a:rPr lang="en-US" sz="1900" dirty="0">
                <a:solidFill>
                  <a:schemeClr val="bg2">
                    <a:lumMod val="10000"/>
                  </a:schemeClr>
                </a:solidFill>
              </a:rPr>
              <a:t>: </a:t>
            </a:r>
            <a:r>
              <a:rPr lang="en-NZ" sz="1900" dirty="0"/>
              <a:t>Hints for </a:t>
            </a:r>
            <a:r>
              <a:rPr lang="en-US" sz="1900" dirty="0"/>
              <a:t>display all same values</a:t>
            </a:r>
          </a:p>
          <a:p>
            <a:pPr marL="0" lvl="0" indent="0">
              <a:buNone/>
            </a:pPr>
            <a:r>
              <a:rPr lang="en-US" sz="1900" dirty="0">
                <a:solidFill>
                  <a:schemeClr val="bg2">
                    <a:lumMod val="10000"/>
                  </a:schemeClr>
                </a:solidFill>
              </a:rPr>
              <a:t>Feature 6:</a:t>
            </a:r>
            <a:r>
              <a:rPr lang="zh-CN" altLang="en-US" sz="1900" dirty="0">
                <a:solidFill>
                  <a:schemeClr val="bg2">
                    <a:lumMod val="10000"/>
                  </a:schemeClr>
                </a:solidFill>
              </a:rPr>
              <a:t> </a:t>
            </a:r>
            <a:r>
              <a:rPr lang="en-NZ" sz="1900" dirty="0"/>
              <a:t>X Sudoku, where the diagonals must also have the complete set of unique numbers.</a:t>
            </a:r>
            <a:endParaRPr lang="en-US" sz="1900" dirty="0"/>
          </a:p>
          <a:p>
            <a:pPr marL="0" indent="0">
              <a:lnSpc>
                <a:spcPct val="90000"/>
              </a:lnSpc>
              <a:buNone/>
            </a:pPr>
            <a:r>
              <a:rPr lang="en-US" sz="1900" dirty="0">
                <a:solidFill>
                  <a:schemeClr val="bg2">
                    <a:lumMod val="10000"/>
                  </a:schemeClr>
                </a:solidFill>
              </a:rPr>
              <a:t>Feature 7:</a:t>
            </a:r>
            <a:r>
              <a:rPr lang="zh-CN" altLang="en-US" sz="1900" dirty="0">
                <a:solidFill>
                  <a:schemeClr val="bg2">
                    <a:lumMod val="10000"/>
                  </a:schemeClr>
                </a:solidFill>
              </a:rPr>
              <a:t> </a:t>
            </a:r>
            <a:r>
              <a:rPr lang="en-US" altLang="zh-CN" sz="1900" dirty="0">
                <a:solidFill>
                  <a:schemeClr val="bg2">
                    <a:lumMod val="10000"/>
                  </a:schemeClr>
                </a:solidFill>
              </a:rPr>
              <a:t>Different methods (.TXT) of storing games that are not CSV. </a:t>
            </a:r>
            <a:endParaRPr lang="en-US" sz="1900" dirty="0">
              <a:solidFill>
                <a:schemeClr val="bg2">
                  <a:lumMod val="10000"/>
                </a:schemeClr>
              </a:solidFill>
            </a:endParaRPr>
          </a:p>
          <a:p>
            <a:pPr>
              <a:lnSpc>
                <a:spcPct val="90000"/>
              </a:lnSpc>
            </a:pPr>
            <a:endParaRPr lang="en-US" sz="1900" dirty="0">
              <a:solidFill>
                <a:schemeClr val="bg2">
                  <a:lumMod val="10000"/>
                </a:schemeClr>
              </a:solidFill>
            </a:endParaRPr>
          </a:p>
        </p:txBody>
      </p:sp>
    </p:spTree>
    <p:extLst>
      <p:ext uri="{BB962C8B-B14F-4D97-AF65-F5344CB8AC3E}">
        <p14:creationId xmlns:p14="http://schemas.microsoft.com/office/powerpoint/2010/main" val="30111022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0F69C0-3EFC-46EB-9072-B98E04F10E61}"/>
              </a:ext>
            </a:extLst>
          </p:cNvPr>
          <p:cNvSpPr/>
          <p:nvPr/>
        </p:nvSpPr>
        <p:spPr>
          <a:xfrm>
            <a:off x="11927" y="-11927"/>
            <a:ext cx="12217298" cy="400110"/>
          </a:xfrm>
          <a:prstGeom prst="rect">
            <a:avLst/>
          </a:prstGeom>
          <a:solidFill>
            <a:schemeClr val="accent6">
              <a:lumMod val="50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Feature 1: Save/Load partially played games</a:t>
            </a:r>
          </a:p>
        </p:txBody>
      </p:sp>
      <p:sp>
        <p:nvSpPr>
          <p:cNvPr id="18" name="Rectangle 17">
            <a:extLst>
              <a:ext uri="{FF2B5EF4-FFF2-40B4-BE49-F238E27FC236}">
                <a16:creationId xmlns:a16="http://schemas.microsoft.com/office/drawing/2014/main" id="{AC26FC85-F39D-4BEF-B0BD-82DDAEEB27D8}"/>
              </a:ext>
            </a:extLst>
          </p:cNvPr>
          <p:cNvSpPr/>
          <p:nvPr/>
        </p:nvSpPr>
        <p:spPr>
          <a:xfrm>
            <a:off x="950814" y="735190"/>
            <a:ext cx="10162354" cy="584775"/>
          </a:xfrm>
          <a:prstGeom prst="rect">
            <a:avLst/>
          </a:prstGeom>
        </p:spPr>
        <p:txBody>
          <a:bodyPr wrap="square">
            <a:spAutoFit/>
          </a:bodyPr>
          <a:lstStyle/>
          <a:p>
            <a:endParaRPr lang="en-US" sz="1600" dirty="0"/>
          </a:p>
          <a:p>
            <a:pPr algn="just"/>
            <a:endParaRPr lang="en-US" sz="1600" dirty="0"/>
          </a:p>
        </p:txBody>
      </p:sp>
      <p:sp>
        <p:nvSpPr>
          <p:cNvPr id="20" name="Rectangle 19">
            <a:extLst>
              <a:ext uri="{FF2B5EF4-FFF2-40B4-BE49-F238E27FC236}">
                <a16:creationId xmlns:a16="http://schemas.microsoft.com/office/drawing/2014/main" id="{79A2024D-12E8-44AD-B0A0-73093DF08C7D}"/>
              </a:ext>
            </a:extLst>
          </p:cNvPr>
          <p:cNvSpPr/>
          <p:nvPr/>
        </p:nvSpPr>
        <p:spPr>
          <a:xfrm>
            <a:off x="874612" y="823037"/>
            <a:ext cx="10571429" cy="1477328"/>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pPr marL="285750" indent="-285750">
              <a:spcBef>
                <a:spcPts val="600"/>
              </a:spcBef>
              <a:buFont typeface="Arial" panose="020B0604020202020204" pitchFamily="34" charset="0"/>
              <a:buChar char="•"/>
            </a:pPr>
            <a:r>
              <a:rPr lang="en-US" sz="1600" dirty="0"/>
              <a:t>When user clicks the </a:t>
            </a:r>
            <a:r>
              <a:rPr lang="en-US" sz="1600" dirty="0">
                <a:highlight>
                  <a:srgbClr val="FFFF00"/>
                </a:highlight>
              </a:rPr>
              <a:t>save game </a:t>
            </a:r>
            <a:r>
              <a:rPr lang="en-US" sz="1600" dirty="0"/>
              <a:t>button, The system pop-up dialog asks the user to enter a filename. After the user enters the file name and confirms, the game data is stored.</a:t>
            </a:r>
          </a:p>
          <a:p>
            <a:pPr marL="285750" indent="-285750">
              <a:spcBef>
                <a:spcPts val="600"/>
              </a:spcBef>
              <a:buFont typeface="Arial" panose="020B0604020202020204" pitchFamily="34" charset="0"/>
              <a:buChar char="•"/>
            </a:pPr>
            <a:r>
              <a:rPr lang="en-US" sz="1600" dirty="0"/>
              <a:t>Saved game information includes: maximum value of the game, square height, square weight, current value of the game, original default position of the game and game timing.</a:t>
            </a:r>
          </a:p>
          <a:p>
            <a:pPr marL="285750" indent="-285750">
              <a:spcBef>
                <a:spcPts val="600"/>
              </a:spcBef>
              <a:buFont typeface="Arial" panose="020B0604020202020204" pitchFamily="34" charset="0"/>
              <a:buChar char="•"/>
            </a:pPr>
            <a:r>
              <a:rPr lang="en-US" sz="1600" dirty="0"/>
              <a:t>The game message indicates that the game has been saved.</a:t>
            </a:r>
          </a:p>
        </p:txBody>
      </p:sp>
      <p:grpSp>
        <p:nvGrpSpPr>
          <p:cNvPr id="36" name="Group 35">
            <a:extLst>
              <a:ext uri="{FF2B5EF4-FFF2-40B4-BE49-F238E27FC236}">
                <a16:creationId xmlns:a16="http://schemas.microsoft.com/office/drawing/2014/main" id="{9C1599C9-2C1C-4341-8044-3C76099A2C05}"/>
              </a:ext>
            </a:extLst>
          </p:cNvPr>
          <p:cNvGrpSpPr/>
          <p:nvPr/>
        </p:nvGrpSpPr>
        <p:grpSpPr>
          <a:xfrm>
            <a:off x="1712974" y="2388212"/>
            <a:ext cx="8052658" cy="3734598"/>
            <a:chOff x="1748909" y="2039196"/>
            <a:chExt cx="8112975" cy="3945013"/>
          </a:xfrm>
        </p:grpSpPr>
        <p:grpSp>
          <p:nvGrpSpPr>
            <p:cNvPr id="34" name="Group 33">
              <a:extLst>
                <a:ext uri="{FF2B5EF4-FFF2-40B4-BE49-F238E27FC236}">
                  <a16:creationId xmlns:a16="http://schemas.microsoft.com/office/drawing/2014/main" id="{F9E6E11E-D646-44F1-ACC7-2FC7A6914DAD}"/>
                </a:ext>
              </a:extLst>
            </p:cNvPr>
            <p:cNvGrpSpPr/>
            <p:nvPr/>
          </p:nvGrpSpPr>
          <p:grpSpPr>
            <a:xfrm>
              <a:off x="1748909" y="2039196"/>
              <a:ext cx="8112975" cy="3945013"/>
              <a:chOff x="950814" y="2031175"/>
              <a:chExt cx="7451239" cy="3945013"/>
            </a:xfrm>
          </p:grpSpPr>
          <p:pic>
            <p:nvPicPr>
              <p:cNvPr id="21" name="Picture 20">
                <a:extLst>
                  <a:ext uri="{FF2B5EF4-FFF2-40B4-BE49-F238E27FC236}">
                    <a16:creationId xmlns:a16="http://schemas.microsoft.com/office/drawing/2014/main" id="{08212EBA-5B91-4F5A-BD43-7A9191477970}"/>
                  </a:ext>
                </a:extLst>
              </p:cNvPr>
              <p:cNvPicPr>
                <a:picLocks noChangeAspect="1"/>
              </p:cNvPicPr>
              <p:nvPr/>
            </p:nvPicPr>
            <p:blipFill>
              <a:blip r:embed="rId2"/>
              <a:stretch>
                <a:fillRect/>
              </a:stretch>
            </p:blipFill>
            <p:spPr>
              <a:xfrm>
                <a:off x="950814" y="2031175"/>
                <a:ext cx="7451239" cy="3945013"/>
              </a:xfrm>
              <a:prstGeom prst="rect">
                <a:avLst/>
              </a:prstGeom>
            </p:spPr>
          </p:pic>
          <p:sp>
            <p:nvSpPr>
              <p:cNvPr id="22" name="Rectangle 21">
                <a:extLst>
                  <a:ext uri="{FF2B5EF4-FFF2-40B4-BE49-F238E27FC236}">
                    <a16:creationId xmlns:a16="http://schemas.microsoft.com/office/drawing/2014/main" id="{5604D612-ED88-4FFA-B808-EA88AFB5B4FC}"/>
                  </a:ext>
                </a:extLst>
              </p:cNvPr>
              <p:cNvSpPr/>
              <p:nvPr/>
            </p:nvSpPr>
            <p:spPr>
              <a:xfrm>
                <a:off x="6206290" y="2943726"/>
                <a:ext cx="2195763" cy="3368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58DD126-36CF-4A06-BC78-0AEA663790C3}"/>
                  </a:ext>
                </a:extLst>
              </p:cNvPr>
              <p:cNvSpPr txBox="1"/>
              <p:nvPr/>
            </p:nvSpPr>
            <p:spPr>
              <a:xfrm>
                <a:off x="6576720" y="3834404"/>
                <a:ext cx="1454901" cy="338554"/>
              </a:xfrm>
              <a:prstGeom prst="rect">
                <a:avLst/>
              </a:prstGeom>
              <a:solidFill>
                <a:schemeClr val="accent6">
                  <a:lumMod val="40000"/>
                  <a:lumOff val="60000"/>
                </a:schemeClr>
              </a:solidFill>
              <a:ln>
                <a:noFill/>
              </a:ln>
            </p:spPr>
            <p:txBody>
              <a:bodyPr wrap="square" rtlCol="0">
                <a:spAutoFit/>
              </a:bodyPr>
              <a:lstStyle/>
              <a:p>
                <a:r>
                  <a:rPr lang="en-US" sz="1600" dirty="0"/>
                  <a:t>Game message</a:t>
                </a:r>
              </a:p>
            </p:txBody>
          </p:sp>
          <p:cxnSp>
            <p:nvCxnSpPr>
              <p:cNvPr id="25" name="Straight Arrow Connector 24">
                <a:extLst>
                  <a:ext uri="{FF2B5EF4-FFF2-40B4-BE49-F238E27FC236}">
                    <a16:creationId xmlns:a16="http://schemas.microsoft.com/office/drawing/2014/main" id="{02B33CAF-9754-4B91-BEC6-5D75709EAB97}"/>
                  </a:ext>
                </a:extLst>
              </p:cNvPr>
              <p:cNvCxnSpPr>
                <a:cxnSpLocks/>
                <a:stCxn id="23" idx="0"/>
                <a:endCxn id="22" idx="2"/>
              </p:cNvCxnSpPr>
              <p:nvPr/>
            </p:nvCxnSpPr>
            <p:spPr>
              <a:xfrm flipV="1">
                <a:off x="7304171" y="3280611"/>
                <a:ext cx="1" cy="5537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D530C44A-6A6E-4F63-A894-7966B63B25AF}"/>
                </a:ext>
              </a:extLst>
            </p:cNvPr>
            <p:cNvSpPr/>
            <p:nvPr/>
          </p:nvSpPr>
          <p:spPr>
            <a:xfrm>
              <a:off x="2049379" y="4078705"/>
              <a:ext cx="1110916" cy="437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59950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0F69C0-3EFC-46EB-9072-B98E04F10E61}"/>
              </a:ext>
            </a:extLst>
          </p:cNvPr>
          <p:cNvSpPr/>
          <p:nvPr/>
        </p:nvSpPr>
        <p:spPr>
          <a:xfrm>
            <a:off x="11927" y="-11927"/>
            <a:ext cx="12217298" cy="400110"/>
          </a:xfrm>
          <a:prstGeom prst="rect">
            <a:avLst/>
          </a:prstGeom>
          <a:solidFill>
            <a:schemeClr val="accent6">
              <a:lumMod val="50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Feature 1: Save/Load partially played games</a:t>
            </a:r>
          </a:p>
        </p:txBody>
      </p:sp>
      <p:sp>
        <p:nvSpPr>
          <p:cNvPr id="18" name="Rectangle 17">
            <a:extLst>
              <a:ext uri="{FF2B5EF4-FFF2-40B4-BE49-F238E27FC236}">
                <a16:creationId xmlns:a16="http://schemas.microsoft.com/office/drawing/2014/main" id="{AC26FC85-F39D-4BEF-B0BD-82DDAEEB27D8}"/>
              </a:ext>
            </a:extLst>
          </p:cNvPr>
          <p:cNvSpPr/>
          <p:nvPr/>
        </p:nvSpPr>
        <p:spPr>
          <a:xfrm>
            <a:off x="845612" y="853999"/>
            <a:ext cx="10162354" cy="584775"/>
          </a:xfrm>
          <a:prstGeom prst="rect">
            <a:avLst/>
          </a:prstGeom>
        </p:spPr>
        <p:txBody>
          <a:bodyPr wrap="square">
            <a:spAutoFit/>
          </a:bodyPr>
          <a:lstStyle/>
          <a:p>
            <a:endParaRPr lang="en-US" sz="1600" dirty="0"/>
          </a:p>
          <a:p>
            <a:pPr algn="just"/>
            <a:endParaRPr lang="en-US" sz="1600" dirty="0"/>
          </a:p>
        </p:txBody>
      </p:sp>
      <p:sp>
        <p:nvSpPr>
          <p:cNvPr id="49" name="TextBox 48">
            <a:extLst>
              <a:ext uri="{FF2B5EF4-FFF2-40B4-BE49-F238E27FC236}">
                <a16:creationId xmlns:a16="http://schemas.microsoft.com/office/drawing/2014/main" id="{9D13D88C-2025-4578-97B2-9E873DAD4FBB}"/>
              </a:ext>
            </a:extLst>
          </p:cNvPr>
          <p:cNvSpPr txBox="1"/>
          <p:nvPr/>
        </p:nvSpPr>
        <p:spPr>
          <a:xfrm>
            <a:off x="915444" y="894744"/>
            <a:ext cx="7210607" cy="369332"/>
          </a:xfrm>
          <a:prstGeom prst="rect">
            <a:avLst/>
          </a:prstGeom>
          <a:noFill/>
        </p:spPr>
        <p:txBody>
          <a:bodyPr wrap="square" rtlCol="0">
            <a:spAutoFit/>
          </a:bodyPr>
          <a:lstStyle/>
          <a:p>
            <a:r>
              <a:rPr lang="en-US" dirty="0">
                <a:highlight>
                  <a:srgbClr val="FFFF00"/>
                </a:highlight>
              </a:rPr>
              <a:t>Game data have been save to an CSV file.</a:t>
            </a:r>
          </a:p>
        </p:txBody>
      </p:sp>
      <p:grpSp>
        <p:nvGrpSpPr>
          <p:cNvPr id="5" name="Group 4">
            <a:extLst>
              <a:ext uri="{FF2B5EF4-FFF2-40B4-BE49-F238E27FC236}">
                <a16:creationId xmlns:a16="http://schemas.microsoft.com/office/drawing/2014/main" id="{053D4562-D556-4975-ABB2-6F72FAC08CEE}"/>
              </a:ext>
            </a:extLst>
          </p:cNvPr>
          <p:cNvGrpSpPr/>
          <p:nvPr/>
        </p:nvGrpSpPr>
        <p:grpSpPr>
          <a:xfrm>
            <a:off x="737937" y="693821"/>
            <a:ext cx="10828422" cy="5222538"/>
            <a:chOff x="766011" y="617621"/>
            <a:chExt cx="10828422" cy="5222538"/>
          </a:xfrm>
        </p:grpSpPr>
        <p:pic>
          <p:nvPicPr>
            <p:cNvPr id="3" name="Picture 2">
              <a:extLst>
                <a:ext uri="{FF2B5EF4-FFF2-40B4-BE49-F238E27FC236}">
                  <a16:creationId xmlns:a16="http://schemas.microsoft.com/office/drawing/2014/main" id="{EDDC1D51-FFA9-46FF-BBF4-FA401C461ED1}"/>
                </a:ext>
              </a:extLst>
            </p:cNvPr>
            <p:cNvPicPr>
              <a:picLocks noChangeAspect="1"/>
            </p:cNvPicPr>
            <p:nvPr/>
          </p:nvPicPr>
          <p:blipFill>
            <a:blip r:embed="rId2"/>
            <a:stretch>
              <a:fillRect/>
            </a:stretch>
          </p:blipFill>
          <p:spPr>
            <a:xfrm>
              <a:off x="6957258" y="1076184"/>
              <a:ext cx="4538545" cy="2110501"/>
            </a:xfrm>
            <a:prstGeom prst="rect">
              <a:avLst/>
            </a:prstGeom>
          </p:spPr>
        </p:pic>
        <p:grpSp>
          <p:nvGrpSpPr>
            <p:cNvPr id="60" name="Group 59">
              <a:extLst>
                <a:ext uri="{FF2B5EF4-FFF2-40B4-BE49-F238E27FC236}">
                  <a16:creationId xmlns:a16="http://schemas.microsoft.com/office/drawing/2014/main" id="{7DE80859-3DD5-48ED-9AD8-44893FF7B56F}"/>
                </a:ext>
              </a:extLst>
            </p:cNvPr>
            <p:cNvGrpSpPr/>
            <p:nvPr/>
          </p:nvGrpSpPr>
          <p:grpSpPr>
            <a:xfrm>
              <a:off x="766011" y="617621"/>
              <a:ext cx="10828422" cy="4266116"/>
              <a:chOff x="778043" y="627435"/>
              <a:chExt cx="10777731" cy="4235594"/>
            </a:xfrm>
          </p:grpSpPr>
          <p:grpSp>
            <p:nvGrpSpPr>
              <p:cNvPr id="42" name="Group 41">
                <a:extLst>
                  <a:ext uri="{FF2B5EF4-FFF2-40B4-BE49-F238E27FC236}">
                    <a16:creationId xmlns:a16="http://schemas.microsoft.com/office/drawing/2014/main" id="{EA080149-B8E1-4A55-9DC0-71876C45E470}"/>
                  </a:ext>
                </a:extLst>
              </p:cNvPr>
              <p:cNvGrpSpPr/>
              <p:nvPr/>
            </p:nvGrpSpPr>
            <p:grpSpPr>
              <a:xfrm>
                <a:off x="778043" y="1433386"/>
                <a:ext cx="6055328" cy="3429643"/>
                <a:chOff x="914719" y="2091675"/>
                <a:chExt cx="8558067" cy="3121421"/>
              </a:xfrm>
            </p:grpSpPr>
            <p:grpSp>
              <p:nvGrpSpPr>
                <p:cNvPr id="41" name="Group 40">
                  <a:extLst>
                    <a:ext uri="{FF2B5EF4-FFF2-40B4-BE49-F238E27FC236}">
                      <a16:creationId xmlns:a16="http://schemas.microsoft.com/office/drawing/2014/main" id="{50C3796A-C884-4FD3-902C-F0906DEE5AC8}"/>
                    </a:ext>
                  </a:extLst>
                </p:cNvPr>
                <p:cNvGrpSpPr/>
                <p:nvPr/>
              </p:nvGrpSpPr>
              <p:grpSpPr>
                <a:xfrm>
                  <a:off x="914719" y="2091675"/>
                  <a:ext cx="8558067" cy="3121421"/>
                  <a:chOff x="914719" y="2091675"/>
                  <a:chExt cx="8558067" cy="3121421"/>
                </a:xfrm>
              </p:grpSpPr>
              <p:grpSp>
                <p:nvGrpSpPr>
                  <p:cNvPr id="12" name="Group 11">
                    <a:extLst>
                      <a:ext uri="{FF2B5EF4-FFF2-40B4-BE49-F238E27FC236}">
                        <a16:creationId xmlns:a16="http://schemas.microsoft.com/office/drawing/2014/main" id="{83E3E84E-1BF4-4B12-9CDB-BC49F6A06E7C}"/>
                      </a:ext>
                    </a:extLst>
                  </p:cNvPr>
                  <p:cNvGrpSpPr/>
                  <p:nvPr/>
                </p:nvGrpSpPr>
                <p:grpSpPr>
                  <a:xfrm>
                    <a:off x="914719" y="2091675"/>
                    <a:ext cx="8558067" cy="2347977"/>
                    <a:chOff x="914719" y="2091675"/>
                    <a:chExt cx="8558067" cy="2347977"/>
                  </a:xfrm>
                </p:grpSpPr>
                <p:pic>
                  <p:nvPicPr>
                    <p:cNvPr id="29" name="Picture 28">
                      <a:extLst>
                        <a:ext uri="{FF2B5EF4-FFF2-40B4-BE49-F238E27FC236}">
                          <a16:creationId xmlns:a16="http://schemas.microsoft.com/office/drawing/2014/main" id="{19FF8DC2-8A90-4D85-B3EB-CDF50BF708CA}"/>
                        </a:ext>
                      </a:extLst>
                    </p:cNvPr>
                    <p:cNvPicPr>
                      <a:picLocks noChangeAspect="1"/>
                    </p:cNvPicPr>
                    <p:nvPr/>
                  </p:nvPicPr>
                  <p:blipFill>
                    <a:blip r:embed="rId3"/>
                    <a:stretch>
                      <a:fillRect/>
                    </a:stretch>
                  </p:blipFill>
                  <p:spPr>
                    <a:xfrm>
                      <a:off x="914719" y="2091675"/>
                      <a:ext cx="8558067" cy="2347977"/>
                    </a:xfrm>
                    <a:prstGeom prst="rect">
                      <a:avLst/>
                    </a:prstGeom>
                  </p:spPr>
                </p:pic>
                <p:sp>
                  <p:nvSpPr>
                    <p:cNvPr id="8" name="Rectangle 7">
                      <a:extLst>
                        <a:ext uri="{FF2B5EF4-FFF2-40B4-BE49-F238E27FC236}">
                          <a16:creationId xmlns:a16="http://schemas.microsoft.com/office/drawing/2014/main" id="{5E150F53-B226-46AB-A545-7CFFD915CDDA}"/>
                        </a:ext>
                      </a:extLst>
                    </p:cNvPr>
                    <p:cNvSpPr/>
                    <p:nvPr/>
                  </p:nvSpPr>
                  <p:spPr>
                    <a:xfrm>
                      <a:off x="1078832" y="3930316"/>
                      <a:ext cx="1183105" cy="1564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B7F5DCE-E2BD-4CFD-B728-53CD17D5D4D0}"/>
                        </a:ext>
                      </a:extLst>
                    </p:cNvPr>
                    <p:cNvSpPr/>
                    <p:nvPr/>
                  </p:nvSpPr>
                  <p:spPr>
                    <a:xfrm>
                      <a:off x="2382253" y="3930316"/>
                      <a:ext cx="6962273" cy="1564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93D5709-3DEB-455F-BAEE-1247CFB4D31E}"/>
                        </a:ext>
                      </a:extLst>
                    </p:cNvPr>
                    <p:cNvSpPr/>
                    <p:nvPr/>
                  </p:nvSpPr>
                  <p:spPr>
                    <a:xfrm>
                      <a:off x="1026694" y="4086726"/>
                      <a:ext cx="164432"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90805D4-80A7-482C-82AC-6B2D960EAD78}"/>
                        </a:ext>
                      </a:extLst>
                    </p:cNvPr>
                    <p:cNvSpPr/>
                    <p:nvPr/>
                  </p:nvSpPr>
                  <p:spPr>
                    <a:xfrm>
                      <a:off x="1026694" y="4263189"/>
                      <a:ext cx="164432"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5EFEC54-B82F-4173-96CD-F51AB4870787}"/>
                      </a:ext>
                    </a:extLst>
                  </p:cNvPr>
                  <p:cNvSpPr txBox="1"/>
                  <p:nvPr/>
                </p:nvSpPr>
                <p:spPr>
                  <a:xfrm>
                    <a:off x="5460330" y="4792921"/>
                    <a:ext cx="2097787" cy="420175"/>
                  </a:xfrm>
                  <a:prstGeom prst="rect">
                    <a:avLst/>
                  </a:prstGeom>
                  <a:solidFill>
                    <a:schemeClr val="accent6">
                      <a:lumMod val="40000"/>
                      <a:lumOff val="60000"/>
                    </a:schemeClr>
                  </a:solidFill>
                  <a:ln>
                    <a:noFill/>
                  </a:ln>
                </p:spPr>
                <p:txBody>
                  <a:bodyPr wrap="square" rtlCol="0">
                    <a:spAutoFit/>
                  </a:bodyPr>
                  <a:lstStyle/>
                  <a:p>
                    <a:r>
                      <a:rPr lang="en-US" sz="1200" dirty="0" err="1"/>
                      <a:t>M</a:t>
                    </a:r>
                    <a:r>
                      <a:rPr lang="en-US" altLang="zh-CN" sz="1200" dirty="0" err="1"/>
                      <a:t>axValue</a:t>
                    </a:r>
                    <a:r>
                      <a:rPr lang="en-US" altLang="zh-CN" sz="1200" dirty="0"/>
                      <a:t>/Square weight/</a:t>
                    </a:r>
                    <a:r>
                      <a:rPr lang="en-US" sz="1200" dirty="0"/>
                      <a:t>Square height</a:t>
                    </a:r>
                  </a:p>
                </p:txBody>
              </p:sp>
              <p:sp>
                <p:nvSpPr>
                  <p:cNvPr id="26" name="TextBox 25">
                    <a:extLst>
                      <a:ext uri="{FF2B5EF4-FFF2-40B4-BE49-F238E27FC236}">
                        <a16:creationId xmlns:a16="http://schemas.microsoft.com/office/drawing/2014/main" id="{B3515EDA-2A16-4A92-88A9-DDCCDC98BCEA}"/>
                      </a:ext>
                    </a:extLst>
                  </p:cNvPr>
                  <p:cNvSpPr txBox="1"/>
                  <p:nvPr/>
                </p:nvSpPr>
                <p:spPr>
                  <a:xfrm>
                    <a:off x="7655275" y="4792921"/>
                    <a:ext cx="1817511" cy="420175"/>
                  </a:xfrm>
                  <a:prstGeom prst="rect">
                    <a:avLst/>
                  </a:prstGeom>
                  <a:solidFill>
                    <a:schemeClr val="accent6">
                      <a:lumMod val="40000"/>
                      <a:lumOff val="60000"/>
                    </a:schemeClr>
                  </a:solidFill>
                  <a:ln>
                    <a:noFill/>
                  </a:ln>
                </p:spPr>
                <p:txBody>
                  <a:bodyPr wrap="square" rtlCol="0">
                    <a:spAutoFit/>
                  </a:bodyPr>
                  <a:lstStyle/>
                  <a:p>
                    <a:r>
                      <a:rPr lang="en-US" sz="1200" dirty="0"/>
                      <a:t>Current value of the game</a:t>
                    </a:r>
                  </a:p>
                </p:txBody>
              </p:sp>
              <p:cxnSp>
                <p:nvCxnSpPr>
                  <p:cNvPr id="17" name="Straight Arrow Connector 16">
                    <a:extLst>
                      <a:ext uri="{FF2B5EF4-FFF2-40B4-BE49-F238E27FC236}">
                        <a16:creationId xmlns:a16="http://schemas.microsoft.com/office/drawing/2014/main" id="{40935F54-D757-4E44-836D-387D24028E9D}"/>
                      </a:ext>
                    </a:extLst>
                  </p:cNvPr>
                  <p:cNvCxnSpPr>
                    <a:cxnSpLocks/>
                    <a:stCxn id="26" idx="0"/>
                    <a:endCxn id="9" idx="2"/>
                  </p:cNvCxnSpPr>
                  <p:nvPr/>
                </p:nvCxnSpPr>
                <p:spPr>
                  <a:xfrm flipH="1" flipV="1">
                    <a:off x="5863390" y="4086726"/>
                    <a:ext cx="2700641" cy="7061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4A091BD-F8CC-4E38-A35E-5F1E69CA2315}"/>
                      </a:ext>
                    </a:extLst>
                  </p:cNvPr>
                  <p:cNvSpPr txBox="1"/>
                  <p:nvPr/>
                </p:nvSpPr>
                <p:spPr>
                  <a:xfrm>
                    <a:off x="3130177" y="4792921"/>
                    <a:ext cx="2184782" cy="420175"/>
                  </a:xfrm>
                  <a:prstGeom prst="rect">
                    <a:avLst/>
                  </a:prstGeom>
                  <a:solidFill>
                    <a:schemeClr val="accent6">
                      <a:lumMod val="40000"/>
                      <a:lumOff val="60000"/>
                    </a:schemeClr>
                  </a:solidFill>
                  <a:ln>
                    <a:noFill/>
                  </a:ln>
                </p:spPr>
                <p:txBody>
                  <a:bodyPr wrap="square" rtlCol="0">
                    <a:spAutoFit/>
                  </a:bodyPr>
                  <a:lstStyle/>
                  <a:p>
                    <a:r>
                      <a:rPr lang="en-US" sz="1200" dirty="0"/>
                      <a:t>After “#” is original default value’s position </a:t>
                    </a:r>
                  </a:p>
                </p:txBody>
              </p:sp>
              <p:cxnSp>
                <p:nvCxnSpPr>
                  <p:cNvPr id="33" name="Straight Arrow Connector 32">
                    <a:extLst>
                      <a:ext uri="{FF2B5EF4-FFF2-40B4-BE49-F238E27FC236}">
                        <a16:creationId xmlns:a16="http://schemas.microsoft.com/office/drawing/2014/main" id="{56017323-099F-4F65-B060-18C5529BB84E}"/>
                      </a:ext>
                    </a:extLst>
                  </p:cNvPr>
                  <p:cNvCxnSpPr>
                    <a:cxnSpLocks/>
                    <a:stCxn id="30" idx="0"/>
                    <a:endCxn id="11" idx="6"/>
                  </p:cNvCxnSpPr>
                  <p:nvPr/>
                </p:nvCxnSpPr>
                <p:spPr>
                  <a:xfrm flipH="1" flipV="1">
                    <a:off x="1191126" y="4162927"/>
                    <a:ext cx="3031442" cy="6299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63BC2F0-37B2-410D-9163-0493D9C0CD36}"/>
                      </a:ext>
                    </a:extLst>
                  </p:cNvPr>
                  <p:cNvSpPr txBox="1"/>
                  <p:nvPr/>
                </p:nvSpPr>
                <p:spPr>
                  <a:xfrm>
                    <a:off x="1026694" y="4792921"/>
                    <a:ext cx="1958113" cy="420175"/>
                  </a:xfrm>
                  <a:prstGeom prst="rect">
                    <a:avLst/>
                  </a:prstGeom>
                  <a:solidFill>
                    <a:schemeClr val="accent6">
                      <a:lumMod val="40000"/>
                      <a:lumOff val="60000"/>
                    </a:schemeClr>
                  </a:solidFill>
                  <a:ln>
                    <a:noFill/>
                  </a:ln>
                </p:spPr>
                <p:txBody>
                  <a:bodyPr wrap="square" rtlCol="0">
                    <a:spAutoFit/>
                  </a:bodyPr>
                  <a:lstStyle/>
                  <a:p>
                    <a:r>
                      <a:rPr lang="en-US" sz="1200" dirty="0"/>
                      <a:t>After “T” is the time information</a:t>
                    </a:r>
                  </a:p>
                </p:txBody>
              </p:sp>
              <p:cxnSp>
                <p:nvCxnSpPr>
                  <p:cNvPr id="38" name="Straight Arrow Connector 37">
                    <a:extLst>
                      <a:ext uri="{FF2B5EF4-FFF2-40B4-BE49-F238E27FC236}">
                        <a16:creationId xmlns:a16="http://schemas.microsoft.com/office/drawing/2014/main" id="{B7BBF441-F030-4420-BA85-EF3DD0823496}"/>
                      </a:ext>
                    </a:extLst>
                  </p:cNvPr>
                  <p:cNvCxnSpPr>
                    <a:cxnSpLocks/>
                    <a:stCxn id="36" idx="0"/>
                    <a:endCxn id="19" idx="5"/>
                  </p:cNvCxnSpPr>
                  <p:nvPr/>
                </p:nvCxnSpPr>
                <p:spPr>
                  <a:xfrm flipH="1" flipV="1">
                    <a:off x="1167046" y="4393271"/>
                    <a:ext cx="838704" cy="3996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4" name="Straight Arrow Connector 13">
                  <a:extLst>
                    <a:ext uri="{FF2B5EF4-FFF2-40B4-BE49-F238E27FC236}">
                      <a16:creationId xmlns:a16="http://schemas.microsoft.com/office/drawing/2014/main" id="{FACB4B93-AE9B-49C6-88EB-F78842368D08}"/>
                    </a:ext>
                  </a:extLst>
                </p:cNvPr>
                <p:cNvCxnSpPr>
                  <a:cxnSpLocks/>
                  <a:stCxn id="24" idx="0"/>
                  <a:endCxn id="8" idx="2"/>
                </p:cNvCxnSpPr>
                <p:nvPr/>
              </p:nvCxnSpPr>
              <p:spPr>
                <a:xfrm flipH="1" flipV="1">
                  <a:off x="1670384" y="4086726"/>
                  <a:ext cx="4838839" cy="7061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TextBox 50">
                <a:extLst>
                  <a:ext uri="{FF2B5EF4-FFF2-40B4-BE49-F238E27FC236}">
                    <a16:creationId xmlns:a16="http://schemas.microsoft.com/office/drawing/2014/main" id="{3A448593-EEC6-479C-949D-469C2D49A06D}"/>
                  </a:ext>
                </a:extLst>
              </p:cNvPr>
              <p:cNvSpPr txBox="1"/>
              <p:nvPr/>
            </p:nvSpPr>
            <p:spPr>
              <a:xfrm>
                <a:off x="6902116" y="627435"/>
                <a:ext cx="4653658" cy="338554"/>
              </a:xfrm>
              <a:prstGeom prst="rect">
                <a:avLst/>
              </a:prstGeom>
              <a:solidFill>
                <a:schemeClr val="accent6">
                  <a:lumMod val="40000"/>
                  <a:lumOff val="60000"/>
                </a:schemeClr>
              </a:solidFill>
              <a:ln>
                <a:noFill/>
              </a:ln>
            </p:spPr>
            <p:txBody>
              <a:bodyPr wrap="square" rtlCol="0">
                <a:spAutoFit/>
              </a:bodyPr>
              <a:lstStyle/>
              <a:p>
                <a:r>
                  <a:rPr lang="en-US" sz="1600" dirty="0"/>
                  <a:t>Code example from </a:t>
                </a:r>
                <a:r>
                  <a:rPr lang="en-US" sz="1600" dirty="0" err="1"/>
                  <a:t>FormMain</a:t>
                </a:r>
                <a:r>
                  <a:rPr lang="en-US" sz="1600" dirty="0"/>
                  <a:t>:</a:t>
                </a:r>
              </a:p>
            </p:txBody>
          </p:sp>
          <p:sp>
            <p:nvSpPr>
              <p:cNvPr id="53" name="TextBox 52">
                <a:extLst>
                  <a:ext uri="{FF2B5EF4-FFF2-40B4-BE49-F238E27FC236}">
                    <a16:creationId xmlns:a16="http://schemas.microsoft.com/office/drawing/2014/main" id="{9F4D7668-8261-417D-A7A8-CC6B7B4EDB67}"/>
                  </a:ext>
                </a:extLst>
              </p:cNvPr>
              <p:cNvSpPr txBox="1"/>
              <p:nvPr/>
            </p:nvSpPr>
            <p:spPr>
              <a:xfrm>
                <a:off x="6900522" y="3398714"/>
                <a:ext cx="4653658" cy="338554"/>
              </a:xfrm>
              <a:prstGeom prst="rect">
                <a:avLst/>
              </a:prstGeom>
              <a:solidFill>
                <a:schemeClr val="accent6">
                  <a:lumMod val="40000"/>
                  <a:lumOff val="60000"/>
                </a:schemeClr>
              </a:solidFill>
              <a:ln>
                <a:noFill/>
              </a:ln>
            </p:spPr>
            <p:txBody>
              <a:bodyPr wrap="square" rtlCol="0">
                <a:spAutoFit/>
              </a:bodyPr>
              <a:lstStyle/>
              <a:p>
                <a:r>
                  <a:rPr lang="en-US" sz="1600" dirty="0"/>
                  <a:t>Code example from Controller:</a:t>
                </a:r>
              </a:p>
            </p:txBody>
          </p:sp>
        </p:grpSp>
        <p:pic>
          <p:nvPicPr>
            <p:cNvPr id="4" name="Picture 3">
              <a:extLst>
                <a:ext uri="{FF2B5EF4-FFF2-40B4-BE49-F238E27FC236}">
                  <a16:creationId xmlns:a16="http://schemas.microsoft.com/office/drawing/2014/main" id="{FCDFB07E-4C6E-4176-A0C2-4FA102355221}"/>
                </a:ext>
              </a:extLst>
            </p:cNvPr>
            <p:cNvPicPr>
              <a:picLocks noChangeAspect="1"/>
            </p:cNvPicPr>
            <p:nvPr/>
          </p:nvPicPr>
          <p:blipFill>
            <a:blip r:embed="rId4"/>
            <a:stretch>
              <a:fillRect/>
            </a:stretch>
          </p:blipFill>
          <p:spPr>
            <a:xfrm>
              <a:off x="6957258" y="3851708"/>
              <a:ext cx="4538545" cy="1988451"/>
            </a:xfrm>
            <a:prstGeom prst="rect">
              <a:avLst/>
            </a:prstGeom>
          </p:spPr>
        </p:pic>
      </p:grpSp>
    </p:spTree>
    <p:extLst>
      <p:ext uri="{BB962C8B-B14F-4D97-AF65-F5344CB8AC3E}">
        <p14:creationId xmlns:p14="http://schemas.microsoft.com/office/powerpoint/2010/main" val="41923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DD439-8775-4356-B8AF-DFE76DDB5D0E}"/>
              </a:ext>
            </a:extLst>
          </p:cNvPr>
          <p:cNvSpPr>
            <a:spLocks noGrp="1"/>
          </p:cNvSpPr>
          <p:nvPr>
            <p:ph type="title"/>
          </p:nvPr>
        </p:nvSpPr>
        <p:spPr/>
        <p:txBody>
          <a:bodyPr>
            <a:normAutofit/>
          </a:bodyPr>
          <a:lstStyle/>
          <a:p>
            <a:r>
              <a:rPr lang="en-US" dirty="0">
                <a:solidFill>
                  <a:schemeClr val="bg2">
                    <a:lumMod val="10000"/>
                  </a:schemeClr>
                </a:solidFill>
              </a:rPr>
              <a:t>Deliverables Part  A</a:t>
            </a:r>
          </a:p>
        </p:txBody>
      </p:sp>
      <p:sp>
        <p:nvSpPr>
          <p:cNvPr id="32" name="Content Placeholder 2">
            <a:extLst>
              <a:ext uri="{FF2B5EF4-FFF2-40B4-BE49-F238E27FC236}">
                <a16:creationId xmlns:a16="http://schemas.microsoft.com/office/drawing/2014/main" id="{1CFD26CB-A865-4F5C-96C5-6CB37701FBBC}"/>
              </a:ext>
            </a:extLst>
          </p:cNvPr>
          <p:cNvSpPr>
            <a:spLocks noGrp="1"/>
          </p:cNvSpPr>
          <p:nvPr>
            <p:ph idx="1"/>
          </p:nvPr>
        </p:nvSpPr>
        <p:spPr/>
        <p:txBody>
          <a:bodyPr>
            <a:normAutofit/>
          </a:bodyPr>
          <a:lstStyle/>
          <a:p>
            <a:pPr marL="0" indent="0">
              <a:lnSpc>
                <a:spcPct val="90000"/>
              </a:lnSpc>
              <a:buNone/>
            </a:pPr>
            <a:r>
              <a:rPr lang="en-US" sz="1900" dirty="0">
                <a:solidFill>
                  <a:schemeClr val="bg2">
                    <a:lumMod val="10000"/>
                  </a:schemeClr>
                </a:solidFill>
              </a:rPr>
              <a:t>Feature 1: Load game form CSV</a:t>
            </a:r>
          </a:p>
          <a:p>
            <a:pPr marL="0" indent="0">
              <a:lnSpc>
                <a:spcPct val="90000"/>
              </a:lnSpc>
              <a:buNone/>
            </a:pPr>
            <a:r>
              <a:rPr lang="en-US" sz="1900" dirty="0">
                <a:solidFill>
                  <a:schemeClr val="bg2">
                    <a:lumMod val="10000"/>
                  </a:schemeClr>
                </a:solidFill>
              </a:rPr>
              <a:t>Feature 2: Time the game</a:t>
            </a:r>
          </a:p>
          <a:p>
            <a:pPr marL="0" indent="0">
              <a:lnSpc>
                <a:spcPct val="90000"/>
              </a:lnSpc>
              <a:buNone/>
            </a:pPr>
            <a:r>
              <a:rPr lang="en-US" sz="1900" dirty="0">
                <a:solidFill>
                  <a:schemeClr val="bg2">
                    <a:lumMod val="10000"/>
                  </a:schemeClr>
                </a:solidFill>
              </a:rPr>
              <a:t>Feature 3: Do not accept an invalid number</a:t>
            </a:r>
          </a:p>
          <a:p>
            <a:pPr marL="0" indent="0">
              <a:lnSpc>
                <a:spcPct val="90000"/>
              </a:lnSpc>
              <a:buNone/>
            </a:pPr>
            <a:r>
              <a:rPr lang="en-US" sz="1900" dirty="0">
                <a:solidFill>
                  <a:schemeClr val="bg2">
                    <a:lumMod val="10000"/>
                  </a:schemeClr>
                </a:solidFill>
              </a:rPr>
              <a:t>Feature 4: Show if a row is complete</a:t>
            </a:r>
          </a:p>
          <a:p>
            <a:pPr marL="0" indent="0">
              <a:lnSpc>
                <a:spcPct val="90000"/>
              </a:lnSpc>
              <a:buNone/>
            </a:pPr>
            <a:r>
              <a:rPr lang="en-US" sz="1900" dirty="0">
                <a:solidFill>
                  <a:schemeClr val="bg2">
                    <a:lumMod val="10000"/>
                  </a:schemeClr>
                </a:solidFill>
              </a:rPr>
              <a:t>Feature 5: Show if a Column is complete</a:t>
            </a:r>
          </a:p>
          <a:p>
            <a:pPr marL="0" indent="0">
              <a:lnSpc>
                <a:spcPct val="90000"/>
              </a:lnSpc>
              <a:buNone/>
            </a:pPr>
            <a:r>
              <a:rPr lang="en-US" sz="1900" dirty="0">
                <a:solidFill>
                  <a:schemeClr val="bg2">
                    <a:lumMod val="10000"/>
                  </a:schemeClr>
                </a:solidFill>
              </a:rPr>
              <a:t>Feature 6: Show if a square is complete</a:t>
            </a:r>
          </a:p>
          <a:p>
            <a:pPr marL="0" indent="0">
              <a:lnSpc>
                <a:spcPct val="90000"/>
              </a:lnSpc>
              <a:buNone/>
            </a:pPr>
            <a:r>
              <a:rPr lang="en-US" sz="1900" dirty="0">
                <a:solidFill>
                  <a:schemeClr val="bg2">
                    <a:lumMod val="10000"/>
                  </a:schemeClr>
                </a:solidFill>
              </a:rPr>
              <a:t>Feature 7: Do not override a default value</a:t>
            </a:r>
          </a:p>
          <a:p>
            <a:pPr marL="0" indent="0">
              <a:lnSpc>
                <a:spcPct val="90000"/>
              </a:lnSpc>
              <a:buNone/>
            </a:pPr>
            <a:r>
              <a:rPr lang="en-US" sz="1900" dirty="0">
                <a:solidFill>
                  <a:schemeClr val="bg2">
                    <a:lumMod val="10000"/>
                  </a:schemeClr>
                </a:solidFill>
              </a:rPr>
              <a:t>Feature 8: Show game complete</a:t>
            </a:r>
          </a:p>
          <a:p>
            <a:pPr>
              <a:lnSpc>
                <a:spcPct val="90000"/>
              </a:lnSpc>
            </a:pPr>
            <a:endParaRPr lang="en-US" sz="1900" dirty="0">
              <a:solidFill>
                <a:schemeClr val="bg2">
                  <a:lumMod val="10000"/>
                </a:schemeClr>
              </a:solidFill>
            </a:endParaRPr>
          </a:p>
        </p:txBody>
      </p:sp>
    </p:spTree>
    <p:extLst>
      <p:ext uri="{BB962C8B-B14F-4D97-AF65-F5344CB8AC3E}">
        <p14:creationId xmlns:p14="http://schemas.microsoft.com/office/powerpoint/2010/main" val="3786760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0F69C0-3EFC-46EB-9072-B98E04F10E61}"/>
              </a:ext>
            </a:extLst>
          </p:cNvPr>
          <p:cNvSpPr/>
          <p:nvPr/>
        </p:nvSpPr>
        <p:spPr>
          <a:xfrm>
            <a:off x="11927" y="-11927"/>
            <a:ext cx="12217298" cy="400110"/>
          </a:xfrm>
          <a:prstGeom prst="rect">
            <a:avLst/>
          </a:prstGeom>
          <a:solidFill>
            <a:schemeClr val="accent6">
              <a:lumMod val="50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Feature 1: Save/Load partially played games</a:t>
            </a:r>
          </a:p>
        </p:txBody>
      </p:sp>
      <p:sp>
        <p:nvSpPr>
          <p:cNvPr id="18" name="Rectangle 17">
            <a:extLst>
              <a:ext uri="{FF2B5EF4-FFF2-40B4-BE49-F238E27FC236}">
                <a16:creationId xmlns:a16="http://schemas.microsoft.com/office/drawing/2014/main" id="{AC26FC85-F39D-4BEF-B0BD-82DDAEEB27D8}"/>
              </a:ext>
            </a:extLst>
          </p:cNvPr>
          <p:cNvSpPr/>
          <p:nvPr/>
        </p:nvSpPr>
        <p:spPr>
          <a:xfrm>
            <a:off x="950814" y="735190"/>
            <a:ext cx="10162354" cy="584775"/>
          </a:xfrm>
          <a:prstGeom prst="rect">
            <a:avLst/>
          </a:prstGeom>
        </p:spPr>
        <p:txBody>
          <a:bodyPr wrap="square">
            <a:spAutoFit/>
          </a:bodyPr>
          <a:lstStyle/>
          <a:p>
            <a:endParaRPr lang="en-US" sz="1600" dirty="0"/>
          </a:p>
          <a:p>
            <a:pPr algn="just"/>
            <a:endParaRPr lang="en-US" sz="1600" dirty="0"/>
          </a:p>
        </p:txBody>
      </p:sp>
      <p:sp>
        <p:nvSpPr>
          <p:cNvPr id="20" name="Rectangle 19">
            <a:extLst>
              <a:ext uri="{FF2B5EF4-FFF2-40B4-BE49-F238E27FC236}">
                <a16:creationId xmlns:a16="http://schemas.microsoft.com/office/drawing/2014/main" id="{79A2024D-12E8-44AD-B0A0-73093DF08C7D}"/>
              </a:ext>
            </a:extLst>
          </p:cNvPr>
          <p:cNvSpPr/>
          <p:nvPr/>
        </p:nvSpPr>
        <p:spPr>
          <a:xfrm>
            <a:off x="874612" y="823037"/>
            <a:ext cx="10571429" cy="90794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85750" indent="-285750">
              <a:spcBef>
                <a:spcPts val="600"/>
              </a:spcBef>
              <a:buFont typeface="Arial" panose="020B0604020202020204" pitchFamily="34" charset="0"/>
              <a:buChar char="•"/>
            </a:pPr>
            <a:r>
              <a:rPr lang="en-US" sz="1600" dirty="0"/>
              <a:t>When the user clicks the </a:t>
            </a:r>
            <a:r>
              <a:rPr lang="en-US" sz="1600" b="1" dirty="0">
                <a:highlight>
                  <a:srgbClr val="FFFF00"/>
                </a:highlight>
              </a:rPr>
              <a:t>load game </a:t>
            </a:r>
            <a:r>
              <a:rPr lang="en-US" sz="1600" dirty="0"/>
              <a:t>button, the document dialog box for storing the game opens and the user can select the game to load.</a:t>
            </a:r>
          </a:p>
          <a:p>
            <a:pPr marL="285750" indent="-285750">
              <a:spcBef>
                <a:spcPts val="600"/>
              </a:spcBef>
              <a:buFont typeface="Arial" panose="020B0604020202020204" pitchFamily="34" charset="0"/>
              <a:buChar char="•"/>
            </a:pPr>
            <a:r>
              <a:rPr lang="en-US" sz="1600" dirty="0"/>
              <a:t>When the game loads, both the default game location and time information are loaded.</a:t>
            </a:r>
          </a:p>
        </p:txBody>
      </p:sp>
      <p:pic>
        <p:nvPicPr>
          <p:cNvPr id="3" name="Picture 2">
            <a:extLst>
              <a:ext uri="{FF2B5EF4-FFF2-40B4-BE49-F238E27FC236}">
                <a16:creationId xmlns:a16="http://schemas.microsoft.com/office/drawing/2014/main" id="{D76BF86B-30E3-4F5F-BDAE-1544B0F9BFFC}"/>
              </a:ext>
            </a:extLst>
          </p:cNvPr>
          <p:cNvPicPr>
            <a:picLocks noChangeAspect="1"/>
          </p:cNvPicPr>
          <p:nvPr/>
        </p:nvPicPr>
        <p:blipFill>
          <a:blip r:embed="rId2"/>
          <a:stretch>
            <a:fillRect/>
          </a:stretch>
        </p:blipFill>
        <p:spPr>
          <a:xfrm>
            <a:off x="875156" y="1904038"/>
            <a:ext cx="5770286" cy="3734446"/>
          </a:xfrm>
          <a:prstGeom prst="rect">
            <a:avLst/>
          </a:prstGeom>
        </p:spPr>
      </p:pic>
      <p:sp>
        <p:nvSpPr>
          <p:cNvPr id="14" name="TextBox 13">
            <a:extLst>
              <a:ext uri="{FF2B5EF4-FFF2-40B4-BE49-F238E27FC236}">
                <a16:creationId xmlns:a16="http://schemas.microsoft.com/office/drawing/2014/main" id="{59880C09-6A9A-4603-BC8B-B9E686BB7383}"/>
              </a:ext>
            </a:extLst>
          </p:cNvPr>
          <p:cNvSpPr txBox="1"/>
          <p:nvPr/>
        </p:nvSpPr>
        <p:spPr>
          <a:xfrm>
            <a:off x="6691804" y="1904037"/>
            <a:ext cx="4754237" cy="338554"/>
          </a:xfrm>
          <a:prstGeom prst="rect">
            <a:avLst/>
          </a:prstGeom>
          <a:solidFill>
            <a:schemeClr val="accent6">
              <a:lumMod val="40000"/>
              <a:lumOff val="60000"/>
            </a:schemeClr>
          </a:solidFill>
          <a:ln>
            <a:noFill/>
          </a:ln>
        </p:spPr>
        <p:txBody>
          <a:bodyPr wrap="square" rtlCol="0">
            <a:spAutoFit/>
          </a:bodyPr>
          <a:lstStyle/>
          <a:p>
            <a:r>
              <a:rPr lang="en-US" sz="1600" dirty="0"/>
              <a:t>Code example from </a:t>
            </a:r>
            <a:r>
              <a:rPr lang="en-US" sz="1600" dirty="0" err="1"/>
              <a:t>FormMain</a:t>
            </a:r>
            <a:r>
              <a:rPr lang="en-US" sz="1600" dirty="0"/>
              <a:t>:</a:t>
            </a:r>
          </a:p>
        </p:txBody>
      </p:sp>
      <p:pic>
        <p:nvPicPr>
          <p:cNvPr id="6" name="Picture 5">
            <a:extLst>
              <a:ext uri="{FF2B5EF4-FFF2-40B4-BE49-F238E27FC236}">
                <a16:creationId xmlns:a16="http://schemas.microsoft.com/office/drawing/2014/main" id="{BF5164F2-F00D-45A6-B856-668FF6711EE9}"/>
              </a:ext>
            </a:extLst>
          </p:cNvPr>
          <p:cNvPicPr>
            <a:picLocks noChangeAspect="1"/>
          </p:cNvPicPr>
          <p:nvPr/>
        </p:nvPicPr>
        <p:blipFill>
          <a:blip r:embed="rId3"/>
          <a:stretch>
            <a:fillRect/>
          </a:stretch>
        </p:blipFill>
        <p:spPr>
          <a:xfrm>
            <a:off x="6645442" y="2709483"/>
            <a:ext cx="4806073" cy="1680445"/>
          </a:xfrm>
          <a:prstGeom prst="rect">
            <a:avLst/>
          </a:prstGeom>
        </p:spPr>
      </p:pic>
    </p:spTree>
    <p:extLst>
      <p:ext uri="{BB962C8B-B14F-4D97-AF65-F5344CB8AC3E}">
        <p14:creationId xmlns:p14="http://schemas.microsoft.com/office/powerpoint/2010/main" val="1128210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0F69C0-3EFC-46EB-9072-B98E04F10E61}"/>
              </a:ext>
            </a:extLst>
          </p:cNvPr>
          <p:cNvSpPr/>
          <p:nvPr/>
        </p:nvSpPr>
        <p:spPr>
          <a:xfrm>
            <a:off x="11927" y="-11927"/>
            <a:ext cx="12217298" cy="400110"/>
          </a:xfrm>
          <a:prstGeom prst="rect">
            <a:avLst/>
          </a:prstGeom>
          <a:solidFill>
            <a:schemeClr val="accent6">
              <a:lumMod val="50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Feature 2: Design/Implement/Persist a scoring system for different levels</a:t>
            </a:r>
          </a:p>
        </p:txBody>
      </p:sp>
      <p:sp>
        <p:nvSpPr>
          <p:cNvPr id="18" name="Rectangle 17">
            <a:extLst>
              <a:ext uri="{FF2B5EF4-FFF2-40B4-BE49-F238E27FC236}">
                <a16:creationId xmlns:a16="http://schemas.microsoft.com/office/drawing/2014/main" id="{AC26FC85-F39D-4BEF-B0BD-82DDAEEB27D8}"/>
              </a:ext>
            </a:extLst>
          </p:cNvPr>
          <p:cNvSpPr/>
          <p:nvPr/>
        </p:nvSpPr>
        <p:spPr>
          <a:xfrm>
            <a:off x="950814" y="735190"/>
            <a:ext cx="10162354" cy="584775"/>
          </a:xfrm>
          <a:prstGeom prst="rect">
            <a:avLst/>
          </a:prstGeom>
        </p:spPr>
        <p:txBody>
          <a:bodyPr wrap="square">
            <a:spAutoFit/>
          </a:bodyPr>
          <a:lstStyle/>
          <a:p>
            <a:endParaRPr lang="en-US" sz="1600" dirty="0"/>
          </a:p>
          <a:p>
            <a:pPr algn="just"/>
            <a:endParaRPr lang="en-US" sz="1600" dirty="0"/>
          </a:p>
        </p:txBody>
      </p:sp>
      <p:sp>
        <p:nvSpPr>
          <p:cNvPr id="20" name="Rectangle 19">
            <a:extLst>
              <a:ext uri="{FF2B5EF4-FFF2-40B4-BE49-F238E27FC236}">
                <a16:creationId xmlns:a16="http://schemas.microsoft.com/office/drawing/2014/main" id="{79A2024D-12E8-44AD-B0A0-73093DF08C7D}"/>
              </a:ext>
            </a:extLst>
          </p:cNvPr>
          <p:cNvSpPr/>
          <p:nvPr/>
        </p:nvSpPr>
        <p:spPr>
          <a:xfrm>
            <a:off x="874612" y="823037"/>
            <a:ext cx="10571429" cy="130805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85750" indent="-285750">
              <a:spcBef>
                <a:spcPts val="600"/>
              </a:spcBef>
              <a:buFont typeface="Arial" panose="020B0604020202020204" pitchFamily="34" charset="0"/>
              <a:buChar char="•"/>
            </a:pPr>
            <a:r>
              <a:rPr lang="en-US" sz="1600" dirty="0"/>
              <a:t>There is a </a:t>
            </a:r>
            <a:r>
              <a:rPr lang="en-US" sz="1600" b="1" dirty="0">
                <a:highlight>
                  <a:srgbClr val="FFFF00"/>
                </a:highlight>
              </a:rPr>
              <a:t>scoring system </a:t>
            </a:r>
            <a:r>
              <a:rPr lang="en-US" sz="1600" dirty="0"/>
              <a:t>for the game, which is related to the completion time of the game.</a:t>
            </a:r>
          </a:p>
          <a:p>
            <a:pPr marL="285750" indent="-285750">
              <a:spcBef>
                <a:spcPts val="600"/>
              </a:spcBef>
              <a:buFont typeface="Arial" panose="020B0604020202020204" pitchFamily="34" charset="0"/>
              <a:buChar char="•"/>
            </a:pPr>
            <a:r>
              <a:rPr lang="en-US" sz="1600" dirty="0"/>
              <a:t>When the game is finished, a pop-up dialog asks the user to enter the user name. </a:t>
            </a:r>
          </a:p>
          <a:p>
            <a:pPr marL="285750" indent="-285750">
              <a:spcBef>
                <a:spcPts val="600"/>
              </a:spcBef>
              <a:buFont typeface="Arial" panose="020B0604020202020204" pitchFamily="34" charset="0"/>
              <a:buChar char="•"/>
            </a:pPr>
            <a:r>
              <a:rPr lang="en-US" sz="1600" dirty="0"/>
              <a:t>The system will compares user scores to historical scores.</a:t>
            </a:r>
          </a:p>
          <a:p>
            <a:pPr marL="285750" indent="-285750">
              <a:spcBef>
                <a:spcPts val="600"/>
              </a:spcBef>
              <a:buFont typeface="Arial" panose="020B0604020202020204" pitchFamily="34" charset="0"/>
              <a:buChar char="•"/>
            </a:pPr>
            <a:r>
              <a:rPr lang="en-US" sz="1600" dirty="0"/>
              <a:t>The score board of the game appears after the game is finished, </a:t>
            </a:r>
            <a:r>
              <a:rPr lang="en-US" sz="1600" dirty="0">
                <a:highlight>
                  <a:srgbClr val="FFFF00"/>
                </a:highlight>
              </a:rPr>
              <a:t>listing the top 5 points in the game's history</a:t>
            </a:r>
            <a:r>
              <a:rPr lang="en-US" sz="1600" dirty="0"/>
              <a:t>.</a:t>
            </a:r>
          </a:p>
        </p:txBody>
      </p:sp>
      <p:pic>
        <p:nvPicPr>
          <p:cNvPr id="6" name="Picture 5">
            <a:extLst>
              <a:ext uri="{FF2B5EF4-FFF2-40B4-BE49-F238E27FC236}">
                <a16:creationId xmlns:a16="http://schemas.microsoft.com/office/drawing/2014/main" id="{5B03A34C-F172-49BF-B603-96A2CB3E2040}"/>
              </a:ext>
            </a:extLst>
          </p:cNvPr>
          <p:cNvPicPr>
            <a:picLocks noChangeAspect="1"/>
          </p:cNvPicPr>
          <p:nvPr/>
        </p:nvPicPr>
        <p:blipFill>
          <a:blip r:embed="rId2"/>
          <a:stretch>
            <a:fillRect/>
          </a:stretch>
        </p:blipFill>
        <p:spPr>
          <a:xfrm>
            <a:off x="2145950" y="2218934"/>
            <a:ext cx="7471291" cy="3855849"/>
          </a:xfrm>
          <a:prstGeom prst="rect">
            <a:avLst/>
          </a:prstGeom>
        </p:spPr>
      </p:pic>
    </p:spTree>
    <p:extLst>
      <p:ext uri="{BB962C8B-B14F-4D97-AF65-F5344CB8AC3E}">
        <p14:creationId xmlns:p14="http://schemas.microsoft.com/office/powerpoint/2010/main" val="4035765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0F69C0-3EFC-46EB-9072-B98E04F10E61}"/>
              </a:ext>
            </a:extLst>
          </p:cNvPr>
          <p:cNvSpPr/>
          <p:nvPr/>
        </p:nvSpPr>
        <p:spPr>
          <a:xfrm>
            <a:off x="11927" y="-11927"/>
            <a:ext cx="12217298" cy="400110"/>
          </a:xfrm>
          <a:prstGeom prst="rect">
            <a:avLst/>
          </a:prstGeom>
          <a:solidFill>
            <a:schemeClr val="accent6">
              <a:lumMod val="50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Feature 2: Design/Implement/Persist a scoring system for different levels</a:t>
            </a:r>
          </a:p>
        </p:txBody>
      </p:sp>
      <p:sp>
        <p:nvSpPr>
          <p:cNvPr id="18" name="Rectangle 17">
            <a:extLst>
              <a:ext uri="{FF2B5EF4-FFF2-40B4-BE49-F238E27FC236}">
                <a16:creationId xmlns:a16="http://schemas.microsoft.com/office/drawing/2014/main" id="{AC26FC85-F39D-4BEF-B0BD-82DDAEEB27D8}"/>
              </a:ext>
            </a:extLst>
          </p:cNvPr>
          <p:cNvSpPr/>
          <p:nvPr/>
        </p:nvSpPr>
        <p:spPr>
          <a:xfrm>
            <a:off x="950814" y="735190"/>
            <a:ext cx="10162354" cy="584775"/>
          </a:xfrm>
          <a:prstGeom prst="rect">
            <a:avLst/>
          </a:prstGeom>
        </p:spPr>
        <p:txBody>
          <a:bodyPr wrap="square">
            <a:spAutoFit/>
          </a:bodyPr>
          <a:lstStyle/>
          <a:p>
            <a:endParaRPr lang="en-US" sz="1600" dirty="0"/>
          </a:p>
          <a:p>
            <a:pPr algn="just"/>
            <a:endParaRPr lang="en-US" sz="1600" dirty="0"/>
          </a:p>
        </p:txBody>
      </p:sp>
      <p:grpSp>
        <p:nvGrpSpPr>
          <p:cNvPr id="27" name="Group 26">
            <a:extLst>
              <a:ext uri="{FF2B5EF4-FFF2-40B4-BE49-F238E27FC236}">
                <a16:creationId xmlns:a16="http://schemas.microsoft.com/office/drawing/2014/main" id="{69BB7C6D-7406-4AB6-97FB-3E7B319DF538}"/>
              </a:ext>
            </a:extLst>
          </p:cNvPr>
          <p:cNvGrpSpPr/>
          <p:nvPr/>
        </p:nvGrpSpPr>
        <p:grpSpPr>
          <a:xfrm>
            <a:off x="610111" y="609255"/>
            <a:ext cx="10971778" cy="5270177"/>
            <a:chOff x="610111" y="609255"/>
            <a:chExt cx="10971778" cy="5270177"/>
          </a:xfrm>
        </p:grpSpPr>
        <p:sp>
          <p:nvSpPr>
            <p:cNvPr id="8" name="TextBox 7">
              <a:extLst>
                <a:ext uri="{FF2B5EF4-FFF2-40B4-BE49-F238E27FC236}">
                  <a16:creationId xmlns:a16="http://schemas.microsoft.com/office/drawing/2014/main" id="{5F4C32FB-6692-43A7-B6DC-B3BE63C6FDAB}"/>
                </a:ext>
              </a:extLst>
            </p:cNvPr>
            <p:cNvSpPr txBox="1"/>
            <p:nvPr/>
          </p:nvSpPr>
          <p:spPr>
            <a:xfrm>
              <a:off x="610111" y="609255"/>
              <a:ext cx="5662349" cy="338554"/>
            </a:xfrm>
            <a:prstGeom prst="rect">
              <a:avLst/>
            </a:prstGeom>
            <a:solidFill>
              <a:schemeClr val="accent6">
                <a:lumMod val="40000"/>
                <a:lumOff val="60000"/>
              </a:schemeClr>
            </a:solidFill>
            <a:ln>
              <a:noFill/>
            </a:ln>
          </p:spPr>
          <p:txBody>
            <a:bodyPr wrap="square" rtlCol="0">
              <a:spAutoFit/>
            </a:bodyPr>
            <a:lstStyle/>
            <a:p>
              <a:r>
                <a:rPr lang="en-US" sz="1600" dirty="0"/>
                <a:t>Code example from </a:t>
              </a:r>
              <a:r>
                <a:rPr lang="en-US" sz="1600" dirty="0" err="1"/>
                <a:t>FormMain</a:t>
              </a:r>
              <a:r>
                <a:rPr lang="en-US" sz="1600" dirty="0"/>
                <a:t>:</a:t>
              </a:r>
            </a:p>
          </p:txBody>
        </p:sp>
        <p:sp>
          <p:nvSpPr>
            <p:cNvPr id="9" name="TextBox 8">
              <a:extLst>
                <a:ext uri="{FF2B5EF4-FFF2-40B4-BE49-F238E27FC236}">
                  <a16:creationId xmlns:a16="http://schemas.microsoft.com/office/drawing/2014/main" id="{F7569F30-F1B4-45E6-A574-1547FEC19481}"/>
                </a:ext>
              </a:extLst>
            </p:cNvPr>
            <p:cNvSpPr txBox="1"/>
            <p:nvPr/>
          </p:nvSpPr>
          <p:spPr>
            <a:xfrm>
              <a:off x="6270845" y="609255"/>
              <a:ext cx="5311044" cy="338554"/>
            </a:xfrm>
            <a:prstGeom prst="rect">
              <a:avLst/>
            </a:prstGeom>
            <a:solidFill>
              <a:schemeClr val="accent6">
                <a:lumMod val="40000"/>
                <a:lumOff val="60000"/>
              </a:schemeClr>
            </a:solidFill>
            <a:ln>
              <a:noFill/>
            </a:ln>
          </p:spPr>
          <p:txBody>
            <a:bodyPr wrap="square" rtlCol="0">
              <a:spAutoFit/>
            </a:bodyPr>
            <a:lstStyle/>
            <a:p>
              <a:r>
                <a:rPr lang="en-US" sz="1600" dirty="0"/>
                <a:t>Code example from Controller:</a:t>
              </a:r>
            </a:p>
          </p:txBody>
        </p:sp>
        <p:sp>
          <p:nvSpPr>
            <p:cNvPr id="11" name="TextBox 10">
              <a:extLst>
                <a:ext uri="{FF2B5EF4-FFF2-40B4-BE49-F238E27FC236}">
                  <a16:creationId xmlns:a16="http://schemas.microsoft.com/office/drawing/2014/main" id="{FE3DC5DB-4AFD-451A-BEF1-C652ED5CF33D}"/>
                </a:ext>
              </a:extLst>
            </p:cNvPr>
            <p:cNvSpPr txBox="1"/>
            <p:nvPr/>
          </p:nvSpPr>
          <p:spPr>
            <a:xfrm>
              <a:off x="6272459" y="2971235"/>
              <a:ext cx="5145509" cy="338554"/>
            </a:xfrm>
            <a:prstGeom prst="rect">
              <a:avLst/>
            </a:prstGeom>
            <a:solidFill>
              <a:schemeClr val="accent6">
                <a:lumMod val="40000"/>
                <a:lumOff val="60000"/>
              </a:schemeClr>
            </a:solidFill>
            <a:ln>
              <a:noFill/>
            </a:ln>
          </p:spPr>
          <p:txBody>
            <a:bodyPr wrap="square" rtlCol="0">
              <a:spAutoFit/>
            </a:bodyPr>
            <a:lstStyle/>
            <a:p>
              <a:r>
                <a:rPr lang="en-US" sz="1600" dirty="0"/>
                <a:t>Code example from Model:</a:t>
              </a:r>
            </a:p>
          </p:txBody>
        </p:sp>
        <p:grpSp>
          <p:nvGrpSpPr>
            <p:cNvPr id="16" name="Group 15">
              <a:extLst>
                <a:ext uri="{FF2B5EF4-FFF2-40B4-BE49-F238E27FC236}">
                  <a16:creationId xmlns:a16="http://schemas.microsoft.com/office/drawing/2014/main" id="{46DDA78F-C9DB-4ABF-9676-02395E3E9731}"/>
                </a:ext>
              </a:extLst>
            </p:cNvPr>
            <p:cNvGrpSpPr/>
            <p:nvPr/>
          </p:nvGrpSpPr>
          <p:grpSpPr>
            <a:xfrm>
              <a:off x="610111" y="947809"/>
              <a:ext cx="5662349" cy="4931623"/>
              <a:chOff x="608496" y="947809"/>
              <a:chExt cx="5662349" cy="4931623"/>
            </a:xfrm>
          </p:grpSpPr>
          <p:pic>
            <p:nvPicPr>
              <p:cNvPr id="7" name="Picture 6">
                <a:extLst>
                  <a:ext uri="{FF2B5EF4-FFF2-40B4-BE49-F238E27FC236}">
                    <a16:creationId xmlns:a16="http://schemas.microsoft.com/office/drawing/2014/main" id="{4D8ECDC7-0B27-4B9D-B35D-DB0D918CC4B8}"/>
                  </a:ext>
                </a:extLst>
              </p:cNvPr>
              <p:cNvPicPr>
                <a:picLocks noChangeAspect="1"/>
              </p:cNvPicPr>
              <p:nvPr/>
            </p:nvPicPr>
            <p:blipFill>
              <a:blip r:embed="rId2"/>
              <a:stretch>
                <a:fillRect/>
              </a:stretch>
            </p:blipFill>
            <p:spPr>
              <a:xfrm>
                <a:off x="608496" y="947809"/>
                <a:ext cx="5662349" cy="4931623"/>
              </a:xfrm>
              <a:prstGeom prst="rect">
                <a:avLst/>
              </a:prstGeom>
            </p:spPr>
          </p:pic>
          <p:sp>
            <p:nvSpPr>
              <p:cNvPr id="10" name="Rectangle 9">
                <a:extLst>
                  <a:ext uri="{FF2B5EF4-FFF2-40B4-BE49-F238E27FC236}">
                    <a16:creationId xmlns:a16="http://schemas.microsoft.com/office/drawing/2014/main" id="{ACD8C48D-75E0-4277-B803-2E83BDDFAF30}"/>
                  </a:ext>
                </a:extLst>
              </p:cNvPr>
              <p:cNvSpPr/>
              <p:nvPr/>
            </p:nvSpPr>
            <p:spPr>
              <a:xfrm>
                <a:off x="1219200" y="2348275"/>
                <a:ext cx="2406316" cy="2326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CF28746D-D436-44A5-BDC0-A1DFA5091885}"/>
                </a:ext>
              </a:extLst>
            </p:cNvPr>
            <p:cNvGrpSpPr/>
            <p:nvPr/>
          </p:nvGrpSpPr>
          <p:grpSpPr>
            <a:xfrm>
              <a:off x="6270844" y="947809"/>
              <a:ext cx="4766123" cy="1453318"/>
              <a:chOff x="6270844" y="947809"/>
              <a:chExt cx="4766123" cy="1453318"/>
            </a:xfrm>
          </p:grpSpPr>
          <p:pic>
            <p:nvPicPr>
              <p:cNvPr id="3" name="Picture 2">
                <a:extLst>
                  <a:ext uri="{FF2B5EF4-FFF2-40B4-BE49-F238E27FC236}">
                    <a16:creationId xmlns:a16="http://schemas.microsoft.com/office/drawing/2014/main" id="{0051E110-249C-4541-8922-5633BC00B0C1}"/>
                  </a:ext>
                </a:extLst>
              </p:cNvPr>
              <p:cNvPicPr>
                <a:picLocks noChangeAspect="1"/>
              </p:cNvPicPr>
              <p:nvPr/>
            </p:nvPicPr>
            <p:blipFill>
              <a:blip r:embed="rId3"/>
              <a:stretch>
                <a:fillRect/>
              </a:stretch>
            </p:blipFill>
            <p:spPr>
              <a:xfrm>
                <a:off x="6270844" y="947809"/>
                <a:ext cx="4766123" cy="1453318"/>
              </a:xfrm>
              <a:prstGeom prst="rect">
                <a:avLst/>
              </a:prstGeom>
            </p:spPr>
          </p:pic>
          <p:sp>
            <p:nvSpPr>
              <p:cNvPr id="12" name="Rectangle 11">
                <a:extLst>
                  <a:ext uri="{FF2B5EF4-FFF2-40B4-BE49-F238E27FC236}">
                    <a16:creationId xmlns:a16="http://schemas.microsoft.com/office/drawing/2014/main" id="{0A46C1A7-C2AE-494E-BC49-435FF8C7AA18}"/>
                  </a:ext>
                </a:extLst>
              </p:cNvPr>
              <p:cNvSpPr/>
              <p:nvPr/>
            </p:nvSpPr>
            <p:spPr>
              <a:xfrm>
                <a:off x="7550756" y="1407381"/>
                <a:ext cx="2984897" cy="221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D33B5D5-87D2-497C-B55A-57FC2A36E60C}"/>
                  </a:ext>
                </a:extLst>
              </p:cNvPr>
              <p:cNvSpPr/>
              <p:nvPr/>
            </p:nvSpPr>
            <p:spPr>
              <a:xfrm>
                <a:off x="7527755" y="1854803"/>
                <a:ext cx="2422361"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E039EA8C-C0DF-4B40-9BAD-5E63ECB9AEA3}"/>
                </a:ext>
              </a:extLst>
            </p:cNvPr>
            <p:cNvGrpSpPr/>
            <p:nvPr/>
          </p:nvGrpSpPr>
          <p:grpSpPr>
            <a:xfrm>
              <a:off x="6270845" y="3311022"/>
              <a:ext cx="5147123" cy="1604378"/>
              <a:chOff x="6270845" y="3311022"/>
              <a:chExt cx="5147123" cy="1604378"/>
            </a:xfrm>
          </p:grpSpPr>
          <p:pic>
            <p:nvPicPr>
              <p:cNvPr id="15" name="Picture 14">
                <a:extLst>
                  <a:ext uri="{FF2B5EF4-FFF2-40B4-BE49-F238E27FC236}">
                    <a16:creationId xmlns:a16="http://schemas.microsoft.com/office/drawing/2014/main" id="{DA5E6855-2BFF-49FF-B63C-5294525A7B0F}"/>
                  </a:ext>
                </a:extLst>
              </p:cNvPr>
              <p:cNvPicPr>
                <a:picLocks noChangeAspect="1"/>
              </p:cNvPicPr>
              <p:nvPr/>
            </p:nvPicPr>
            <p:blipFill>
              <a:blip r:embed="rId4"/>
              <a:stretch>
                <a:fillRect/>
              </a:stretch>
            </p:blipFill>
            <p:spPr>
              <a:xfrm>
                <a:off x="6270845" y="3311022"/>
                <a:ext cx="5147123" cy="1604378"/>
              </a:xfrm>
              <a:prstGeom prst="rect">
                <a:avLst/>
              </a:prstGeom>
            </p:spPr>
          </p:pic>
          <p:sp>
            <p:nvSpPr>
              <p:cNvPr id="21" name="Rectangle 20">
                <a:extLst>
                  <a:ext uri="{FF2B5EF4-FFF2-40B4-BE49-F238E27FC236}">
                    <a16:creationId xmlns:a16="http://schemas.microsoft.com/office/drawing/2014/main" id="{F6DE1431-08D9-49BF-9E98-22685194058E}"/>
                  </a:ext>
                </a:extLst>
              </p:cNvPr>
              <p:cNvSpPr/>
              <p:nvPr/>
            </p:nvSpPr>
            <p:spPr>
              <a:xfrm>
                <a:off x="7170821" y="3577389"/>
                <a:ext cx="2113547"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Straight Arrow Connector 23">
              <a:extLst>
                <a:ext uri="{FF2B5EF4-FFF2-40B4-BE49-F238E27FC236}">
                  <a16:creationId xmlns:a16="http://schemas.microsoft.com/office/drawing/2014/main" id="{AB5E3C1A-6BB2-44C8-A3FB-DBC61DD27017}"/>
                </a:ext>
              </a:extLst>
            </p:cNvPr>
            <p:cNvCxnSpPr>
              <a:stCxn id="10" idx="3"/>
            </p:cNvCxnSpPr>
            <p:nvPr/>
          </p:nvCxnSpPr>
          <p:spPr>
            <a:xfrm flipV="1">
              <a:off x="3627131" y="1515979"/>
              <a:ext cx="3923625" cy="9486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F311947-9684-44A8-B102-4764714998E5}"/>
                </a:ext>
              </a:extLst>
            </p:cNvPr>
            <p:cNvCxnSpPr>
              <a:stCxn id="13" idx="2"/>
              <a:endCxn id="21" idx="0"/>
            </p:cNvCxnSpPr>
            <p:nvPr/>
          </p:nvCxnSpPr>
          <p:spPr>
            <a:xfrm flipH="1">
              <a:off x="8227595" y="2159603"/>
              <a:ext cx="511341" cy="14177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87365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0B9614-7BB7-4F61-BDE2-FC78DA7AFFF5}"/>
              </a:ext>
            </a:extLst>
          </p:cNvPr>
          <p:cNvPicPr>
            <a:picLocks noChangeAspect="1"/>
          </p:cNvPicPr>
          <p:nvPr/>
        </p:nvPicPr>
        <p:blipFill>
          <a:blip r:embed="rId2"/>
          <a:stretch>
            <a:fillRect/>
          </a:stretch>
        </p:blipFill>
        <p:spPr>
          <a:xfrm>
            <a:off x="709414" y="608205"/>
            <a:ext cx="5864048" cy="5635341"/>
          </a:xfrm>
          <a:prstGeom prst="rect">
            <a:avLst/>
          </a:prstGeom>
        </p:spPr>
      </p:pic>
      <p:sp>
        <p:nvSpPr>
          <p:cNvPr id="2" name="Rectangle 1">
            <a:extLst>
              <a:ext uri="{FF2B5EF4-FFF2-40B4-BE49-F238E27FC236}">
                <a16:creationId xmlns:a16="http://schemas.microsoft.com/office/drawing/2014/main" id="{A90F69C0-3EFC-46EB-9072-B98E04F10E61}"/>
              </a:ext>
            </a:extLst>
          </p:cNvPr>
          <p:cNvSpPr/>
          <p:nvPr/>
        </p:nvSpPr>
        <p:spPr>
          <a:xfrm>
            <a:off x="11927" y="-11927"/>
            <a:ext cx="12217298" cy="400110"/>
          </a:xfrm>
          <a:prstGeom prst="rect">
            <a:avLst/>
          </a:prstGeom>
          <a:solidFill>
            <a:schemeClr val="accent6">
              <a:lumMod val="50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Feature 2: Design/Implement/Persist a scoring system for different levels</a:t>
            </a:r>
          </a:p>
        </p:txBody>
      </p:sp>
      <p:sp>
        <p:nvSpPr>
          <p:cNvPr id="18" name="Rectangle 17">
            <a:extLst>
              <a:ext uri="{FF2B5EF4-FFF2-40B4-BE49-F238E27FC236}">
                <a16:creationId xmlns:a16="http://schemas.microsoft.com/office/drawing/2014/main" id="{AC26FC85-F39D-4BEF-B0BD-82DDAEEB27D8}"/>
              </a:ext>
            </a:extLst>
          </p:cNvPr>
          <p:cNvSpPr/>
          <p:nvPr/>
        </p:nvSpPr>
        <p:spPr>
          <a:xfrm>
            <a:off x="950814" y="735190"/>
            <a:ext cx="10162354" cy="584775"/>
          </a:xfrm>
          <a:prstGeom prst="rect">
            <a:avLst/>
          </a:prstGeom>
        </p:spPr>
        <p:txBody>
          <a:bodyPr wrap="square">
            <a:spAutoFit/>
          </a:bodyPr>
          <a:lstStyle/>
          <a:p>
            <a:endParaRPr lang="en-US" sz="1600" dirty="0"/>
          </a:p>
          <a:p>
            <a:pPr algn="just"/>
            <a:endParaRPr lang="en-US" sz="1600" dirty="0"/>
          </a:p>
        </p:txBody>
      </p:sp>
      <p:grpSp>
        <p:nvGrpSpPr>
          <p:cNvPr id="17" name="Group 16">
            <a:extLst>
              <a:ext uri="{FF2B5EF4-FFF2-40B4-BE49-F238E27FC236}">
                <a16:creationId xmlns:a16="http://schemas.microsoft.com/office/drawing/2014/main" id="{42814071-BFA5-44A7-AD6E-BCD1C9596BB2}"/>
              </a:ext>
            </a:extLst>
          </p:cNvPr>
          <p:cNvGrpSpPr/>
          <p:nvPr/>
        </p:nvGrpSpPr>
        <p:grpSpPr>
          <a:xfrm>
            <a:off x="1564314" y="855409"/>
            <a:ext cx="8851980" cy="3546269"/>
            <a:chOff x="6473438" y="911556"/>
            <a:chExt cx="8851980" cy="3546269"/>
          </a:xfrm>
        </p:grpSpPr>
        <p:pic>
          <p:nvPicPr>
            <p:cNvPr id="5" name="Picture 4">
              <a:extLst>
                <a:ext uri="{FF2B5EF4-FFF2-40B4-BE49-F238E27FC236}">
                  <a16:creationId xmlns:a16="http://schemas.microsoft.com/office/drawing/2014/main" id="{7DEF179B-36EE-4EEB-9473-83EB91DD0B53}"/>
                </a:ext>
              </a:extLst>
            </p:cNvPr>
            <p:cNvPicPr>
              <a:picLocks noChangeAspect="1"/>
            </p:cNvPicPr>
            <p:nvPr/>
          </p:nvPicPr>
          <p:blipFill>
            <a:blip r:embed="rId3"/>
            <a:stretch>
              <a:fillRect/>
            </a:stretch>
          </p:blipFill>
          <p:spPr>
            <a:xfrm>
              <a:off x="12770713" y="1823285"/>
              <a:ext cx="2554705" cy="2634540"/>
            </a:xfrm>
            <a:prstGeom prst="rect">
              <a:avLst/>
            </a:prstGeom>
          </p:spPr>
        </p:pic>
        <p:sp>
          <p:nvSpPr>
            <p:cNvPr id="6" name="Arrow: Right 5">
              <a:extLst>
                <a:ext uri="{FF2B5EF4-FFF2-40B4-BE49-F238E27FC236}">
                  <a16:creationId xmlns:a16="http://schemas.microsoft.com/office/drawing/2014/main" id="{445E29F5-CD5E-4588-ACE4-F8EF52995991}"/>
                </a:ext>
              </a:extLst>
            </p:cNvPr>
            <p:cNvSpPr/>
            <p:nvPr/>
          </p:nvSpPr>
          <p:spPr>
            <a:xfrm>
              <a:off x="11438021" y="3140555"/>
              <a:ext cx="1499937" cy="192192"/>
            </a:xfrm>
            <a:prstGeom prst="rightArrow">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0F82DD-4E8D-41EB-A754-FDA0C88928AC}"/>
                </a:ext>
              </a:extLst>
            </p:cNvPr>
            <p:cNvSpPr/>
            <p:nvPr/>
          </p:nvSpPr>
          <p:spPr>
            <a:xfrm>
              <a:off x="6473438" y="911556"/>
              <a:ext cx="5009148" cy="5281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96891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175C57A-B58F-43D8-AED7-D501D1B38B59}"/>
              </a:ext>
            </a:extLst>
          </p:cNvPr>
          <p:cNvGrpSpPr/>
          <p:nvPr/>
        </p:nvGrpSpPr>
        <p:grpSpPr>
          <a:xfrm>
            <a:off x="6012678" y="2247943"/>
            <a:ext cx="5012802" cy="2491289"/>
            <a:chOff x="5928812" y="3048547"/>
            <a:chExt cx="5012802" cy="2491289"/>
          </a:xfrm>
        </p:grpSpPr>
        <p:pic>
          <p:nvPicPr>
            <p:cNvPr id="9" name="Picture 8">
              <a:extLst>
                <a:ext uri="{FF2B5EF4-FFF2-40B4-BE49-F238E27FC236}">
                  <a16:creationId xmlns:a16="http://schemas.microsoft.com/office/drawing/2014/main" id="{7C2DB5C7-0C2F-4B93-89D6-AC96FFADA1E2}"/>
                </a:ext>
              </a:extLst>
            </p:cNvPr>
            <p:cNvPicPr>
              <a:picLocks noChangeAspect="1"/>
            </p:cNvPicPr>
            <p:nvPr/>
          </p:nvPicPr>
          <p:blipFill>
            <a:blip r:embed="rId2"/>
            <a:stretch>
              <a:fillRect/>
            </a:stretch>
          </p:blipFill>
          <p:spPr>
            <a:xfrm>
              <a:off x="5928812" y="3048547"/>
              <a:ext cx="5012802" cy="2491289"/>
            </a:xfrm>
            <a:prstGeom prst="rect">
              <a:avLst/>
            </a:prstGeom>
            <a:ln>
              <a:solidFill>
                <a:srgbClr val="00B050"/>
              </a:solidFill>
            </a:ln>
          </p:spPr>
        </p:pic>
        <p:sp>
          <p:nvSpPr>
            <p:cNvPr id="12" name="Rectangle 11">
              <a:extLst>
                <a:ext uri="{FF2B5EF4-FFF2-40B4-BE49-F238E27FC236}">
                  <a16:creationId xmlns:a16="http://schemas.microsoft.com/office/drawing/2014/main" id="{29B84529-356C-4140-A31B-193E1E22F6B8}"/>
                </a:ext>
              </a:extLst>
            </p:cNvPr>
            <p:cNvSpPr/>
            <p:nvPr/>
          </p:nvSpPr>
          <p:spPr>
            <a:xfrm>
              <a:off x="6244389" y="4908884"/>
              <a:ext cx="4551948" cy="19651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22ACBFF-B3FF-4777-BD84-A6F11CAFCC6A}"/>
                </a:ext>
              </a:extLst>
            </p:cNvPr>
            <p:cNvSpPr/>
            <p:nvPr/>
          </p:nvSpPr>
          <p:spPr>
            <a:xfrm>
              <a:off x="6870032" y="3306892"/>
              <a:ext cx="1716505" cy="1965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A90F69C0-3EFC-46EB-9072-B98E04F10E61}"/>
              </a:ext>
            </a:extLst>
          </p:cNvPr>
          <p:cNvSpPr/>
          <p:nvPr/>
        </p:nvSpPr>
        <p:spPr>
          <a:xfrm>
            <a:off x="11927" y="-11927"/>
            <a:ext cx="12217298" cy="400110"/>
          </a:xfrm>
          <a:prstGeom prst="rect">
            <a:avLst/>
          </a:prstGeom>
          <a:solidFill>
            <a:schemeClr val="accent6">
              <a:lumMod val="50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Feature </a:t>
            </a:r>
            <a:r>
              <a:rPr lang="en-US" altLang="zh-CN" sz="2000" dirty="0">
                <a:solidFill>
                  <a:schemeClr val="bg1"/>
                </a:solidFill>
                <a:latin typeface="Times New Roman" panose="02020603050405020304" pitchFamily="18" charset="0"/>
                <a:cs typeface="Times New Roman" panose="02020603050405020304" pitchFamily="18" charset="0"/>
              </a:rPr>
              <a:t>3</a:t>
            </a:r>
            <a:r>
              <a:rPr lang="en-US" sz="2000" dirty="0">
                <a:solidFill>
                  <a:schemeClr val="bg1"/>
                </a:solidFill>
                <a:latin typeface="Times New Roman" panose="02020603050405020304" pitchFamily="18" charset="0"/>
                <a:cs typeface="Times New Roman" panose="02020603050405020304" pitchFamily="18" charset="0"/>
              </a:rPr>
              <a:t>: Undo/Redo feature</a:t>
            </a:r>
          </a:p>
        </p:txBody>
      </p:sp>
      <p:sp>
        <p:nvSpPr>
          <p:cNvPr id="18" name="Rectangle 17">
            <a:extLst>
              <a:ext uri="{FF2B5EF4-FFF2-40B4-BE49-F238E27FC236}">
                <a16:creationId xmlns:a16="http://schemas.microsoft.com/office/drawing/2014/main" id="{AC26FC85-F39D-4BEF-B0BD-82DDAEEB27D8}"/>
              </a:ext>
            </a:extLst>
          </p:cNvPr>
          <p:cNvSpPr/>
          <p:nvPr/>
        </p:nvSpPr>
        <p:spPr>
          <a:xfrm>
            <a:off x="950814" y="735190"/>
            <a:ext cx="10162354" cy="584775"/>
          </a:xfrm>
          <a:prstGeom prst="rect">
            <a:avLst/>
          </a:prstGeom>
        </p:spPr>
        <p:txBody>
          <a:bodyPr wrap="square">
            <a:spAutoFit/>
          </a:bodyPr>
          <a:lstStyle/>
          <a:p>
            <a:endParaRPr lang="en-US" sz="1600" dirty="0"/>
          </a:p>
          <a:p>
            <a:pPr algn="just"/>
            <a:endParaRPr lang="en-US" sz="1600" dirty="0"/>
          </a:p>
        </p:txBody>
      </p:sp>
      <p:sp>
        <p:nvSpPr>
          <p:cNvPr id="20" name="Rectangle 19">
            <a:extLst>
              <a:ext uri="{FF2B5EF4-FFF2-40B4-BE49-F238E27FC236}">
                <a16:creationId xmlns:a16="http://schemas.microsoft.com/office/drawing/2014/main" id="{79A2024D-12E8-44AD-B0A0-73093DF08C7D}"/>
              </a:ext>
            </a:extLst>
          </p:cNvPr>
          <p:cNvSpPr/>
          <p:nvPr/>
        </p:nvSpPr>
        <p:spPr>
          <a:xfrm>
            <a:off x="910708" y="801151"/>
            <a:ext cx="10571429" cy="661720"/>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pPr marL="285750" indent="-285750">
              <a:spcBef>
                <a:spcPts val="600"/>
              </a:spcBef>
              <a:buFont typeface="Arial" panose="020B0604020202020204" pitchFamily="34" charset="0"/>
              <a:buChar char="•"/>
            </a:pPr>
            <a:r>
              <a:rPr lang="en-US" sz="1600" dirty="0"/>
              <a:t>The game has </a:t>
            </a:r>
            <a:r>
              <a:rPr lang="en-US" sz="1600" dirty="0">
                <a:highlight>
                  <a:srgbClr val="FFFF00"/>
                </a:highlight>
              </a:rPr>
              <a:t>undo and </a:t>
            </a:r>
            <a:r>
              <a:rPr lang="en-US" altLang="zh-CN" sz="1600" dirty="0">
                <a:highlight>
                  <a:srgbClr val="FFFF00"/>
                </a:highlight>
              </a:rPr>
              <a:t>redo</a:t>
            </a:r>
            <a:r>
              <a:rPr lang="en-US" sz="1600" dirty="0">
                <a:highlight>
                  <a:srgbClr val="FFFF00"/>
                </a:highlight>
              </a:rPr>
              <a:t> </a:t>
            </a:r>
            <a:r>
              <a:rPr lang="en-US" sz="1600" dirty="0"/>
              <a:t>functions.</a:t>
            </a:r>
          </a:p>
          <a:p>
            <a:pPr marL="285750" indent="-285750">
              <a:spcBef>
                <a:spcPts val="600"/>
              </a:spcBef>
              <a:buFont typeface="Arial" panose="020B0604020202020204" pitchFamily="34" charset="0"/>
              <a:buChar char="•"/>
            </a:pPr>
            <a:r>
              <a:rPr lang="en-US" sz="1600" dirty="0"/>
              <a:t>Undo and Redo functions allows the game to return to its original or final state step by step. </a:t>
            </a:r>
          </a:p>
        </p:txBody>
      </p:sp>
      <p:grpSp>
        <p:nvGrpSpPr>
          <p:cNvPr id="8" name="Group 7">
            <a:extLst>
              <a:ext uri="{FF2B5EF4-FFF2-40B4-BE49-F238E27FC236}">
                <a16:creationId xmlns:a16="http://schemas.microsoft.com/office/drawing/2014/main" id="{CE3C2A5B-4000-4DD9-AE4E-5E3143448C33}"/>
              </a:ext>
            </a:extLst>
          </p:cNvPr>
          <p:cNvGrpSpPr/>
          <p:nvPr/>
        </p:nvGrpSpPr>
        <p:grpSpPr>
          <a:xfrm>
            <a:off x="910709" y="1528832"/>
            <a:ext cx="4736112" cy="4691512"/>
            <a:chOff x="910709" y="1528832"/>
            <a:chExt cx="4736112" cy="4691512"/>
          </a:xfrm>
        </p:grpSpPr>
        <p:pic>
          <p:nvPicPr>
            <p:cNvPr id="3" name="Picture 2">
              <a:extLst>
                <a:ext uri="{FF2B5EF4-FFF2-40B4-BE49-F238E27FC236}">
                  <a16:creationId xmlns:a16="http://schemas.microsoft.com/office/drawing/2014/main" id="{E5624536-FE96-4D22-B269-E54F9163D81C}"/>
                </a:ext>
              </a:extLst>
            </p:cNvPr>
            <p:cNvPicPr>
              <a:picLocks noChangeAspect="1"/>
            </p:cNvPicPr>
            <p:nvPr/>
          </p:nvPicPr>
          <p:blipFill>
            <a:blip r:embed="rId3"/>
            <a:stretch>
              <a:fillRect/>
            </a:stretch>
          </p:blipFill>
          <p:spPr>
            <a:xfrm>
              <a:off x="910709" y="1528832"/>
              <a:ext cx="4736112" cy="4691512"/>
            </a:xfrm>
            <a:prstGeom prst="rect">
              <a:avLst/>
            </a:prstGeom>
            <a:ln>
              <a:solidFill>
                <a:srgbClr val="00B050"/>
              </a:solidFill>
            </a:ln>
          </p:spPr>
        </p:pic>
        <p:sp>
          <p:nvSpPr>
            <p:cNvPr id="4" name="Rectangle 3">
              <a:extLst>
                <a:ext uri="{FF2B5EF4-FFF2-40B4-BE49-F238E27FC236}">
                  <a16:creationId xmlns:a16="http://schemas.microsoft.com/office/drawing/2014/main" id="{8CAD99C8-A302-40EA-929C-E6A4D16CD321}"/>
                </a:ext>
              </a:extLst>
            </p:cNvPr>
            <p:cNvSpPr/>
            <p:nvPr/>
          </p:nvSpPr>
          <p:spPr>
            <a:xfrm>
              <a:off x="1355558" y="3372853"/>
              <a:ext cx="2550695" cy="160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AB0D358-BA2F-4E6D-A29D-BEE828EA7D7C}"/>
                </a:ext>
              </a:extLst>
            </p:cNvPr>
            <p:cNvSpPr txBox="1"/>
            <p:nvPr/>
          </p:nvSpPr>
          <p:spPr>
            <a:xfrm>
              <a:off x="3686197" y="1892403"/>
              <a:ext cx="1764632" cy="954107"/>
            </a:xfrm>
            <a:prstGeom prst="rect">
              <a:avLst/>
            </a:prstGeom>
            <a:noFill/>
            <a:ln>
              <a:solidFill>
                <a:srgbClr val="00B050"/>
              </a:solidFill>
            </a:ln>
          </p:spPr>
          <p:txBody>
            <a:bodyPr wrap="square" rtlCol="0">
              <a:spAutoFit/>
            </a:bodyPr>
            <a:lstStyle/>
            <a:p>
              <a:r>
                <a:rPr lang="en-US" sz="1400" dirty="0"/>
                <a:t>When the cell value be changed, this function is used to record step information. </a:t>
              </a:r>
            </a:p>
          </p:txBody>
        </p:sp>
        <p:cxnSp>
          <p:nvCxnSpPr>
            <p:cNvPr id="7" name="Straight Arrow Connector 6">
              <a:extLst>
                <a:ext uri="{FF2B5EF4-FFF2-40B4-BE49-F238E27FC236}">
                  <a16:creationId xmlns:a16="http://schemas.microsoft.com/office/drawing/2014/main" id="{3E6DC547-AB62-4A0F-8E11-D8BD2BF41EB5}"/>
                </a:ext>
              </a:extLst>
            </p:cNvPr>
            <p:cNvCxnSpPr>
              <a:cxnSpLocks/>
              <a:stCxn id="5" idx="1"/>
              <a:endCxn id="4" idx="0"/>
            </p:cNvCxnSpPr>
            <p:nvPr/>
          </p:nvCxnSpPr>
          <p:spPr>
            <a:xfrm flipH="1">
              <a:off x="2630906" y="2369457"/>
              <a:ext cx="1055291" cy="1003396"/>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6B6FD9AF-23DE-44F2-AE13-4BEE6A5B499C}"/>
              </a:ext>
            </a:extLst>
          </p:cNvPr>
          <p:cNvSpPr txBox="1"/>
          <p:nvPr/>
        </p:nvSpPr>
        <p:spPr>
          <a:xfrm>
            <a:off x="6012678" y="1532049"/>
            <a:ext cx="4195010" cy="523220"/>
          </a:xfrm>
          <a:prstGeom prst="rect">
            <a:avLst/>
          </a:prstGeom>
          <a:noFill/>
          <a:ln>
            <a:solidFill>
              <a:srgbClr val="00B050"/>
            </a:solidFill>
          </a:ln>
        </p:spPr>
        <p:txBody>
          <a:bodyPr wrap="square" rtlCol="0">
            <a:spAutoFit/>
          </a:bodyPr>
          <a:lstStyle/>
          <a:p>
            <a:r>
              <a:rPr lang="en-US" sz="1400" dirty="0"/>
              <a:t>The step information be added to a string list called “</a:t>
            </a:r>
            <a:r>
              <a:rPr lang="en-US" sz="1400" dirty="0" err="1"/>
              <a:t>historyList</a:t>
            </a:r>
            <a:r>
              <a:rPr lang="en-US" sz="1400" dirty="0"/>
              <a:t>”</a:t>
            </a:r>
          </a:p>
        </p:txBody>
      </p:sp>
      <p:cxnSp>
        <p:nvCxnSpPr>
          <p:cNvPr id="19" name="Straight Arrow Connector 18">
            <a:extLst>
              <a:ext uri="{FF2B5EF4-FFF2-40B4-BE49-F238E27FC236}">
                <a16:creationId xmlns:a16="http://schemas.microsoft.com/office/drawing/2014/main" id="{A3E08EC2-D3C1-49B2-AAC7-1B46BC6FE0B2}"/>
              </a:ext>
            </a:extLst>
          </p:cNvPr>
          <p:cNvCxnSpPr>
            <a:cxnSpLocks/>
            <a:stCxn id="24" idx="2"/>
            <a:endCxn id="12" idx="0"/>
          </p:cNvCxnSpPr>
          <p:nvPr/>
        </p:nvCxnSpPr>
        <p:spPr>
          <a:xfrm>
            <a:off x="8110183" y="2055269"/>
            <a:ext cx="494046" cy="205301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57E542D-559D-4AC6-BF1B-2C4A2FE70F6A}"/>
              </a:ext>
            </a:extLst>
          </p:cNvPr>
          <p:cNvCxnSpPr>
            <a:cxnSpLocks/>
            <a:stCxn id="4" idx="3"/>
            <a:endCxn id="28" idx="1"/>
          </p:cNvCxnSpPr>
          <p:nvPr/>
        </p:nvCxnSpPr>
        <p:spPr>
          <a:xfrm flipV="1">
            <a:off x="3906253" y="2604546"/>
            <a:ext cx="3047645" cy="84851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4522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0F69C0-3EFC-46EB-9072-B98E04F10E61}"/>
              </a:ext>
            </a:extLst>
          </p:cNvPr>
          <p:cNvSpPr/>
          <p:nvPr/>
        </p:nvSpPr>
        <p:spPr>
          <a:xfrm>
            <a:off x="11927" y="-11927"/>
            <a:ext cx="12217298" cy="400110"/>
          </a:xfrm>
          <a:prstGeom prst="rect">
            <a:avLst/>
          </a:prstGeom>
          <a:solidFill>
            <a:schemeClr val="accent6">
              <a:lumMod val="50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Feature </a:t>
            </a:r>
            <a:r>
              <a:rPr lang="en-US" altLang="zh-CN" sz="2000" dirty="0">
                <a:solidFill>
                  <a:schemeClr val="bg1"/>
                </a:solidFill>
                <a:latin typeface="Times New Roman" panose="02020603050405020304" pitchFamily="18" charset="0"/>
                <a:cs typeface="Times New Roman" panose="02020603050405020304" pitchFamily="18" charset="0"/>
              </a:rPr>
              <a:t>3</a:t>
            </a:r>
            <a:r>
              <a:rPr lang="en-US" sz="2000" dirty="0">
                <a:solidFill>
                  <a:schemeClr val="bg1"/>
                </a:solidFill>
                <a:latin typeface="Times New Roman" panose="02020603050405020304" pitchFamily="18" charset="0"/>
                <a:cs typeface="Times New Roman" panose="02020603050405020304" pitchFamily="18" charset="0"/>
              </a:rPr>
              <a:t>: Undo/Redo feature</a:t>
            </a:r>
          </a:p>
        </p:txBody>
      </p:sp>
      <p:sp>
        <p:nvSpPr>
          <p:cNvPr id="18" name="Rectangle 17">
            <a:extLst>
              <a:ext uri="{FF2B5EF4-FFF2-40B4-BE49-F238E27FC236}">
                <a16:creationId xmlns:a16="http://schemas.microsoft.com/office/drawing/2014/main" id="{AC26FC85-F39D-4BEF-B0BD-82DDAEEB27D8}"/>
              </a:ext>
            </a:extLst>
          </p:cNvPr>
          <p:cNvSpPr/>
          <p:nvPr/>
        </p:nvSpPr>
        <p:spPr>
          <a:xfrm>
            <a:off x="950814" y="735190"/>
            <a:ext cx="10162354" cy="584775"/>
          </a:xfrm>
          <a:prstGeom prst="rect">
            <a:avLst/>
          </a:prstGeom>
        </p:spPr>
        <p:txBody>
          <a:bodyPr wrap="square">
            <a:spAutoFit/>
          </a:bodyPr>
          <a:lstStyle/>
          <a:p>
            <a:endParaRPr lang="en-US" sz="1600" dirty="0"/>
          </a:p>
          <a:p>
            <a:pPr algn="just"/>
            <a:endParaRPr lang="en-US" sz="1600" dirty="0"/>
          </a:p>
        </p:txBody>
      </p:sp>
      <p:pic>
        <p:nvPicPr>
          <p:cNvPr id="6" name="Picture 5">
            <a:extLst>
              <a:ext uri="{FF2B5EF4-FFF2-40B4-BE49-F238E27FC236}">
                <a16:creationId xmlns:a16="http://schemas.microsoft.com/office/drawing/2014/main" id="{2D933D69-A72E-44E0-B589-B85511EDC9FF}"/>
              </a:ext>
            </a:extLst>
          </p:cNvPr>
          <p:cNvPicPr>
            <a:picLocks noChangeAspect="1"/>
          </p:cNvPicPr>
          <p:nvPr/>
        </p:nvPicPr>
        <p:blipFill>
          <a:blip r:embed="rId2"/>
          <a:stretch>
            <a:fillRect/>
          </a:stretch>
        </p:blipFill>
        <p:spPr>
          <a:xfrm>
            <a:off x="6260942" y="1040248"/>
            <a:ext cx="5044732" cy="5153153"/>
          </a:xfrm>
          <a:prstGeom prst="rect">
            <a:avLst/>
          </a:prstGeom>
        </p:spPr>
      </p:pic>
      <p:pic>
        <p:nvPicPr>
          <p:cNvPr id="10" name="Picture 9">
            <a:extLst>
              <a:ext uri="{FF2B5EF4-FFF2-40B4-BE49-F238E27FC236}">
                <a16:creationId xmlns:a16="http://schemas.microsoft.com/office/drawing/2014/main" id="{B660CA86-E0EE-44A5-BC0A-9B343AB22DE1}"/>
              </a:ext>
            </a:extLst>
          </p:cNvPr>
          <p:cNvPicPr>
            <a:picLocks noChangeAspect="1"/>
          </p:cNvPicPr>
          <p:nvPr/>
        </p:nvPicPr>
        <p:blipFill>
          <a:blip r:embed="rId3"/>
          <a:stretch>
            <a:fillRect/>
          </a:stretch>
        </p:blipFill>
        <p:spPr>
          <a:xfrm>
            <a:off x="815138" y="3215940"/>
            <a:ext cx="4242135" cy="2977461"/>
          </a:xfrm>
          <a:prstGeom prst="rect">
            <a:avLst/>
          </a:prstGeom>
        </p:spPr>
      </p:pic>
      <p:sp>
        <p:nvSpPr>
          <p:cNvPr id="21" name="TextBox 20">
            <a:extLst>
              <a:ext uri="{FF2B5EF4-FFF2-40B4-BE49-F238E27FC236}">
                <a16:creationId xmlns:a16="http://schemas.microsoft.com/office/drawing/2014/main" id="{3E90190C-CDEB-4B99-B47B-D9718F7E82C4}"/>
              </a:ext>
            </a:extLst>
          </p:cNvPr>
          <p:cNvSpPr txBox="1"/>
          <p:nvPr/>
        </p:nvSpPr>
        <p:spPr>
          <a:xfrm>
            <a:off x="620014" y="2783814"/>
            <a:ext cx="4437259" cy="338554"/>
          </a:xfrm>
          <a:prstGeom prst="rect">
            <a:avLst/>
          </a:prstGeom>
          <a:solidFill>
            <a:schemeClr val="accent6">
              <a:lumMod val="40000"/>
              <a:lumOff val="60000"/>
            </a:schemeClr>
          </a:solidFill>
          <a:ln>
            <a:noFill/>
          </a:ln>
        </p:spPr>
        <p:txBody>
          <a:bodyPr wrap="square" rtlCol="0">
            <a:spAutoFit/>
          </a:bodyPr>
          <a:lstStyle/>
          <a:p>
            <a:r>
              <a:rPr lang="en-US" sz="1600" dirty="0"/>
              <a:t>Code example from Controller:</a:t>
            </a:r>
          </a:p>
        </p:txBody>
      </p:sp>
      <p:sp>
        <p:nvSpPr>
          <p:cNvPr id="22" name="TextBox 21">
            <a:extLst>
              <a:ext uri="{FF2B5EF4-FFF2-40B4-BE49-F238E27FC236}">
                <a16:creationId xmlns:a16="http://schemas.microsoft.com/office/drawing/2014/main" id="{DC193E2D-F04C-4290-A7DD-D6801A5864B9}"/>
              </a:ext>
            </a:extLst>
          </p:cNvPr>
          <p:cNvSpPr txBox="1"/>
          <p:nvPr/>
        </p:nvSpPr>
        <p:spPr>
          <a:xfrm>
            <a:off x="620014" y="612276"/>
            <a:ext cx="4437259" cy="338554"/>
          </a:xfrm>
          <a:prstGeom prst="rect">
            <a:avLst/>
          </a:prstGeom>
          <a:solidFill>
            <a:schemeClr val="accent6">
              <a:lumMod val="40000"/>
              <a:lumOff val="60000"/>
            </a:schemeClr>
          </a:solidFill>
          <a:ln>
            <a:noFill/>
          </a:ln>
        </p:spPr>
        <p:txBody>
          <a:bodyPr wrap="square" rtlCol="0">
            <a:spAutoFit/>
          </a:bodyPr>
          <a:lstStyle/>
          <a:p>
            <a:r>
              <a:rPr lang="en-US" sz="1600" dirty="0"/>
              <a:t>Code example from </a:t>
            </a:r>
            <a:r>
              <a:rPr lang="en-US" sz="1600" dirty="0" err="1"/>
              <a:t>F</a:t>
            </a:r>
            <a:r>
              <a:rPr lang="en-US" altLang="zh-CN" sz="1600" dirty="0" err="1"/>
              <a:t>ormMain</a:t>
            </a:r>
            <a:r>
              <a:rPr lang="en-US" sz="1600" dirty="0"/>
              <a:t>:</a:t>
            </a:r>
          </a:p>
        </p:txBody>
      </p:sp>
      <p:pic>
        <p:nvPicPr>
          <p:cNvPr id="13" name="Picture 12">
            <a:extLst>
              <a:ext uri="{FF2B5EF4-FFF2-40B4-BE49-F238E27FC236}">
                <a16:creationId xmlns:a16="http://schemas.microsoft.com/office/drawing/2014/main" id="{6FFD3A0E-2B57-4F2F-A219-D7FA33E46129}"/>
              </a:ext>
            </a:extLst>
          </p:cNvPr>
          <p:cNvPicPr>
            <a:picLocks noChangeAspect="1"/>
          </p:cNvPicPr>
          <p:nvPr/>
        </p:nvPicPr>
        <p:blipFill>
          <a:blip r:embed="rId4"/>
          <a:stretch>
            <a:fillRect/>
          </a:stretch>
        </p:blipFill>
        <p:spPr>
          <a:xfrm>
            <a:off x="694322" y="933260"/>
            <a:ext cx="4362952" cy="1850554"/>
          </a:xfrm>
          <a:prstGeom prst="rect">
            <a:avLst/>
          </a:prstGeom>
        </p:spPr>
      </p:pic>
      <p:sp>
        <p:nvSpPr>
          <p:cNvPr id="23" name="TextBox 22">
            <a:extLst>
              <a:ext uri="{FF2B5EF4-FFF2-40B4-BE49-F238E27FC236}">
                <a16:creationId xmlns:a16="http://schemas.microsoft.com/office/drawing/2014/main" id="{5BDC2C8F-792B-47F0-A31E-C10C2ED35197}"/>
              </a:ext>
            </a:extLst>
          </p:cNvPr>
          <p:cNvSpPr txBox="1"/>
          <p:nvPr/>
        </p:nvSpPr>
        <p:spPr>
          <a:xfrm>
            <a:off x="6198155" y="612276"/>
            <a:ext cx="5373831" cy="338554"/>
          </a:xfrm>
          <a:prstGeom prst="rect">
            <a:avLst/>
          </a:prstGeom>
          <a:solidFill>
            <a:schemeClr val="accent6">
              <a:lumMod val="40000"/>
              <a:lumOff val="60000"/>
            </a:schemeClr>
          </a:solidFill>
          <a:ln>
            <a:noFill/>
          </a:ln>
        </p:spPr>
        <p:txBody>
          <a:bodyPr wrap="square" rtlCol="0">
            <a:spAutoFit/>
          </a:bodyPr>
          <a:lstStyle/>
          <a:p>
            <a:r>
              <a:rPr lang="en-US" sz="1600" dirty="0"/>
              <a:t>Code example from Model:</a:t>
            </a:r>
          </a:p>
        </p:txBody>
      </p:sp>
    </p:spTree>
    <p:extLst>
      <p:ext uri="{BB962C8B-B14F-4D97-AF65-F5344CB8AC3E}">
        <p14:creationId xmlns:p14="http://schemas.microsoft.com/office/powerpoint/2010/main" val="485004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0F69C0-3EFC-46EB-9072-B98E04F10E61}"/>
              </a:ext>
            </a:extLst>
          </p:cNvPr>
          <p:cNvSpPr/>
          <p:nvPr/>
        </p:nvSpPr>
        <p:spPr>
          <a:xfrm>
            <a:off x="11927" y="-11927"/>
            <a:ext cx="12217298" cy="400110"/>
          </a:xfrm>
          <a:prstGeom prst="rect">
            <a:avLst/>
          </a:prstGeom>
          <a:solidFill>
            <a:schemeClr val="accent6">
              <a:lumMod val="50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Feature 4: Hints for any square of all possible values</a:t>
            </a:r>
          </a:p>
        </p:txBody>
      </p:sp>
      <p:sp>
        <p:nvSpPr>
          <p:cNvPr id="18" name="Rectangle 17">
            <a:extLst>
              <a:ext uri="{FF2B5EF4-FFF2-40B4-BE49-F238E27FC236}">
                <a16:creationId xmlns:a16="http://schemas.microsoft.com/office/drawing/2014/main" id="{AC26FC85-F39D-4BEF-B0BD-82DDAEEB27D8}"/>
              </a:ext>
            </a:extLst>
          </p:cNvPr>
          <p:cNvSpPr/>
          <p:nvPr/>
        </p:nvSpPr>
        <p:spPr>
          <a:xfrm>
            <a:off x="950814" y="735190"/>
            <a:ext cx="10162354" cy="584775"/>
          </a:xfrm>
          <a:prstGeom prst="rect">
            <a:avLst/>
          </a:prstGeom>
        </p:spPr>
        <p:txBody>
          <a:bodyPr wrap="square">
            <a:spAutoFit/>
          </a:bodyPr>
          <a:lstStyle/>
          <a:p>
            <a:endParaRPr lang="en-US" sz="1600" dirty="0"/>
          </a:p>
          <a:p>
            <a:pPr algn="just"/>
            <a:endParaRPr lang="en-US" sz="1600" dirty="0"/>
          </a:p>
        </p:txBody>
      </p:sp>
      <p:sp>
        <p:nvSpPr>
          <p:cNvPr id="20" name="Rectangle 19">
            <a:extLst>
              <a:ext uri="{FF2B5EF4-FFF2-40B4-BE49-F238E27FC236}">
                <a16:creationId xmlns:a16="http://schemas.microsoft.com/office/drawing/2014/main" id="{79A2024D-12E8-44AD-B0A0-73093DF08C7D}"/>
              </a:ext>
            </a:extLst>
          </p:cNvPr>
          <p:cNvSpPr/>
          <p:nvPr/>
        </p:nvSpPr>
        <p:spPr>
          <a:xfrm>
            <a:off x="874612" y="823037"/>
            <a:ext cx="10571429" cy="584775"/>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pPr marL="285750" indent="-285750">
              <a:spcBef>
                <a:spcPts val="600"/>
              </a:spcBef>
              <a:buFont typeface="Arial" panose="020B0604020202020204" pitchFamily="34" charset="0"/>
              <a:buChar char="•"/>
            </a:pPr>
            <a:r>
              <a:rPr lang="en-US" sz="1600" dirty="0">
                <a:highlight>
                  <a:srgbClr val="FFFF00"/>
                </a:highlight>
              </a:rPr>
              <a:t>Click "? "</a:t>
            </a:r>
            <a:r>
              <a:rPr lang="en-US" sz="1600" dirty="0"/>
              <a:t>on the digital board.  After that, you can get the game hint function, and then click on the blank cell in the game board. All possible values of the cell will be in pink color in the digital board.</a:t>
            </a:r>
          </a:p>
        </p:txBody>
      </p:sp>
      <p:grpSp>
        <p:nvGrpSpPr>
          <p:cNvPr id="12" name="Group 11">
            <a:extLst>
              <a:ext uri="{FF2B5EF4-FFF2-40B4-BE49-F238E27FC236}">
                <a16:creationId xmlns:a16="http://schemas.microsoft.com/office/drawing/2014/main" id="{B38732F3-4186-498B-9248-AE631D1CFF86}"/>
              </a:ext>
            </a:extLst>
          </p:cNvPr>
          <p:cNvGrpSpPr/>
          <p:nvPr/>
        </p:nvGrpSpPr>
        <p:grpSpPr>
          <a:xfrm>
            <a:off x="1052441" y="2046373"/>
            <a:ext cx="10321288" cy="3800396"/>
            <a:chOff x="1052441" y="2046373"/>
            <a:chExt cx="10321288" cy="3800396"/>
          </a:xfrm>
        </p:grpSpPr>
        <p:grpSp>
          <p:nvGrpSpPr>
            <p:cNvPr id="10" name="Group 9">
              <a:extLst>
                <a:ext uri="{FF2B5EF4-FFF2-40B4-BE49-F238E27FC236}">
                  <a16:creationId xmlns:a16="http://schemas.microsoft.com/office/drawing/2014/main" id="{FEF7E112-AFBC-44F8-913D-D546E44158D0}"/>
                </a:ext>
              </a:extLst>
            </p:cNvPr>
            <p:cNvGrpSpPr/>
            <p:nvPr/>
          </p:nvGrpSpPr>
          <p:grpSpPr>
            <a:xfrm>
              <a:off x="1052441" y="2046373"/>
              <a:ext cx="10321288" cy="3800396"/>
              <a:chOff x="968416" y="1885952"/>
              <a:chExt cx="10321288" cy="3800396"/>
            </a:xfrm>
          </p:grpSpPr>
          <p:pic>
            <p:nvPicPr>
              <p:cNvPr id="3" name="Picture 2">
                <a:extLst>
                  <a:ext uri="{FF2B5EF4-FFF2-40B4-BE49-F238E27FC236}">
                    <a16:creationId xmlns:a16="http://schemas.microsoft.com/office/drawing/2014/main" id="{D134083C-F967-49B8-B45C-92B5F0162601}"/>
                  </a:ext>
                </a:extLst>
              </p:cNvPr>
              <p:cNvPicPr>
                <a:picLocks noChangeAspect="1"/>
              </p:cNvPicPr>
              <p:nvPr/>
            </p:nvPicPr>
            <p:blipFill>
              <a:blip r:embed="rId2"/>
              <a:stretch>
                <a:fillRect/>
              </a:stretch>
            </p:blipFill>
            <p:spPr>
              <a:xfrm>
                <a:off x="968416" y="1885952"/>
                <a:ext cx="3492849" cy="3800396"/>
              </a:xfrm>
              <a:prstGeom prst="rect">
                <a:avLst/>
              </a:prstGeom>
              <a:ln>
                <a:solidFill>
                  <a:schemeClr val="bg1"/>
                </a:solidFill>
              </a:ln>
            </p:spPr>
          </p:pic>
          <p:pic>
            <p:nvPicPr>
              <p:cNvPr id="8" name="Picture 7">
                <a:extLst>
                  <a:ext uri="{FF2B5EF4-FFF2-40B4-BE49-F238E27FC236}">
                    <a16:creationId xmlns:a16="http://schemas.microsoft.com/office/drawing/2014/main" id="{31DD9ADC-8923-4F7D-8FB3-68FD247ABA38}"/>
                  </a:ext>
                </a:extLst>
              </p:cNvPr>
              <p:cNvPicPr>
                <a:picLocks noChangeAspect="1"/>
              </p:cNvPicPr>
              <p:nvPr/>
            </p:nvPicPr>
            <p:blipFill>
              <a:blip r:embed="rId3"/>
              <a:stretch>
                <a:fillRect/>
              </a:stretch>
            </p:blipFill>
            <p:spPr>
              <a:xfrm>
                <a:off x="4691313" y="1885952"/>
                <a:ext cx="3147567" cy="3800396"/>
              </a:xfrm>
              <a:prstGeom prst="rect">
                <a:avLst/>
              </a:prstGeom>
            </p:spPr>
          </p:pic>
          <p:pic>
            <p:nvPicPr>
              <p:cNvPr id="9" name="Picture 8">
                <a:extLst>
                  <a:ext uri="{FF2B5EF4-FFF2-40B4-BE49-F238E27FC236}">
                    <a16:creationId xmlns:a16="http://schemas.microsoft.com/office/drawing/2014/main" id="{3CC156FF-FD17-40CF-AA80-0DD30D79BDD4}"/>
                  </a:ext>
                </a:extLst>
              </p:cNvPr>
              <p:cNvPicPr>
                <a:picLocks noChangeAspect="1"/>
              </p:cNvPicPr>
              <p:nvPr/>
            </p:nvPicPr>
            <p:blipFill>
              <a:blip r:embed="rId4"/>
              <a:stretch>
                <a:fillRect/>
              </a:stretch>
            </p:blipFill>
            <p:spPr>
              <a:xfrm>
                <a:off x="8068928" y="1885952"/>
                <a:ext cx="3220776" cy="3800396"/>
              </a:xfrm>
              <a:prstGeom prst="rect">
                <a:avLst/>
              </a:prstGeom>
            </p:spPr>
          </p:pic>
        </p:grpSp>
        <p:grpSp>
          <p:nvGrpSpPr>
            <p:cNvPr id="11" name="Group 10">
              <a:extLst>
                <a:ext uri="{FF2B5EF4-FFF2-40B4-BE49-F238E27FC236}">
                  <a16:creationId xmlns:a16="http://schemas.microsoft.com/office/drawing/2014/main" id="{78D169BA-1301-40B5-9DBF-312F3240EC8C}"/>
                </a:ext>
              </a:extLst>
            </p:cNvPr>
            <p:cNvGrpSpPr/>
            <p:nvPr/>
          </p:nvGrpSpPr>
          <p:grpSpPr>
            <a:xfrm>
              <a:off x="3376863" y="4195011"/>
              <a:ext cx="898358" cy="1371600"/>
              <a:chOff x="3324726" y="4022558"/>
              <a:chExt cx="898358" cy="1371600"/>
            </a:xfrm>
          </p:grpSpPr>
          <p:sp>
            <p:nvSpPr>
              <p:cNvPr id="4" name="Rectangle 3">
                <a:extLst>
                  <a:ext uri="{FF2B5EF4-FFF2-40B4-BE49-F238E27FC236}">
                    <a16:creationId xmlns:a16="http://schemas.microsoft.com/office/drawing/2014/main" id="{D6882511-DE39-40EF-AC5B-8CD4CE1F0666}"/>
                  </a:ext>
                </a:extLst>
              </p:cNvPr>
              <p:cNvSpPr/>
              <p:nvPr/>
            </p:nvSpPr>
            <p:spPr>
              <a:xfrm>
                <a:off x="3801979" y="4977063"/>
                <a:ext cx="421105" cy="4170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C8421D4-2F18-48A0-8CA7-ECA2BEDBE435}"/>
                  </a:ext>
                </a:extLst>
              </p:cNvPr>
              <p:cNvSpPr/>
              <p:nvPr/>
            </p:nvSpPr>
            <p:spPr>
              <a:xfrm>
                <a:off x="3324726" y="4022558"/>
                <a:ext cx="421106" cy="4010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76EB5B82-1170-4007-A2B6-AB2478F00AAF}"/>
                  </a:ext>
                </a:extLst>
              </p:cNvPr>
              <p:cNvCxnSpPr/>
              <p:nvPr/>
            </p:nvCxnSpPr>
            <p:spPr>
              <a:xfrm flipH="1" flipV="1">
                <a:off x="3745832" y="4423611"/>
                <a:ext cx="264694" cy="5534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4110444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7F5BA4-CF7A-4BD4-9561-8FBD072993D0}"/>
              </a:ext>
            </a:extLst>
          </p:cNvPr>
          <p:cNvSpPr/>
          <p:nvPr/>
        </p:nvSpPr>
        <p:spPr>
          <a:xfrm>
            <a:off x="11927" y="-11927"/>
            <a:ext cx="12217298" cy="400110"/>
          </a:xfrm>
          <a:prstGeom prst="rect">
            <a:avLst/>
          </a:prstGeom>
          <a:solidFill>
            <a:schemeClr val="accent6">
              <a:lumMod val="50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Feature 4: Hints for any square of all possible values</a:t>
            </a:r>
          </a:p>
        </p:txBody>
      </p:sp>
      <p:grpSp>
        <p:nvGrpSpPr>
          <p:cNvPr id="23" name="Group 22">
            <a:extLst>
              <a:ext uri="{FF2B5EF4-FFF2-40B4-BE49-F238E27FC236}">
                <a16:creationId xmlns:a16="http://schemas.microsoft.com/office/drawing/2014/main" id="{62936CDB-BF8D-4C30-8611-851F223B9205}"/>
              </a:ext>
            </a:extLst>
          </p:cNvPr>
          <p:cNvGrpSpPr/>
          <p:nvPr/>
        </p:nvGrpSpPr>
        <p:grpSpPr>
          <a:xfrm>
            <a:off x="678631" y="625457"/>
            <a:ext cx="10834738" cy="5607086"/>
            <a:chOff x="722896" y="625457"/>
            <a:chExt cx="10834738" cy="5607086"/>
          </a:xfrm>
        </p:grpSpPr>
        <p:pic>
          <p:nvPicPr>
            <p:cNvPr id="6" name="Picture 5">
              <a:extLst>
                <a:ext uri="{FF2B5EF4-FFF2-40B4-BE49-F238E27FC236}">
                  <a16:creationId xmlns:a16="http://schemas.microsoft.com/office/drawing/2014/main" id="{634298CC-07A9-46A2-A30F-3724A362DF04}"/>
                </a:ext>
              </a:extLst>
            </p:cNvPr>
            <p:cNvPicPr>
              <a:picLocks noChangeAspect="1"/>
            </p:cNvPicPr>
            <p:nvPr/>
          </p:nvPicPr>
          <p:blipFill>
            <a:blip r:embed="rId2"/>
            <a:stretch>
              <a:fillRect/>
            </a:stretch>
          </p:blipFill>
          <p:spPr>
            <a:xfrm>
              <a:off x="6617106" y="964011"/>
              <a:ext cx="4940528" cy="2637983"/>
            </a:xfrm>
            <a:prstGeom prst="rect">
              <a:avLst/>
            </a:prstGeom>
          </p:spPr>
        </p:pic>
        <p:sp>
          <p:nvSpPr>
            <p:cNvPr id="8" name="TextBox 7">
              <a:extLst>
                <a:ext uri="{FF2B5EF4-FFF2-40B4-BE49-F238E27FC236}">
                  <a16:creationId xmlns:a16="http://schemas.microsoft.com/office/drawing/2014/main" id="{6A7F02A9-DAD6-43F9-818A-409EA843872E}"/>
                </a:ext>
              </a:extLst>
            </p:cNvPr>
            <p:cNvSpPr txBox="1"/>
            <p:nvPr/>
          </p:nvSpPr>
          <p:spPr>
            <a:xfrm>
              <a:off x="722896" y="625457"/>
              <a:ext cx="10742496" cy="338554"/>
            </a:xfrm>
            <a:prstGeom prst="rect">
              <a:avLst/>
            </a:prstGeom>
            <a:solidFill>
              <a:schemeClr val="accent6">
                <a:lumMod val="40000"/>
                <a:lumOff val="60000"/>
              </a:schemeClr>
            </a:solidFill>
            <a:ln>
              <a:noFill/>
            </a:ln>
          </p:spPr>
          <p:txBody>
            <a:bodyPr wrap="square" rtlCol="0">
              <a:spAutoFit/>
            </a:bodyPr>
            <a:lstStyle/>
            <a:p>
              <a:r>
                <a:rPr lang="en-US" sz="1600" dirty="0"/>
                <a:t>Code example from </a:t>
              </a:r>
              <a:r>
                <a:rPr lang="en-US" sz="1600" dirty="0" err="1"/>
                <a:t>FormMain</a:t>
              </a:r>
              <a:r>
                <a:rPr lang="en-US" sz="1600" dirty="0"/>
                <a:t>:</a:t>
              </a:r>
            </a:p>
          </p:txBody>
        </p:sp>
        <p:pic>
          <p:nvPicPr>
            <p:cNvPr id="10" name="Picture 9">
              <a:extLst>
                <a:ext uri="{FF2B5EF4-FFF2-40B4-BE49-F238E27FC236}">
                  <a16:creationId xmlns:a16="http://schemas.microsoft.com/office/drawing/2014/main" id="{E36BB8D5-F5D0-44B9-955B-42DF160553EA}"/>
                </a:ext>
              </a:extLst>
            </p:cNvPr>
            <p:cNvPicPr>
              <a:picLocks noChangeAspect="1"/>
            </p:cNvPicPr>
            <p:nvPr/>
          </p:nvPicPr>
          <p:blipFill>
            <a:blip r:embed="rId3"/>
            <a:stretch>
              <a:fillRect/>
            </a:stretch>
          </p:blipFill>
          <p:spPr>
            <a:xfrm>
              <a:off x="722896" y="964011"/>
              <a:ext cx="5801968" cy="5268532"/>
            </a:xfrm>
            <a:prstGeom prst="rect">
              <a:avLst/>
            </a:prstGeom>
          </p:spPr>
        </p:pic>
        <p:sp>
          <p:nvSpPr>
            <p:cNvPr id="11" name="Rectangle 10">
              <a:extLst>
                <a:ext uri="{FF2B5EF4-FFF2-40B4-BE49-F238E27FC236}">
                  <a16:creationId xmlns:a16="http://schemas.microsoft.com/office/drawing/2014/main" id="{CCF74CA0-7A22-4340-8BED-A14975B108FE}"/>
                </a:ext>
              </a:extLst>
            </p:cNvPr>
            <p:cNvSpPr/>
            <p:nvPr/>
          </p:nvSpPr>
          <p:spPr>
            <a:xfrm>
              <a:off x="1245238" y="2462907"/>
              <a:ext cx="1727711" cy="2113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368F699-89EB-4B2C-988A-B6E51527E4C2}"/>
                </a:ext>
              </a:extLst>
            </p:cNvPr>
            <p:cNvSpPr/>
            <p:nvPr/>
          </p:nvSpPr>
          <p:spPr>
            <a:xfrm>
              <a:off x="1772653" y="3529263"/>
              <a:ext cx="4026568" cy="2687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8E8F94D-B7EF-49A3-8FF5-46145AE192CE}"/>
                </a:ext>
              </a:extLst>
            </p:cNvPr>
            <p:cNvSpPr/>
            <p:nvPr/>
          </p:nvSpPr>
          <p:spPr>
            <a:xfrm>
              <a:off x="7788442" y="1094688"/>
              <a:ext cx="3084095" cy="2809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016C964-B4B7-4C62-8E28-8FA0F6B1383A}"/>
                </a:ext>
              </a:extLst>
            </p:cNvPr>
            <p:cNvPicPr>
              <a:picLocks noChangeAspect="1"/>
            </p:cNvPicPr>
            <p:nvPr/>
          </p:nvPicPr>
          <p:blipFill>
            <a:blip r:embed="rId4"/>
            <a:stretch>
              <a:fillRect/>
            </a:stretch>
          </p:blipFill>
          <p:spPr>
            <a:xfrm>
              <a:off x="6617106" y="4497556"/>
              <a:ext cx="4940528" cy="1305861"/>
            </a:xfrm>
            <a:prstGeom prst="rect">
              <a:avLst/>
            </a:prstGeom>
          </p:spPr>
        </p:pic>
        <p:sp>
          <p:nvSpPr>
            <p:cNvPr id="15" name="TextBox 14">
              <a:extLst>
                <a:ext uri="{FF2B5EF4-FFF2-40B4-BE49-F238E27FC236}">
                  <a16:creationId xmlns:a16="http://schemas.microsoft.com/office/drawing/2014/main" id="{BFE1231C-0AB4-434E-A64C-4D4AD3F51C72}"/>
                </a:ext>
              </a:extLst>
            </p:cNvPr>
            <p:cNvSpPr txBox="1"/>
            <p:nvPr/>
          </p:nvSpPr>
          <p:spPr>
            <a:xfrm>
              <a:off x="6617106" y="4159002"/>
              <a:ext cx="4940528" cy="351382"/>
            </a:xfrm>
            <a:prstGeom prst="rect">
              <a:avLst/>
            </a:prstGeom>
            <a:solidFill>
              <a:schemeClr val="accent6">
                <a:lumMod val="40000"/>
                <a:lumOff val="60000"/>
              </a:schemeClr>
            </a:solidFill>
            <a:ln>
              <a:noFill/>
            </a:ln>
          </p:spPr>
          <p:txBody>
            <a:bodyPr wrap="square" rtlCol="0">
              <a:spAutoFit/>
            </a:bodyPr>
            <a:lstStyle/>
            <a:p>
              <a:r>
                <a:rPr lang="en-US" sz="1600" dirty="0"/>
                <a:t>Code example from Controller:</a:t>
              </a:r>
            </a:p>
          </p:txBody>
        </p:sp>
        <p:sp>
          <p:nvSpPr>
            <p:cNvPr id="16" name="Rectangle 15">
              <a:extLst>
                <a:ext uri="{FF2B5EF4-FFF2-40B4-BE49-F238E27FC236}">
                  <a16:creationId xmlns:a16="http://schemas.microsoft.com/office/drawing/2014/main" id="{1EABFD2C-F205-4380-B8AC-AD7311C1CBCC}"/>
                </a:ext>
              </a:extLst>
            </p:cNvPr>
            <p:cNvSpPr/>
            <p:nvPr/>
          </p:nvSpPr>
          <p:spPr>
            <a:xfrm>
              <a:off x="7210926" y="4876800"/>
              <a:ext cx="3396916" cy="2326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D1778730-E007-462B-B801-BBF80839BFFB}"/>
                </a:ext>
              </a:extLst>
            </p:cNvPr>
            <p:cNvCxnSpPr>
              <a:stCxn id="11" idx="2"/>
              <a:endCxn id="12" idx="0"/>
            </p:cNvCxnSpPr>
            <p:nvPr/>
          </p:nvCxnSpPr>
          <p:spPr>
            <a:xfrm>
              <a:off x="2109094" y="2674275"/>
              <a:ext cx="1676843" cy="8549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9B0331E-A474-4688-99C4-BB8450423A3D}"/>
                </a:ext>
              </a:extLst>
            </p:cNvPr>
            <p:cNvCxnSpPr>
              <a:stCxn id="12" idx="3"/>
            </p:cNvCxnSpPr>
            <p:nvPr/>
          </p:nvCxnSpPr>
          <p:spPr>
            <a:xfrm flipV="1">
              <a:off x="5799221" y="1201285"/>
              <a:ext cx="1989221" cy="24623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3E7D805-1165-46C4-AA87-00CA02678E73}"/>
                </a:ext>
              </a:extLst>
            </p:cNvPr>
            <p:cNvCxnSpPr>
              <a:cxnSpLocks/>
              <a:stCxn id="12" idx="3"/>
              <a:endCxn id="16" idx="0"/>
            </p:cNvCxnSpPr>
            <p:nvPr/>
          </p:nvCxnSpPr>
          <p:spPr>
            <a:xfrm>
              <a:off x="5799221" y="3663616"/>
              <a:ext cx="3110163" cy="12131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40695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3E23FA-126D-4D57-9777-A5A86970A177}"/>
              </a:ext>
            </a:extLst>
          </p:cNvPr>
          <p:cNvPicPr>
            <a:picLocks noChangeAspect="1"/>
          </p:cNvPicPr>
          <p:nvPr/>
        </p:nvPicPr>
        <p:blipFill>
          <a:blip r:embed="rId2"/>
          <a:stretch>
            <a:fillRect/>
          </a:stretch>
        </p:blipFill>
        <p:spPr>
          <a:xfrm>
            <a:off x="996126" y="1012137"/>
            <a:ext cx="4522646" cy="5119736"/>
          </a:xfrm>
          <a:prstGeom prst="rect">
            <a:avLst/>
          </a:prstGeom>
        </p:spPr>
      </p:pic>
      <p:sp>
        <p:nvSpPr>
          <p:cNvPr id="3" name="TextBox 2">
            <a:extLst>
              <a:ext uri="{FF2B5EF4-FFF2-40B4-BE49-F238E27FC236}">
                <a16:creationId xmlns:a16="http://schemas.microsoft.com/office/drawing/2014/main" id="{FBFE7614-5CB0-4BDA-83E6-1072FAC34907}"/>
              </a:ext>
            </a:extLst>
          </p:cNvPr>
          <p:cNvSpPr txBox="1"/>
          <p:nvPr/>
        </p:nvSpPr>
        <p:spPr>
          <a:xfrm>
            <a:off x="675282" y="673583"/>
            <a:ext cx="10846959" cy="338554"/>
          </a:xfrm>
          <a:prstGeom prst="rect">
            <a:avLst/>
          </a:prstGeom>
          <a:solidFill>
            <a:schemeClr val="accent6">
              <a:lumMod val="40000"/>
              <a:lumOff val="60000"/>
            </a:schemeClr>
          </a:solidFill>
          <a:ln>
            <a:noFill/>
          </a:ln>
        </p:spPr>
        <p:txBody>
          <a:bodyPr wrap="square" rtlCol="0">
            <a:spAutoFit/>
          </a:bodyPr>
          <a:lstStyle/>
          <a:p>
            <a:r>
              <a:rPr lang="en-US" sz="1600" dirty="0"/>
              <a:t>Code example from Model:</a:t>
            </a:r>
          </a:p>
        </p:txBody>
      </p:sp>
      <p:sp>
        <p:nvSpPr>
          <p:cNvPr id="6" name="Rectangle 5">
            <a:extLst>
              <a:ext uri="{FF2B5EF4-FFF2-40B4-BE49-F238E27FC236}">
                <a16:creationId xmlns:a16="http://schemas.microsoft.com/office/drawing/2014/main" id="{E9703B4C-2B53-4851-B7ED-B9A79C493DD1}"/>
              </a:ext>
            </a:extLst>
          </p:cNvPr>
          <p:cNvSpPr/>
          <p:nvPr/>
        </p:nvSpPr>
        <p:spPr>
          <a:xfrm>
            <a:off x="11927" y="-11927"/>
            <a:ext cx="12217298" cy="400110"/>
          </a:xfrm>
          <a:prstGeom prst="rect">
            <a:avLst/>
          </a:prstGeom>
          <a:solidFill>
            <a:schemeClr val="accent6">
              <a:lumMod val="50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Feature 4: Hints for any square of all possible values</a:t>
            </a:r>
          </a:p>
        </p:txBody>
      </p:sp>
    </p:spTree>
    <p:extLst>
      <p:ext uri="{BB962C8B-B14F-4D97-AF65-F5344CB8AC3E}">
        <p14:creationId xmlns:p14="http://schemas.microsoft.com/office/powerpoint/2010/main" val="21656080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0F69C0-3EFC-46EB-9072-B98E04F10E61}"/>
              </a:ext>
            </a:extLst>
          </p:cNvPr>
          <p:cNvSpPr/>
          <p:nvPr/>
        </p:nvSpPr>
        <p:spPr>
          <a:xfrm>
            <a:off x="11927" y="-11927"/>
            <a:ext cx="12217298" cy="400110"/>
          </a:xfrm>
          <a:prstGeom prst="rect">
            <a:avLst/>
          </a:prstGeom>
          <a:solidFill>
            <a:schemeClr val="accent6">
              <a:lumMod val="50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Feature </a:t>
            </a:r>
            <a:r>
              <a:rPr lang="en-US" altLang="zh-CN" sz="2000" dirty="0">
                <a:solidFill>
                  <a:schemeClr val="bg1"/>
                </a:solidFill>
                <a:latin typeface="Times New Roman" panose="02020603050405020304" pitchFamily="18" charset="0"/>
                <a:cs typeface="Times New Roman" panose="02020603050405020304" pitchFamily="18" charset="0"/>
              </a:rPr>
              <a:t>5</a:t>
            </a:r>
            <a:r>
              <a:rPr lang="en-US" sz="2000" dirty="0">
                <a:solidFill>
                  <a:schemeClr val="bg1"/>
                </a:solidFill>
                <a:latin typeface="Times New Roman" panose="02020603050405020304" pitchFamily="18" charset="0"/>
                <a:cs typeface="Times New Roman" panose="02020603050405020304" pitchFamily="18" charset="0"/>
              </a:rPr>
              <a:t>: Hints for display all same values</a:t>
            </a:r>
          </a:p>
        </p:txBody>
      </p:sp>
      <p:sp>
        <p:nvSpPr>
          <p:cNvPr id="18" name="Rectangle 17">
            <a:extLst>
              <a:ext uri="{FF2B5EF4-FFF2-40B4-BE49-F238E27FC236}">
                <a16:creationId xmlns:a16="http://schemas.microsoft.com/office/drawing/2014/main" id="{AC26FC85-F39D-4BEF-B0BD-82DDAEEB27D8}"/>
              </a:ext>
            </a:extLst>
          </p:cNvPr>
          <p:cNvSpPr/>
          <p:nvPr/>
        </p:nvSpPr>
        <p:spPr>
          <a:xfrm>
            <a:off x="950814" y="735190"/>
            <a:ext cx="10162354" cy="584775"/>
          </a:xfrm>
          <a:prstGeom prst="rect">
            <a:avLst/>
          </a:prstGeom>
        </p:spPr>
        <p:txBody>
          <a:bodyPr wrap="square">
            <a:spAutoFit/>
          </a:bodyPr>
          <a:lstStyle/>
          <a:p>
            <a:endParaRPr lang="en-US" sz="1600" dirty="0"/>
          </a:p>
          <a:p>
            <a:pPr algn="just"/>
            <a:endParaRPr lang="en-US" sz="1600" dirty="0"/>
          </a:p>
        </p:txBody>
      </p:sp>
      <p:sp>
        <p:nvSpPr>
          <p:cNvPr id="20" name="Rectangle 19">
            <a:extLst>
              <a:ext uri="{FF2B5EF4-FFF2-40B4-BE49-F238E27FC236}">
                <a16:creationId xmlns:a16="http://schemas.microsoft.com/office/drawing/2014/main" id="{79A2024D-12E8-44AD-B0A0-73093DF08C7D}"/>
              </a:ext>
            </a:extLst>
          </p:cNvPr>
          <p:cNvSpPr/>
          <p:nvPr/>
        </p:nvSpPr>
        <p:spPr>
          <a:xfrm>
            <a:off x="874612" y="823037"/>
            <a:ext cx="10571429" cy="584775"/>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pPr marL="285750" indent="-285750">
              <a:spcBef>
                <a:spcPts val="600"/>
              </a:spcBef>
              <a:buFont typeface="Arial" panose="020B0604020202020204" pitchFamily="34" charset="0"/>
              <a:buChar char="•"/>
            </a:pPr>
            <a:r>
              <a:rPr lang="en-US" sz="1600" dirty="0">
                <a:highlight>
                  <a:srgbClr val="FFFF00"/>
                </a:highlight>
              </a:rPr>
              <a:t>Click "? "</a:t>
            </a:r>
            <a:r>
              <a:rPr lang="en-US" sz="1600" dirty="0"/>
              <a:t>on the digital board.  After that, you can get the game hint function, and then click on the </a:t>
            </a:r>
            <a:r>
              <a:rPr lang="en-US" altLang="zh-CN" sz="1600" dirty="0"/>
              <a:t>cell with value </a:t>
            </a:r>
            <a:r>
              <a:rPr lang="en-US" sz="1600" dirty="0"/>
              <a:t>in the game board. All values on the board that match this value will be rendered with a pink background.</a:t>
            </a:r>
          </a:p>
        </p:txBody>
      </p:sp>
      <p:grpSp>
        <p:nvGrpSpPr>
          <p:cNvPr id="12" name="Group 11">
            <a:extLst>
              <a:ext uri="{FF2B5EF4-FFF2-40B4-BE49-F238E27FC236}">
                <a16:creationId xmlns:a16="http://schemas.microsoft.com/office/drawing/2014/main" id="{B38732F3-4186-498B-9248-AE631D1CFF86}"/>
              </a:ext>
            </a:extLst>
          </p:cNvPr>
          <p:cNvGrpSpPr/>
          <p:nvPr/>
        </p:nvGrpSpPr>
        <p:grpSpPr>
          <a:xfrm>
            <a:off x="1052441" y="2046373"/>
            <a:ext cx="3492849" cy="3800396"/>
            <a:chOff x="1052441" y="2046373"/>
            <a:chExt cx="3492849" cy="3800396"/>
          </a:xfrm>
        </p:grpSpPr>
        <p:pic>
          <p:nvPicPr>
            <p:cNvPr id="3" name="Picture 2">
              <a:extLst>
                <a:ext uri="{FF2B5EF4-FFF2-40B4-BE49-F238E27FC236}">
                  <a16:creationId xmlns:a16="http://schemas.microsoft.com/office/drawing/2014/main" id="{D134083C-F967-49B8-B45C-92B5F0162601}"/>
                </a:ext>
              </a:extLst>
            </p:cNvPr>
            <p:cNvPicPr>
              <a:picLocks noChangeAspect="1"/>
            </p:cNvPicPr>
            <p:nvPr/>
          </p:nvPicPr>
          <p:blipFill>
            <a:blip r:embed="rId2"/>
            <a:stretch>
              <a:fillRect/>
            </a:stretch>
          </p:blipFill>
          <p:spPr>
            <a:xfrm>
              <a:off x="1052441" y="2046373"/>
              <a:ext cx="3492849" cy="3800396"/>
            </a:xfrm>
            <a:prstGeom prst="rect">
              <a:avLst/>
            </a:prstGeom>
            <a:ln>
              <a:solidFill>
                <a:schemeClr val="bg1"/>
              </a:solidFill>
            </a:ln>
          </p:spPr>
        </p:pic>
        <p:grpSp>
          <p:nvGrpSpPr>
            <p:cNvPr id="11" name="Group 10">
              <a:extLst>
                <a:ext uri="{FF2B5EF4-FFF2-40B4-BE49-F238E27FC236}">
                  <a16:creationId xmlns:a16="http://schemas.microsoft.com/office/drawing/2014/main" id="{78D169BA-1301-40B5-9DBF-312F3240EC8C}"/>
                </a:ext>
              </a:extLst>
            </p:cNvPr>
            <p:cNvGrpSpPr/>
            <p:nvPr/>
          </p:nvGrpSpPr>
          <p:grpSpPr>
            <a:xfrm>
              <a:off x="2426368" y="4182980"/>
              <a:ext cx="1848853" cy="1383631"/>
              <a:chOff x="2374231" y="4010527"/>
              <a:chExt cx="1848853" cy="1383631"/>
            </a:xfrm>
          </p:grpSpPr>
          <p:sp>
            <p:nvSpPr>
              <p:cNvPr id="4" name="Rectangle 3">
                <a:extLst>
                  <a:ext uri="{FF2B5EF4-FFF2-40B4-BE49-F238E27FC236}">
                    <a16:creationId xmlns:a16="http://schemas.microsoft.com/office/drawing/2014/main" id="{D6882511-DE39-40EF-AC5B-8CD4CE1F0666}"/>
                  </a:ext>
                </a:extLst>
              </p:cNvPr>
              <p:cNvSpPr/>
              <p:nvPr/>
            </p:nvSpPr>
            <p:spPr>
              <a:xfrm>
                <a:off x="3801979" y="4977063"/>
                <a:ext cx="421105" cy="4170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C8421D4-2F18-48A0-8CA7-ECA2BEDBE435}"/>
                  </a:ext>
                </a:extLst>
              </p:cNvPr>
              <p:cNvSpPr/>
              <p:nvPr/>
            </p:nvSpPr>
            <p:spPr>
              <a:xfrm>
                <a:off x="2374231" y="4010527"/>
                <a:ext cx="421106" cy="4010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76EB5B82-1170-4007-A2B6-AB2478F00AAF}"/>
                  </a:ext>
                </a:extLst>
              </p:cNvPr>
              <p:cNvCxnSpPr>
                <a:cxnSpLocks/>
                <a:endCxn id="5" idx="2"/>
              </p:cNvCxnSpPr>
              <p:nvPr/>
            </p:nvCxnSpPr>
            <p:spPr>
              <a:xfrm flipH="1" flipV="1">
                <a:off x="2584784" y="4411580"/>
                <a:ext cx="1425742" cy="5654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6" name="Picture 5">
            <a:extLst>
              <a:ext uri="{FF2B5EF4-FFF2-40B4-BE49-F238E27FC236}">
                <a16:creationId xmlns:a16="http://schemas.microsoft.com/office/drawing/2014/main" id="{B4EA12F5-AC86-470A-87D2-54D916A80CB9}"/>
              </a:ext>
            </a:extLst>
          </p:cNvPr>
          <p:cNvPicPr>
            <a:picLocks noChangeAspect="1"/>
          </p:cNvPicPr>
          <p:nvPr/>
        </p:nvPicPr>
        <p:blipFill>
          <a:blip r:embed="rId3"/>
          <a:stretch>
            <a:fillRect/>
          </a:stretch>
        </p:blipFill>
        <p:spPr>
          <a:xfrm>
            <a:off x="4714803" y="2046373"/>
            <a:ext cx="3304946" cy="3800396"/>
          </a:xfrm>
          <a:prstGeom prst="rect">
            <a:avLst/>
          </a:prstGeom>
        </p:spPr>
      </p:pic>
      <p:pic>
        <p:nvPicPr>
          <p:cNvPr id="14" name="Picture 13">
            <a:extLst>
              <a:ext uri="{FF2B5EF4-FFF2-40B4-BE49-F238E27FC236}">
                <a16:creationId xmlns:a16="http://schemas.microsoft.com/office/drawing/2014/main" id="{3070B263-A547-4E06-987D-2727498C335E}"/>
              </a:ext>
            </a:extLst>
          </p:cNvPr>
          <p:cNvPicPr>
            <a:picLocks noChangeAspect="1"/>
          </p:cNvPicPr>
          <p:nvPr/>
        </p:nvPicPr>
        <p:blipFill>
          <a:blip r:embed="rId4"/>
          <a:stretch>
            <a:fillRect/>
          </a:stretch>
        </p:blipFill>
        <p:spPr>
          <a:xfrm>
            <a:off x="8189261" y="2046373"/>
            <a:ext cx="3158159" cy="3800396"/>
          </a:xfrm>
          <a:prstGeom prst="rect">
            <a:avLst/>
          </a:prstGeom>
        </p:spPr>
      </p:pic>
      <p:sp>
        <p:nvSpPr>
          <p:cNvPr id="17" name="Rectangle 16">
            <a:extLst>
              <a:ext uri="{FF2B5EF4-FFF2-40B4-BE49-F238E27FC236}">
                <a16:creationId xmlns:a16="http://schemas.microsoft.com/office/drawing/2014/main" id="{5DCE8D02-6C75-45B7-B3FE-3DCF5D56DB0F}"/>
              </a:ext>
            </a:extLst>
          </p:cNvPr>
          <p:cNvSpPr/>
          <p:nvPr/>
        </p:nvSpPr>
        <p:spPr>
          <a:xfrm>
            <a:off x="10844463" y="5229727"/>
            <a:ext cx="421105" cy="4170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DE40574-E86F-4818-A20E-26328F70D491}"/>
              </a:ext>
            </a:extLst>
          </p:cNvPr>
          <p:cNvSpPr/>
          <p:nvPr/>
        </p:nvSpPr>
        <p:spPr>
          <a:xfrm>
            <a:off x="10315075" y="4214618"/>
            <a:ext cx="421106" cy="4010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8ED5FC9C-A475-4EC1-9A0B-581173827DFB}"/>
              </a:ext>
            </a:extLst>
          </p:cNvPr>
          <p:cNvCxnSpPr>
            <a:cxnSpLocks/>
            <a:stCxn id="17" idx="0"/>
            <a:endCxn id="19" idx="2"/>
          </p:cNvCxnSpPr>
          <p:nvPr/>
        </p:nvCxnSpPr>
        <p:spPr>
          <a:xfrm flipH="1" flipV="1">
            <a:off x="10525628" y="4615671"/>
            <a:ext cx="529388" cy="6140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566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0F69C0-3EFC-46EB-9072-B98E04F10E61}"/>
              </a:ext>
            </a:extLst>
          </p:cNvPr>
          <p:cNvSpPr/>
          <p:nvPr/>
        </p:nvSpPr>
        <p:spPr>
          <a:xfrm>
            <a:off x="11927" y="-11927"/>
            <a:ext cx="12217298" cy="400110"/>
          </a:xfrm>
          <a:prstGeom prst="rect">
            <a:avLst/>
          </a:prstGeom>
          <a:solidFill>
            <a:schemeClr val="accent6">
              <a:lumMod val="50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Feature 1: Load game form CSV</a:t>
            </a:r>
          </a:p>
        </p:txBody>
      </p:sp>
      <p:sp>
        <p:nvSpPr>
          <p:cNvPr id="4" name="Rectangle 3">
            <a:extLst>
              <a:ext uri="{FF2B5EF4-FFF2-40B4-BE49-F238E27FC236}">
                <a16:creationId xmlns:a16="http://schemas.microsoft.com/office/drawing/2014/main" id="{CF7ADA29-0893-44BE-801C-F213585DB4A9}"/>
              </a:ext>
            </a:extLst>
          </p:cNvPr>
          <p:cNvSpPr/>
          <p:nvPr/>
        </p:nvSpPr>
        <p:spPr>
          <a:xfrm>
            <a:off x="3821750" y="1075342"/>
            <a:ext cx="7191993" cy="646331"/>
          </a:xfrm>
          <a:prstGeom prst="rect">
            <a:avLst/>
          </a:prstGeom>
          <a:ln>
            <a:solidFill>
              <a:schemeClr val="accent3">
                <a:lumMod val="75000"/>
              </a:schemeClr>
            </a:solidFill>
          </a:ln>
        </p:spPr>
        <p:txBody>
          <a:bodyPr wrap="square">
            <a:spAutoFit/>
          </a:bodyPr>
          <a:lstStyle/>
          <a:p>
            <a:r>
              <a:rPr lang="en-US" dirty="0"/>
              <a:t>1. There are </a:t>
            </a:r>
            <a:r>
              <a:rPr lang="en-US" dirty="0">
                <a:highlight>
                  <a:srgbClr val="FFFF00"/>
                </a:highlight>
              </a:rPr>
              <a:t>F</a:t>
            </a:r>
            <a:r>
              <a:rPr lang="en-US" altLang="zh-CN" dirty="0">
                <a:highlight>
                  <a:srgbClr val="FFFF00"/>
                </a:highlight>
              </a:rPr>
              <a:t>our</a:t>
            </a:r>
            <a:r>
              <a:rPr lang="en-US" dirty="0">
                <a:highlight>
                  <a:srgbClr val="FFFF00"/>
                </a:highlight>
              </a:rPr>
              <a:t> game modes </a:t>
            </a:r>
            <a:r>
              <a:rPr lang="en-US" dirty="0"/>
              <a:t>for the user to choose.</a:t>
            </a:r>
          </a:p>
          <a:p>
            <a:endParaRPr lang="en-US" dirty="0"/>
          </a:p>
        </p:txBody>
      </p:sp>
      <p:grpSp>
        <p:nvGrpSpPr>
          <p:cNvPr id="14" name="Group 13">
            <a:extLst>
              <a:ext uri="{FF2B5EF4-FFF2-40B4-BE49-F238E27FC236}">
                <a16:creationId xmlns:a16="http://schemas.microsoft.com/office/drawing/2014/main" id="{FD56FEBB-1E0E-4342-A010-2D6DB9AF36B4}"/>
              </a:ext>
            </a:extLst>
          </p:cNvPr>
          <p:cNvGrpSpPr/>
          <p:nvPr/>
        </p:nvGrpSpPr>
        <p:grpSpPr>
          <a:xfrm>
            <a:off x="1579233" y="1263929"/>
            <a:ext cx="9434510" cy="4518729"/>
            <a:chOff x="1579233" y="1263929"/>
            <a:chExt cx="9434510" cy="4518729"/>
          </a:xfrm>
        </p:grpSpPr>
        <p:pic>
          <p:nvPicPr>
            <p:cNvPr id="6" name="Picture 5">
              <a:extLst>
                <a:ext uri="{FF2B5EF4-FFF2-40B4-BE49-F238E27FC236}">
                  <a16:creationId xmlns:a16="http://schemas.microsoft.com/office/drawing/2014/main" id="{52F38937-6871-4B73-8FBC-2DCD3FE42012}"/>
                </a:ext>
              </a:extLst>
            </p:cNvPr>
            <p:cNvPicPr>
              <a:picLocks noChangeAspect="1"/>
            </p:cNvPicPr>
            <p:nvPr/>
          </p:nvPicPr>
          <p:blipFill>
            <a:blip r:embed="rId2"/>
            <a:stretch>
              <a:fillRect/>
            </a:stretch>
          </p:blipFill>
          <p:spPr>
            <a:xfrm>
              <a:off x="4619514" y="3028802"/>
              <a:ext cx="2420674" cy="2753856"/>
            </a:xfrm>
            <a:prstGeom prst="rect">
              <a:avLst/>
            </a:prstGeom>
          </p:spPr>
        </p:pic>
        <p:pic>
          <p:nvPicPr>
            <p:cNvPr id="7" name="Picture 6">
              <a:extLst>
                <a:ext uri="{FF2B5EF4-FFF2-40B4-BE49-F238E27FC236}">
                  <a16:creationId xmlns:a16="http://schemas.microsoft.com/office/drawing/2014/main" id="{F18096E3-B029-43F0-8EEB-3672B371133B}"/>
                </a:ext>
              </a:extLst>
            </p:cNvPr>
            <p:cNvPicPr>
              <a:picLocks noChangeAspect="1"/>
            </p:cNvPicPr>
            <p:nvPr/>
          </p:nvPicPr>
          <p:blipFill>
            <a:blip r:embed="rId3"/>
            <a:stretch>
              <a:fillRect/>
            </a:stretch>
          </p:blipFill>
          <p:spPr>
            <a:xfrm>
              <a:off x="7760995" y="2164018"/>
              <a:ext cx="3252748" cy="3618640"/>
            </a:xfrm>
            <a:prstGeom prst="rect">
              <a:avLst/>
            </a:prstGeom>
          </p:spPr>
        </p:pic>
        <p:grpSp>
          <p:nvGrpSpPr>
            <p:cNvPr id="12" name="Group 11">
              <a:extLst>
                <a:ext uri="{FF2B5EF4-FFF2-40B4-BE49-F238E27FC236}">
                  <a16:creationId xmlns:a16="http://schemas.microsoft.com/office/drawing/2014/main" id="{B433E017-C757-4ECB-87A5-76F12ECCBE20}"/>
                </a:ext>
              </a:extLst>
            </p:cNvPr>
            <p:cNvGrpSpPr/>
            <p:nvPr/>
          </p:nvGrpSpPr>
          <p:grpSpPr>
            <a:xfrm>
              <a:off x="1627079" y="3361414"/>
              <a:ext cx="1886660" cy="2353658"/>
              <a:chOff x="1760561" y="3429000"/>
              <a:chExt cx="1886660" cy="2353658"/>
            </a:xfrm>
          </p:grpSpPr>
          <p:pic>
            <p:nvPicPr>
              <p:cNvPr id="5" name="Picture 4">
                <a:extLst>
                  <a:ext uri="{FF2B5EF4-FFF2-40B4-BE49-F238E27FC236}">
                    <a16:creationId xmlns:a16="http://schemas.microsoft.com/office/drawing/2014/main" id="{682B3B87-EFA9-4219-83B5-905BD6FAB197}"/>
                  </a:ext>
                </a:extLst>
              </p:cNvPr>
              <p:cNvPicPr>
                <a:picLocks noChangeAspect="1"/>
              </p:cNvPicPr>
              <p:nvPr/>
            </p:nvPicPr>
            <p:blipFill>
              <a:blip r:embed="rId4"/>
              <a:stretch>
                <a:fillRect/>
              </a:stretch>
            </p:blipFill>
            <p:spPr>
              <a:xfrm>
                <a:off x="1822898" y="3705231"/>
                <a:ext cx="1824323" cy="2077427"/>
              </a:xfrm>
              <a:prstGeom prst="rect">
                <a:avLst/>
              </a:prstGeom>
            </p:spPr>
          </p:pic>
          <p:sp>
            <p:nvSpPr>
              <p:cNvPr id="8" name="TextBox 7">
                <a:extLst>
                  <a:ext uri="{FF2B5EF4-FFF2-40B4-BE49-F238E27FC236}">
                    <a16:creationId xmlns:a16="http://schemas.microsoft.com/office/drawing/2014/main" id="{2B8F295A-48BC-4CBD-A1D8-4820EDA5D455}"/>
                  </a:ext>
                </a:extLst>
              </p:cNvPr>
              <p:cNvSpPr txBox="1"/>
              <p:nvPr/>
            </p:nvSpPr>
            <p:spPr>
              <a:xfrm>
                <a:off x="1760561" y="3429000"/>
                <a:ext cx="558166" cy="307777"/>
              </a:xfrm>
              <a:prstGeom prst="rect">
                <a:avLst/>
              </a:prstGeom>
              <a:solidFill>
                <a:schemeClr val="accent6">
                  <a:lumMod val="40000"/>
                  <a:lumOff val="60000"/>
                </a:schemeClr>
              </a:solidFill>
            </p:spPr>
            <p:txBody>
              <a:bodyPr wrap="none" rtlCol="0">
                <a:spAutoFit/>
              </a:bodyPr>
              <a:lstStyle/>
              <a:p>
                <a:r>
                  <a:rPr lang="en-US" sz="1400" dirty="0"/>
                  <a:t>Easy:</a:t>
                </a:r>
              </a:p>
            </p:txBody>
          </p:sp>
        </p:grpSp>
        <p:sp>
          <p:nvSpPr>
            <p:cNvPr id="9" name="TextBox 8">
              <a:extLst>
                <a:ext uri="{FF2B5EF4-FFF2-40B4-BE49-F238E27FC236}">
                  <a16:creationId xmlns:a16="http://schemas.microsoft.com/office/drawing/2014/main" id="{0DABD63D-6110-4019-9FBF-EB3078A34FA7}"/>
                </a:ext>
              </a:extLst>
            </p:cNvPr>
            <p:cNvSpPr txBox="1"/>
            <p:nvPr/>
          </p:nvSpPr>
          <p:spPr>
            <a:xfrm>
              <a:off x="7760995" y="1869569"/>
              <a:ext cx="628698" cy="307777"/>
            </a:xfrm>
            <a:prstGeom prst="rect">
              <a:avLst/>
            </a:prstGeom>
            <a:solidFill>
              <a:schemeClr val="accent6">
                <a:lumMod val="40000"/>
                <a:lumOff val="60000"/>
              </a:schemeClr>
            </a:solidFill>
          </p:spPr>
          <p:txBody>
            <a:bodyPr wrap="none" rtlCol="0">
              <a:spAutoFit/>
            </a:bodyPr>
            <a:lstStyle/>
            <a:p>
              <a:r>
                <a:rPr lang="en-US" sz="1400" dirty="0"/>
                <a:t>Hard :</a:t>
              </a:r>
            </a:p>
          </p:txBody>
        </p:sp>
        <p:sp>
          <p:nvSpPr>
            <p:cNvPr id="10" name="TextBox 9">
              <a:extLst>
                <a:ext uri="{FF2B5EF4-FFF2-40B4-BE49-F238E27FC236}">
                  <a16:creationId xmlns:a16="http://schemas.microsoft.com/office/drawing/2014/main" id="{E7C26786-D8B2-47A1-B57B-11640F489C9D}"/>
                </a:ext>
              </a:extLst>
            </p:cNvPr>
            <p:cNvSpPr txBox="1"/>
            <p:nvPr/>
          </p:nvSpPr>
          <p:spPr>
            <a:xfrm>
              <a:off x="4624468" y="2721025"/>
              <a:ext cx="851515" cy="307777"/>
            </a:xfrm>
            <a:prstGeom prst="rect">
              <a:avLst/>
            </a:prstGeom>
            <a:solidFill>
              <a:schemeClr val="accent6">
                <a:lumMod val="40000"/>
                <a:lumOff val="60000"/>
              </a:schemeClr>
            </a:solidFill>
          </p:spPr>
          <p:txBody>
            <a:bodyPr wrap="none" rtlCol="0">
              <a:spAutoFit/>
            </a:bodyPr>
            <a:lstStyle/>
            <a:p>
              <a:r>
                <a:rPr lang="en-US" sz="1400" dirty="0"/>
                <a:t>Medium :</a:t>
              </a:r>
            </a:p>
          </p:txBody>
        </p:sp>
        <p:grpSp>
          <p:nvGrpSpPr>
            <p:cNvPr id="13" name="Group 12">
              <a:extLst>
                <a:ext uri="{FF2B5EF4-FFF2-40B4-BE49-F238E27FC236}">
                  <a16:creationId xmlns:a16="http://schemas.microsoft.com/office/drawing/2014/main" id="{49D3CD2C-0BCC-45AE-8031-C28D7D50F62D}"/>
                </a:ext>
              </a:extLst>
            </p:cNvPr>
            <p:cNvGrpSpPr/>
            <p:nvPr/>
          </p:nvGrpSpPr>
          <p:grpSpPr>
            <a:xfrm>
              <a:off x="1579233" y="1263929"/>
              <a:ext cx="1937074" cy="1826834"/>
              <a:chOff x="2715903" y="1761879"/>
              <a:chExt cx="1937074" cy="1826834"/>
            </a:xfrm>
          </p:grpSpPr>
          <p:pic>
            <p:nvPicPr>
              <p:cNvPr id="3" name="Picture 2">
                <a:extLst>
                  <a:ext uri="{FF2B5EF4-FFF2-40B4-BE49-F238E27FC236}">
                    <a16:creationId xmlns:a16="http://schemas.microsoft.com/office/drawing/2014/main" id="{095A8BAA-B448-4AA4-AB28-5988B7AEBDDB}"/>
                  </a:ext>
                </a:extLst>
              </p:cNvPr>
              <p:cNvPicPr>
                <a:picLocks noChangeAspect="1"/>
              </p:cNvPicPr>
              <p:nvPr/>
            </p:nvPicPr>
            <p:blipFill>
              <a:blip r:embed="rId5"/>
              <a:stretch>
                <a:fillRect/>
              </a:stretch>
            </p:blipFill>
            <p:spPr>
              <a:xfrm>
                <a:off x="2715903" y="1761879"/>
                <a:ext cx="1937074" cy="1826834"/>
              </a:xfrm>
              <a:prstGeom prst="rect">
                <a:avLst/>
              </a:prstGeom>
            </p:spPr>
          </p:pic>
          <p:sp>
            <p:nvSpPr>
              <p:cNvPr id="11" name="Rectangle 10">
                <a:extLst>
                  <a:ext uri="{FF2B5EF4-FFF2-40B4-BE49-F238E27FC236}">
                    <a16:creationId xmlns:a16="http://schemas.microsoft.com/office/drawing/2014/main" id="{F32B2A2A-7845-4F70-947F-72D8D9A9F9CD}"/>
                  </a:ext>
                </a:extLst>
              </p:cNvPr>
              <p:cNvSpPr/>
              <p:nvPr/>
            </p:nvSpPr>
            <p:spPr>
              <a:xfrm>
                <a:off x="2817192" y="2243947"/>
                <a:ext cx="1637086" cy="9541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2729003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72BDF5-0079-4D82-87C5-0F039E94D81B}"/>
              </a:ext>
            </a:extLst>
          </p:cNvPr>
          <p:cNvPicPr>
            <a:picLocks noChangeAspect="1"/>
          </p:cNvPicPr>
          <p:nvPr/>
        </p:nvPicPr>
        <p:blipFill>
          <a:blip r:embed="rId2"/>
          <a:stretch>
            <a:fillRect/>
          </a:stretch>
        </p:blipFill>
        <p:spPr>
          <a:xfrm>
            <a:off x="6572842" y="4503305"/>
            <a:ext cx="4940528" cy="1623743"/>
          </a:xfrm>
          <a:prstGeom prst="rect">
            <a:avLst/>
          </a:prstGeom>
        </p:spPr>
      </p:pic>
      <p:pic>
        <p:nvPicPr>
          <p:cNvPr id="5" name="Picture 4">
            <a:extLst>
              <a:ext uri="{FF2B5EF4-FFF2-40B4-BE49-F238E27FC236}">
                <a16:creationId xmlns:a16="http://schemas.microsoft.com/office/drawing/2014/main" id="{E2172A5D-7980-45E3-9A19-D23C1164727E}"/>
              </a:ext>
            </a:extLst>
          </p:cNvPr>
          <p:cNvPicPr>
            <a:picLocks noChangeAspect="1"/>
          </p:cNvPicPr>
          <p:nvPr/>
        </p:nvPicPr>
        <p:blipFill>
          <a:blip r:embed="rId3"/>
          <a:stretch>
            <a:fillRect/>
          </a:stretch>
        </p:blipFill>
        <p:spPr>
          <a:xfrm>
            <a:off x="6572841" y="964011"/>
            <a:ext cx="4848286" cy="3194991"/>
          </a:xfrm>
          <a:prstGeom prst="rect">
            <a:avLst/>
          </a:prstGeom>
        </p:spPr>
      </p:pic>
      <p:grpSp>
        <p:nvGrpSpPr>
          <p:cNvPr id="23" name="Group 22">
            <a:extLst>
              <a:ext uri="{FF2B5EF4-FFF2-40B4-BE49-F238E27FC236}">
                <a16:creationId xmlns:a16="http://schemas.microsoft.com/office/drawing/2014/main" id="{62936CDB-BF8D-4C30-8611-851F223B9205}"/>
              </a:ext>
            </a:extLst>
          </p:cNvPr>
          <p:cNvGrpSpPr/>
          <p:nvPr/>
        </p:nvGrpSpPr>
        <p:grpSpPr>
          <a:xfrm>
            <a:off x="678631" y="625457"/>
            <a:ext cx="10834738" cy="5607086"/>
            <a:chOff x="722896" y="625457"/>
            <a:chExt cx="10834738" cy="5607086"/>
          </a:xfrm>
        </p:grpSpPr>
        <p:sp>
          <p:nvSpPr>
            <p:cNvPr id="8" name="TextBox 7">
              <a:extLst>
                <a:ext uri="{FF2B5EF4-FFF2-40B4-BE49-F238E27FC236}">
                  <a16:creationId xmlns:a16="http://schemas.microsoft.com/office/drawing/2014/main" id="{6A7F02A9-DAD6-43F9-818A-409EA843872E}"/>
                </a:ext>
              </a:extLst>
            </p:cNvPr>
            <p:cNvSpPr txBox="1"/>
            <p:nvPr/>
          </p:nvSpPr>
          <p:spPr>
            <a:xfrm>
              <a:off x="722896" y="625457"/>
              <a:ext cx="10742496" cy="338554"/>
            </a:xfrm>
            <a:prstGeom prst="rect">
              <a:avLst/>
            </a:prstGeom>
            <a:solidFill>
              <a:schemeClr val="accent6">
                <a:lumMod val="40000"/>
                <a:lumOff val="60000"/>
              </a:schemeClr>
            </a:solidFill>
            <a:ln>
              <a:noFill/>
            </a:ln>
          </p:spPr>
          <p:txBody>
            <a:bodyPr wrap="square" rtlCol="0">
              <a:spAutoFit/>
            </a:bodyPr>
            <a:lstStyle/>
            <a:p>
              <a:r>
                <a:rPr lang="en-US" sz="1600" dirty="0"/>
                <a:t>Code example from </a:t>
              </a:r>
              <a:r>
                <a:rPr lang="en-US" sz="1600" dirty="0" err="1"/>
                <a:t>FormMain</a:t>
              </a:r>
              <a:r>
                <a:rPr lang="en-US" sz="1600" dirty="0"/>
                <a:t>:</a:t>
              </a:r>
            </a:p>
          </p:txBody>
        </p:sp>
        <p:pic>
          <p:nvPicPr>
            <p:cNvPr id="10" name="Picture 9">
              <a:extLst>
                <a:ext uri="{FF2B5EF4-FFF2-40B4-BE49-F238E27FC236}">
                  <a16:creationId xmlns:a16="http://schemas.microsoft.com/office/drawing/2014/main" id="{E36BB8D5-F5D0-44B9-955B-42DF160553EA}"/>
                </a:ext>
              </a:extLst>
            </p:cNvPr>
            <p:cNvPicPr>
              <a:picLocks noChangeAspect="1"/>
            </p:cNvPicPr>
            <p:nvPr/>
          </p:nvPicPr>
          <p:blipFill>
            <a:blip r:embed="rId4"/>
            <a:stretch>
              <a:fillRect/>
            </a:stretch>
          </p:blipFill>
          <p:spPr>
            <a:xfrm>
              <a:off x="722896" y="964011"/>
              <a:ext cx="5801968" cy="5268532"/>
            </a:xfrm>
            <a:prstGeom prst="rect">
              <a:avLst/>
            </a:prstGeom>
          </p:spPr>
        </p:pic>
        <p:sp>
          <p:nvSpPr>
            <p:cNvPr id="11" name="Rectangle 10">
              <a:extLst>
                <a:ext uri="{FF2B5EF4-FFF2-40B4-BE49-F238E27FC236}">
                  <a16:creationId xmlns:a16="http://schemas.microsoft.com/office/drawing/2014/main" id="{CCF74CA0-7A22-4340-8BED-A14975B108FE}"/>
                </a:ext>
              </a:extLst>
            </p:cNvPr>
            <p:cNvSpPr/>
            <p:nvPr/>
          </p:nvSpPr>
          <p:spPr>
            <a:xfrm>
              <a:off x="1245238" y="2462907"/>
              <a:ext cx="1727711" cy="2113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368F699-89EB-4B2C-988A-B6E51527E4C2}"/>
                </a:ext>
              </a:extLst>
            </p:cNvPr>
            <p:cNvSpPr/>
            <p:nvPr/>
          </p:nvSpPr>
          <p:spPr>
            <a:xfrm>
              <a:off x="1828801" y="5406190"/>
              <a:ext cx="4026568" cy="2687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FE1231C-0AB4-434E-A64C-4D4AD3F51C72}"/>
                </a:ext>
              </a:extLst>
            </p:cNvPr>
            <p:cNvSpPr txBox="1"/>
            <p:nvPr/>
          </p:nvSpPr>
          <p:spPr>
            <a:xfrm>
              <a:off x="6617106" y="4159002"/>
              <a:ext cx="4940528" cy="351382"/>
            </a:xfrm>
            <a:prstGeom prst="rect">
              <a:avLst/>
            </a:prstGeom>
            <a:solidFill>
              <a:schemeClr val="accent6">
                <a:lumMod val="40000"/>
                <a:lumOff val="60000"/>
              </a:schemeClr>
            </a:solidFill>
            <a:ln>
              <a:noFill/>
            </a:ln>
          </p:spPr>
          <p:txBody>
            <a:bodyPr wrap="square" rtlCol="0">
              <a:spAutoFit/>
            </a:bodyPr>
            <a:lstStyle/>
            <a:p>
              <a:r>
                <a:rPr lang="en-US" sz="1600" dirty="0"/>
                <a:t>Code example from Controller:</a:t>
              </a:r>
            </a:p>
          </p:txBody>
        </p:sp>
        <p:sp>
          <p:nvSpPr>
            <p:cNvPr id="16" name="Rectangle 15">
              <a:extLst>
                <a:ext uri="{FF2B5EF4-FFF2-40B4-BE49-F238E27FC236}">
                  <a16:creationId xmlns:a16="http://schemas.microsoft.com/office/drawing/2014/main" id="{1EABFD2C-F205-4380-B8AC-AD7311C1CBCC}"/>
                </a:ext>
              </a:extLst>
            </p:cNvPr>
            <p:cNvSpPr/>
            <p:nvPr/>
          </p:nvSpPr>
          <p:spPr>
            <a:xfrm>
              <a:off x="8135502" y="4644189"/>
              <a:ext cx="3396916" cy="2326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D1778730-E007-462B-B801-BBF80839BFFB}"/>
                </a:ext>
              </a:extLst>
            </p:cNvPr>
            <p:cNvCxnSpPr>
              <a:cxnSpLocks/>
              <a:stCxn id="11" idx="2"/>
            </p:cNvCxnSpPr>
            <p:nvPr/>
          </p:nvCxnSpPr>
          <p:spPr>
            <a:xfrm>
              <a:off x="2109094" y="2674275"/>
              <a:ext cx="1227813" cy="27319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3E7D805-1165-46C4-AA87-00CA02678E73}"/>
                </a:ext>
              </a:extLst>
            </p:cNvPr>
            <p:cNvCxnSpPr>
              <a:cxnSpLocks/>
              <a:endCxn id="16" idx="1"/>
            </p:cNvCxnSpPr>
            <p:nvPr/>
          </p:nvCxnSpPr>
          <p:spPr>
            <a:xfrm flipV="1">
              <a:off x="5855369" y="4760495"/>
              <a:ext cx="2280133" cy="7800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786EB190-D0A6-4911-BC94-2AAC702305D9}"/>
              </a:ext>
            </a:extLst>
          </p:cNvPr>
          <p:cNvSpPr/>
          <p:nvPr/>
        </p:nvSpPr>
        <p:spPr>
          <a:xfrm>
            <a:off x="7344455" y="964011"/>
            <a:ext cx="2445240" cy="2993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64150778-2552-49D3-9B3F-9EA34DD143B7}"/>
              </a:ext>
            </a:extLst>
          </p:cNvPr>
          <p:cNvCxnSpPr>
            <a:endCxn id="7" idx="1"/>
          </p:cNvCxnSpPr>
          <p:nvPr/>
        </p:nvCxnSpPr>
        <p:spPr>
          <a:xfrm flipV="1">
            <a:off x="3797820" y="1113664"/>
            <a:ext cx="3546635" cy="42925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F9E2B1DE-6012-45E0-919B-1FD1F65850DF}"/>
              </a:ext>
            </a:extLst>
          </p:cNvPr>
          <p:cNvGrpSpPr/>
          <p:nvPr/>
        </p:nvGrpSpPr>
        <p:grpSpPr>
          <a:xfrm>
            <a:off x="678632" y="625457"/>
            <a:ext cx="10834738" cy="5607086"/>
            <a:chOff x="722896" y="625457"/>
            <a:chExt cx="10834738" cy="5607086"/>
          </a:xfrm>
        </p:grpSpPr>
        <p:sp>
          <p:nvSpPr>
            <p:cNvPr id="30" name="TextBox 29">
              <a:extLst>
                <a:ext uri="{FF2B5EF4-FFF2-40B4-BE49-F238E27FC236}">
                  <a16:creationId xmlns:a16="http://schemas.microsoft.com/office/drawing/2014/main" id="{A5E427FA-2447-4075-B2C3-C0A284101DA3}"/>
                </a:ext>
              </a:extLst>
            </p:cNvPr>
            <p:cNvSpPr txBox="1"/>
            <p:nvPr/>
          </p:nvSpPr>
          <p:spPr>
            <a:xfrm>
              <a:off x="722896" y="625457"/>
              <a:ext cx="10742496" cy="338554"/>
            </a:xfrm>
            <a:prstGeom prst="rect">
              <a:avLst/>
            </a:prstGeom>
            <a:solidFill>
              <a:schemeClr val="accent6">
                <a:lumMod val="40000"/>
                <a:lumOff val="60000"/>
              </a:schemeClr>
            </a:solidFill>
            <a:ln>
              <a:noFill/>
            </a:ln>
          </p:spPr>
          <p:txBody>
            <a:bodyPr wrap="square" rtlCol="0">
              <a:spAutoFit/>
            </a:bodyPr>
            <a:lstStyle/>
            <a:p>
              <a:r>
                <a:rPr lang="en-US" sz="1600" dirty="0"/>
                <a:t>Code example from </a:t>
              </a:r>
              <a:r>
                <a:rPr lang="en-US" sz="1600" dirty="0" err="1"/>
                <a:t>FormMain</a:t>
              </a:r>
              <a:r>
                <a:rPr lang="en-US" sz="1600" dirty="0"/>
                <a:t>:</a:t>
              </a:r>
            </a:p>
          </p:txBody>
        </p:sp>
        <p:pic>
          <p:nvPicPr>
            <p:cNvPr id="31" name="Picture 30">
              <a:extLst>
                <a:ext uri="{FF2B5EF4-FFF2-40B4-BE49-F238E27FC236}">
                  <a16:creationId xmlns:a16="http://schemas.microsoft.com/office/drawing/2014/main" id="{885AD980-7CAD-46D8-AF3B-DCA972CD6DFE}"/>
                </a:ext>
              </a:extLst>
            </p:cNvPr>
            <p:cNvPicPr>
              <a:picLocks noChangeAspect="1"/>
            </p:cNvPicPr>
            <p:nvPr/>
          </p:nvPicPr>
          <p:blipFill>
            <a:blip r:embed="rId4"/>
            <a:stretch>
              <a:fillRect/>
            </a:stretch>
          </p:blipFill>
          <p:spPr>
            <a:xfrm>
              <a:off x="722896" y="964011"/>
              <a:ext cx="5801968" cy="5268532"/>
            </a:xfrm>
            <a:prstGeom prst="rect">
              <a:avLst/>
            </a:prstGeom>
          </p:spPr>
        </p:pic>
        <p:sp>
          <p:nvSpPr>
            <p:cNvPr id="32" name="Rectangle 31">
              <a:extLst>
                <a:ext uri="{FF2B5EF4-FFF2-40B4-BE49-F238E27FC236}">
                  <a16:creationId xmlns:a16="http://schemas.microsoft.com/office/drawing/2014/main" id="{BFA67626-071C-453F-B888-1EFA4B680E35}"/>
                </a:ext>
              </a:extLst>
            </p:cNvPr>
            <p:cNvSpPr/>
            <p:nvPr/>
          </p:nvSpPr>
          <p:spPr>
            <a:xfrm>
              <a:off x="1245238" y="2462907"/>
              <a:ext cx="1727711" cy="2113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360A554-D395-47AA-8D98-4677489F4EBB}"/>
                </a:ext>
              </a:extLst>
            </p:cNvPr>
            <p:cNvSpPr/>
            <p:nvPr/>
          </p:nvSpPr>
          <p:spPr>
            <a:xfrm>
              <a:off x="1828801" y="5406190"/>
              <a:ext cx="4026568" cy="2687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6C99AFDB-9887-437D-832E-19A8F1D5A149}"/>
                </a:ext>
              </a:extLst>
            </p:cNvPr>
            <p:cNvSpPr txBox="1"/>
            <p:nvPr/>
          </p:nvSpPr>
          <p:spPr>
            <a:xfrm>
              <a:off x="6617106" y="4159002"/>
              <a:ext cx="4940528" cy="351382"/>
            </a:xfrm>
            <a:prstGeom prst="rect">
              <a:avLst/>
            </a:prstGeom>
            <a:solidFill>
              <a:schemeClr val="accent6">
                <a:lumMod val="40000"/>
                <a:lumOff val="60000"/>
              </a:schemeClr>
            </a:solidFill>
            <a:ln>
              <a:noFill/>
            </a:ln>
          </p:spPr>
          <p:txBody>
            <a:bodyPr wrap="square" rtlCol="0">
              <a:spAutoFit/>
            </a:bodyPr>
            <a:lstStyle/>
            <a:p>
              <a:r>
                <a:rPr lang="en-US" sz="1600" dirty="0"/>
                <a:t>Code example from Controller:</a:t>
              </a:r>
            </a:p>
          </p:txBody>
        </p:sp>
        <p:sp>
          <p:nvSpPr>
            <p:cNvPr id="35" name="Rectangle 34">
              <a:extLst>
                <a:ext uri="{FF2B5EF4-FFF2-40B4-BE49-F238E27FC236}">
                  <a16:creationId xmlns:a16="http://schemas.microsoft.com/office/drawing/2014/main" id="{2FD80E0A-54BB-459D-9A65-1C997ABFCA4E}"/>
                </a:ext>
              </a:extLst>
            </p:cNvPr>
            <p:cNvSpPr/>
            <p:nvPr/>
          </p:nvSpPr>
          <p:spPr>
            <a:xfrm>
              <a:off x="8135502" y="4644189"/>
              <a:ext cx="3396916" cy="2326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a:extLst>
                <a:ext uri="{FF2B5EF4-FFF2-40B4-BE49-F238E27FC236}">
                  <a16:creationId xmlns:a16="http://schemas.microsoft.com/office/drawing/2014/main" id="{EE8ECD35-16AA-4062-8A47-E53983C14ECD}"/>
                </a:ext>
              </a:extLst>
            </p:cNvPr>
            <p:cNvCxnSpPr>
              <a:cxnSpLocks/>
              <a:stCxn id="32" idx="2"/>
            </p:cNvCxnSpPr>
            <p:nvPr/>
          </p:nvCxnSpPr>
          <p:spPr>
            <a:xfrm>
              <a:off x="2109094" y="2674275"/>
              <a:ext cx="1227813" cy="27319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59FFCF7-4FA0-440D-8095-ADE024B17B9A}"/>
                </a:ext>
              </a:extLst>
            </p:cNvPr>
            <p:cNvCxnSpPr>
              <a:cxnSpLocks/>
              <a:endCxn id="35" idx="1"/>
            </p:cNvCxnSpPr>
            <p:nvPr/>
          </p:nvCxnSpPr>
          <p:spPr>
            <a:xfrm flipV="1">
              <a:off x="5855369" y="4760495"/>
              <a:ext cx="2280133" cy="7800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8" name="Straight Arrow Connector 37">
            <a:extLst>
              <a:ext uri="{FF2B5EF4-FFF2-40B4-BE49-F238E27FC236}">
                <a16:creationId xmlns:a16="http://schemas.microsoft.com/office/drawing/2014/main" id="{6D2EEA06-0AD7-46CD-B8C4-4450BED1FED6}"/>
              </a:ext>
            </a:extLst>
          </p:cNvPr>
          <p:cNvCxnSpPr/>
          <p:nvPr/>
        </p:nvCxnSpPr>
        <p:spPr>
          <a:xfrm flipV="1">
            <a:off x="3797821" y="1113664"/>
            <a:ext cx="3546635" cy="42925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9DE0970F-9ED5-4157-87D2-E59525E45B74}"/>
              </a:ext>
            </a:extLst>
          </p:cNvPr>
          <p:cNvSpPr/>
          <p:nvPr/>
        </p:nvSpPr>
        <p:spPr>
          <a:xfrm>
            <a:off x="11927" y="-11927"/>
            <a:ext cx="12217298" cy="400110"/>
          </a:xfrm>
          <a:prstGeom prst="rect">
            <a:avLst/>
          </a:prstGeom>
          <a:solidFill>
            <a:schemeClr val="accent6">
              <a:lumMod val="50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Feature </a:t>
            </a:r>
            <a:r>
              <a:rPr lang="en-US" altLang="zh-CN" sz="2000" dirty="0">
                <a:solidFill>
                  <a:schemeClr val="bg1"/>
                </a:solidFill>
                <a:latin typeface="Times New Roman" panose="02020603050405020304" pitchFamily="18" charset="0"/>
                <a:cs typeface="Times New Roman" panose="02020603050405020304" pitchFamily="18" charset="0"/>
              </a:rPr>
              <a:t>5</a:t>
            </a:r>
            <a:r>
              <a:rPr lang="en-US" sz="2000" dirty="0">
                <a:solidFill>
                  <a:schemeClr val="bg1"/>
                </a:solidFill>
                <a:latin typeface="Times New Roman" panose="02020603050405020304" pitchFamily="18" charset="0"/>
                <a:cs typeface="Times New Roman" panose="02020603050405020304" pitchFamily="18" charset="0"/>
              </a:rPr>
              <a:t>: Hints for display all same values</a:t>
            </a:r>
          </a:p>
        </p:txBody>
      </p:sp>
    </p:spTree>
    <p:extLst>
      <p:ext uri="{BB962C8B-B14F-4D97-AF65-F5344CB8AC3E}">
        <p14:creationId xmlns:p14="http://schemas.microsoft.com/office/powerpoint/2010/main" val="41740871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D9EEAA-BA14-48F3-ABA5-A6542CC5CA18}"/>
              </a:ext>
            </a:extLst>
          </p:cNvPr>
          <p:cNvSpPr/>
          <p:nvPr/>
        </p:nvSpPr>
        <p:spPr>
          <a:xfrm>
            <a:off x="11927" y="-11927"/>
            <a:ext cx="12217298" cy="400110"/>
          </a:xfrm>
          <a:prstGeom prst="rect">
            <a:avLst/>
          </a:prstGeom>
          <a:solidFill>
            <a:schemeClr val="accent6">
              <a:lumMod val="50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Feature </a:t>
            </a:r>
            <a:r>
              <a:rPr lang="en-US" altLang="zh-CN" sz="2000" dirty="0">
                <a:solidFill>
                  <a:schemeClr val="bg1"/>
                </a:solidFill>
                <a:latin typeface="Times New Roman" panose="02020603050405020304" pitchFamily="18" charset="0"/>
                <a:cs typeface="Times New Roman" panose="02020603050405020304" pitchFamily="18" charset="0"/>
              </a:rPr>
              <a:t>6</a:t>
            </a:r>
            <a:r>
              <a:rPr lang="en-US" sz="2000" dirty="0">
                <a:solidFill>
                  <a:schemeClr val="bg1"/>
                </a:solidFill>
                <a:latin typeface="Times New Roman" panose="02020603050405020304" pitchFamily="18" charset="0"/>
                <a:cs typeface="Times New Roman" panose="02020603050405020304" pitchFamily="18" charset="0"/>
              </a:rPr>
              <a:t>: X Sudoku</a:t>
            </a:r>
          </a:p>
        </p:txBody>
      </p:sp>
      <p:sp>
        <p:nvSpPr>
          <p:cNvPr id="3" name="Rectangle 2">
            <a:extLst>
              <a:ext uri="{FF2B5EF4-FFF2-40B4-BE49-F238E27FC236}">
                <a16:creationId xmlns:a16="http://schemas.microsoft.com/office/drawing/2014/main" id="{555EBFE4-2994-4CF3-B767-D126CFB74BF9}"/>
              </a:ext>
            </a:extLst>
          </p:cNvPr>
          <p:cNvSpPr/>
          <p:nvPr/>
        </p:nvSpPr>
        <p:spPr>
          <a:xfrm>
            <a:off x="874612" y="823037"/>
            <a:ext cx="10571429" cy="907941"/>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pPr>
              <a:spcBef>
                <a:spcPts val="600"/>
              </a:spcBef>
            </a:pPr>
            <a:r>
              <a:rPr lang="en-US" sz="1600" dirty="0"/>
              <a:t>U</a:t>
            </a:r>
            <a:r>
              <a:rPr lang="en-US" altLang="zh-CN" sz="1600" dirty="0"/>
              <a:t>ser came play </a:t>
            </a:r>
            <a:r>
              <a:rPr lang="en-US" altLang="zh-CN" sz="1600" dirty="0">
                <a:highlight>
                  <a:srgbClr val="FFFF00"/>
                </a:highlight>
              </a:rPr>
              <a:t>X sudoku game</a:t>
            </a:r>
            <a:r>
              <a:rPr lang="en-US" altLang="zh-CN" sz="1600" dirty="0"/>
              <a:t>. If user wants to complete the game, they should not only make all the rows, columns, and squares complete, but also need to make the Numbers on the two diagonals match the requirements.</a:t>
            </a:r>
          </a:p>
          <a:p>
            <a:pPr>
              <a:spcBef>
                <a:spcPts val="600"/>
              </a:spcBef>
            </a:pPr>
            <a:r>
              <a:rPr lang="en-US" sz="1600" dirty="0"/>
              <a:t>I designed different function to tell if the game was finished.</a:t>
            </a:r>
          </a:p>
        </p:txBody>
      </p:sp>
      <p:pic>
        <p:nvPicPr>
          <p:cNvPr id="4" name="Picture 3">
            <a:extLst>
              <a:ext uri="{FF2B5EF4-FFF2-40B4-BE49-F238E27FC236}">
                <a16:creationId xmlns:a16="http://schemas.microsoft.com/office/drawing/2014/main" id="{E61CCEF9-76C4-40C8-A033-8860A2B47ADD}"/>
              </a:ext>
            </a:extLst>
          </p:cNvPr>
          <p:cNvPicPr>
            <a:picLocks noChangeAspect="1"/>
          </p:cNvPicPr>
          <p:nvPr/>
        </p:nvPicPr>
        <p:blipFill>
          <a:blip r:embed="rId2"/>
          <a:stretch>
            <a:fillRect/>
          </a:stretch>
        </p:blipFill>
        <p:spPr>
          <a:xfrm>
            <a:off x="920687" y="1788937"/>
            <a:ext cx="4147570" cy="4430737"/>
          </a:xfrm>
          <a:prstGeom prst="rect">
            <a:avLst/>
          </a:prstGeom>
        </p:spPr>
      </p:pic>
      <p:sp>
        <p:nvSpPr>
          <p:cNvPr id="5" name="TextBox 4">
            <a:extLst>
              <a:ext uri="{FF2B5EF4-FFF2-40B4-BE49-F238E27FC236}">
                <a16:creationId xmlns:a16="http://schemas.microsoft.com/office/drawing/2014/main" id="{76338D57-6C3F-4108-9663-23FE0BA2163F}"/>
              </a:ext>
            </a:extLst>
          </p:cNvPr>
          <p:cNvSpPr txBox="1"/>
          <p:nvPr/>
        </p:nvSpPr>
        <p:spPr>
          <a:xfrm>
            <a:off x="5068257" y="3105834"/>
            <a:ext cx="6377784"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There is also has a function to show whether the diagonals completed.</a:t>
            </a:r>
          </a:p>
        </p:txBody>
      </p:sp>
    </p:spTree>
    <p:extLst>
      <p:ext uri="{BB962C8B-B14F-4D97-AF65-F5344CB8AC3E}">
        <p14:creationId xmlns:p14="http://schemas.microsoft.com/office/powerpoint/2010/main" val="36696754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4EB8B8-AB46-40EF-AF46-49A26D8CE7BA}"/>
              </a:ext>
            </a:extLst>
          </p:cNvPr>
          <p:cNvPicPr>
            <a:picLocks noChangeAspect="1"/>
          </p:cNvPicPr>
          <p:nvPr/>
        </p:nvPicPr>
        <p:blipFill>
          <a:blip r:embed="rId2"/>
          <a:stretch>
            <a:fillRect/>
          </a:stretch>
        </p:blipFill>
        <p:spPr>
          <a:xfrm>
            <a:off x="742281" y="1815015"/>
            <a:ext cx="3576565" cy="3620841"/>
          </a:xfrm>
          <a:prstGeom prst="rect">
            <a:avLst/>
          </a:prstGeom>
        </p:spPr>
      </p:pic>
      <p:sp>
        <p:nvSpPr>
          <p:cNvPr id="3" name="TextBox 2">
            <a:extLst>
              <a:ext uri="{FF2B5EF4-FFF2-40B4-BE49-F238E27FC236}">
                <a16:creationId xmlns:a16="http://schemas.microsoft.com/office/drawing/2014/main" id="{E92680C7-B82B-4AF5-97DA-3605D4BA1A68}"/>
              </a:ext>
            </a:extLst>
          </p:cNvPr>
          <p:cNvSpPr txBox="1"/>
          <p:nvPr/>
        </p:nvSpPr>
        <p:spPr>
          <a:xfrm>
            <a:off x="742281" y="942576"/>
            <a:ext cx="3576565"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t>Step 1:Record the position of all the values on each diagonal into an int array.</a:t>
            </a:r>
          </a:p>
        </p:txBody>
      </p:sp>
      <p:pic>
        <p:nvPicPr>
          <p:cNvPr id="4" name="Picture 3">
            <a:extLst>
              <a:ext uri="{FF2B5EF4-FFF2-40B4-BE49-F238E27FC236}">
                <a16:creationId xmlns:a16="http://schemas.microsoft.com/office/drawing/2014/main" id="{1D925DAC-23DB-4254-A572-CB8EC33017C3}"/>
              </a:ext>
            </a:extLst>
          </p:cNvPr>
          <p:cNvPicPr>
            <a:picLocks noChangeAspect="1"/>
          </p:cNvPicPr>
          <p:nvPr/>
        </p:nvPicPr>
        <p:blipFill>
          <a:blip r:embed="rId3"/>
          <a:stretch>
            <a:fillRect/>
          </a:stretch>
        </p:blipFill>
        <p:spPr>
          <a:xfrm>
            <a:off x="4367996" y="1815015"/>
            <a:ext cx="3363502" cy="3620829"/>
          </a:xfrm>
          <a:prstGeom prst="rect">
            <a:avLst/>
          </a:prstGeom>
        </p:spPr>
      </p:pic>
      <p:pic>
        <p:nvPicPr>
          <p:cNvPr id="5" name="Picture 4">
            <a:extLst>
              <a:ext uri="{FF2B5EF4-FFF2-40B4-BE49-F238E27FC236}">
                <a16:creationId xmlns:a16="http://schemas.microsoft.com/office/drawing/2014/main" id="{A68D655D-7437-429C-8CF2-16000E4F75E5}"/>
              </a:ext>
            </a:extLst>
          </p:cNvPr>
          <p:cNvPicPr>
            <a:picLocks noChangeAspect="1"/>
          </p:cNvPicPr>
          <p:nvPr/>
        </p:nvPicPr>
        <p:blipFill>
          <a:blip r:embed="rId4"/>
          <a:stretch>
            <a:fillRect/>
          </a:stretch>
        </p:blipFill>
        <p:spPr>
          <a:xfrm>
            <a:off x="7780649" y="1815015"/>
            <a:ext cx="3752423" cy="3620829"/>
          </a:xfrm>
          <a:prstGeom prst="rect">
            <a:avLst/>
          </a:prstGeom>
        </p:spPr>
      </p:pic>
      <p:sp>
        <p:nvSpPr>
          <p:cNvPr id="6" name="TextBox 5">
            <a:extLst>
              <a:ext uri="{FF2B5EF4-FFF2-40B4-BE49-F238E27FC236}">
                <a16:creationId xmlns:a16="http://schemas.microsoft.com/office/drawing/2014/main" id="{85E27941-B21D-4011-83BB-0A327A6DA8DE}"/>
              </a:ext>
            </a:extLst>
          </p:cNvPr>
          <p:cNvSpPr txBox="1"/>
          <p:nvPr/>
        </p:nvSpPr>
        <p:spPr>
          <a:xfrm>
            <a:off x="4428216" y="1050297"/>
            <a:ext cx="7104856"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t>Step 2: Determine whether the values on the two diagonals meet the requirements.</a:t>
            </a:r>
          </a:p>
        </p:txBody>
      </p:sp>
      <p:cxnSp>
        <p:nvCxnSpPr>
          <p:cNvPr id="8" name="Straight Connector 7">
            <a:extLst>
              <a:ext uri="{FF2B5EF4-FFF2-40B4-BE49-F238E27FC236}">
                <a16:creationId xmlns:a16="http://schemas.microsoft.com/office/drawing/2014/main" id="{E00FE1B3-8213-4B20-832C-8F78F2F6364B}"/>
              </a:ext>
            </a:extLst>
          </p:cNvPr>
          <p:cNvCxnSpPr>
            <a:cxnSpLocks/>
          </p:cNvCxnSpPr>
          <p:nvPr/>
        </p:nvCxnSpPr>
        <p:spPr>
          <a:xfrm>
            <a:off x="4367996" y="606537"/>
            <a:ext cx="0" cy="563384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8778A16-6E58-4BEF-919A-C3A28A02030B}"/>
              </a:ext>
            </a:extLst>
          </p:cNvPr>
          <p:cNvSpPr/>
          <p:nvPr/>
        </p:nvSpPr>
        <p:spPr>
          <a:xfrm>
            <a:off x="11927" y="-11927"/>
            <a:ext cx="12217298" cy="400110"/>
          </a:xfrm>
          <a:prstGeom prst="rect">
            <a:avLst/>
          </a:prstGeom>
          <a:solidFill>
            <a:schemeClr val="accent6">
              <a:lumMod val="50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Feature </a:t>
            </a:r>
            <a:r>
              <a:rPr lang="en-US" altLang="zh-CN" sz="2000" dirty="0">
                <a:solidFill>
                  <a:schemeClr val="bg1"/>
                </a:solidFill>
                <a:latin typeface="Times New Roman" panose="02020603050405020304" pitchFamily="18" charset="0"/>
                <a:cs typeface="Times New Roman" panose="02020603050405020304" pitchFamily="18" charset="0"/>
              </a:rPr>
              <a:t>6</a:t>
            </a:r>
            <a:r>
              <a:rPr lang="en-US" sz="2000" dirty="0">
                <a:solidFill>
                  <a:schemeClr val="bg1"/>
                </a:solidFill>
                <a:latin typeface="Times New Roman" panose="02020603050405020304" pitchFamily="18" charset="0"/>
                <a:cs typeface="Times New Roman" panose="02020603050405020304" pitchFamily="18" charset="0"/>
              </a:rPr>
              <a:t>: X Sudoku</a:t>
            </a:r>
          </a:p>
        </p:txBody>
      </p:sp>
    </p:spTree>
    <p:extLst>
      <p:ext uri="{BB962C8B-B14F-4D97-AF65-F5344CB8AC3E}">
        <p14:creationId xmlns:p14="http://schemas.microsoft.com/office/powerpoint/2010/main" val="6096934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FAD959-2450-4AAF-A708-88A3274B65EF}"/>
              </a:ext>
            </a:extLst>
          </p:cNvPr>
          <p:cNvSpPr/>
          <p:nvPr/>
        </p:nvSpPr>
        <p:spPr>
          <a:xfrm>
            <a:off x="11927" y="-11927"/>
            <a:ext cx="12217298" cy="400110"/>
          </a:xfrm>
          <a:prstGeom prst="rect">
            <a:avLst/>
          </a:prstGeom>
          <a:solidFill>
            <a:schemeClr val="accent6">
              <a:lumMod val="50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Feature </a:t>
            </a:r>
            <a:r>
              <a:rPr lang="en-US" altLang="zh-CN" sz="2000" dirty="0">
                <a:solidFill>
                  <a:schemeClr val="bg1"/>
                </a:solidFill>
                <a:latin typeface="Times New Roman" panose="02020603050405020304" pitchFamily="18" charset="0"/>
                <a:cs typeface="Times New Roman" panose="02020603050405020304" pitchFamily="18" charset="0"/>
              </a:rPr>
              <a:t>6</a:t>
            </a:r>
            <a:r>
              <a:rPr lang="en-US" sz="2000" dirty="0">
                <a:solidFill>
                  <a:schemeClr val="bg1"/>
                </a:solidFill>
                <a:latin typeface="Times New Roman" panose="02020603050405020304" pitchFamily="18" charset="0"/>
                <a:cs typeface="Times New Roman" panose="02020603050405020304" pitchFamily="18" charset="0"/>
              </a:rPr>
              <a:t>: X Sudoku</a:t>
            </a:r>
          </a:p>
        </p:txBody>
      </p:sp>
      <p:pic>
        <p:nvPicPr>
          <p:cNvPr id="3" name="Picture 2">
            <a:extLst>
              <a:ext uri="{FF2B5EF4-FFF2-40B4-BE49-F238E27FC236}">
                <a16:creationId xmlns:a16="http://schemas.microsoft.com/office/drawing/2014/main" id="{1E727EA0-552E-47D0-8E7B-1FC691950AB8}"/>
              </a:ext>
            </a:extLst>
          </p:cNvPr>
          <p:cNvPicPr>
            <a:picLocks noChangeAspect="1"/>
          </p:cNvPicPr>
          <p:nvPr/>
        </p:nvPicPr>
        <p:blipFill>
          <a:blip r:embed="rId2"/>
          <a:stretch>
            <a:fillRect/>
          </a:stretch>
        </p:blipFill>
        <p:spPr>
          <a:xfrm>
            <a:off x="7150211" y="3184900"/>
            <a:ext cx="3139468" cy="3047643"/>
          </a:xfrm>
          <a:prstGeom prst="rect">
            <a:avLst/>
          </a:prstGeom>
          <a:ln>
            <a:solidFill>
              <a:srgbClr val="002060"/>
            </a:solidFill>
          </a:ln>
        </p:spPr>
      </p:pic>
      <p:pic>
        <p:nvPicPr>
          <p:cNvPr id="4" name="Picture 3">
            <a:extLst>
              <a:ext uri="{FF2B5EF4-FFF2-40B4-BE49-F238E27FC236}">
                <a16:creationId xmlns:a16="http://schemas.microsoft.com/office/drawing/2014/main" id="{4AA56693-6CD0-42B3-A1FF-B8F54C20153B}"/>
              </a:ext>
            </a:extLst>
          </p:cNvPr>
          <p:cNvPicPr>
            <a:picLocks noChangeAspect="1"/>
          </p:cNvPicPr>
          <p:nvPr/>
        </p:nvPicPr>
        <p:blipFill>
          <a:blip r:embed="rId3"/>
          <a:stretch>
            <a:fillRect/>
          </a:stretch>
        </p:blipFill>
        <p:spPr>
          <a:xfrm>
            <a:off x="7150211" y="1002447"/>
            <a:ext cx="3139468" cy="2084471"/>
          </a:xfrm>
          <a:prstGeom prst="rect">
            <a:avLst/>
          </a:prstGeom>
          <a:ln>
            <a:solidFill>
              <a:srgbClr val="002060"/>
            </a:solidFill>
          </a:ln>
        </p:spPr>
      </p:pic>
      <p:pic>
        <p:nvPicPr>
          <p:cNvPr id="5" name="Picture 4">
            <a:extLst>
              <a:ext uri="{FF2B5EF4-FFF2-40B4-BE49-F238E27FC236}">
                <a16:creationId xmlns:a16="http://schemas.microsoft.com/office/drawing/2014/main" id="{851A930E-45AC-4105-A7FD-AF4E914F813F}"/>
              </a:ext>
            </a:extLst>
          </p:cNvPr>
          <p:cNvPicPr>
            <a:picLocks noChangeAspect="1"/>
          </p:cNvPicPr>
          <p:nvPr/>
        </p:nvPicPr>
        <p:blipFill>
          <a:blip r:embed="rId4"/>
          <a:stretch>
            <a:fillRect/>
          </a:stretch>
        </p:blipFill>
        <p:spPr>
          <a:xfrm>
            <a:off x="794860" y="1041910"/>
            <a:ext cx="4624215" cy="4709849"/>
          </a:xfrm>
          <a:prstGeom prst="rect">
            <a:avLst/>
          </a:prstGeom>
          <a:ln>
            <a:solidFill>
              <a:schemeClr val="tx1">
                <a:lumMod val="95000"/>
                <a:lumOff val="5000"/>
              </a:schemeClr>
            </a:solidFill>
          </a:ln>
        </p:spPr>
      </p:pic>
      <p:sp>
        <p:nvSpPr>
          <p:cNvPr id="15" name="TextBox 14">
            <a:extLst>
              <a:ext uri="{FF2B5EF4-FFF2-40B4-BE49-F238E27FC236}">
                <a16:creationId xmlns:a16="http://schemas.microsoft.com/office/drawing/2014/main" id="{119C79DA-57FE-4650-A2CF-DCB68265AD6E}"/>
              </a:ext>
            </a:extLst>
          </p:cNvPr>
          <p:cNvSpPr txBox="1"/>
          <p:nvPr/>
        </p:nvSpPr>
        <p:spPr>
          <a:xfrm>
            <a:off x="678632" y="625457"/>
            <a:ext cx="5111036" cy="338554"/>
          </a:xfrm>
          <a:prstGeom prst="rect">
            <a:avLst/>
          </a:prstGeom>
          <a:solidFill>
            <a:schemeClr val="accent6">
              <a:lumMod val="40000"/>
              <a:lumOff val="60000"/>
            </a:schemeClr>
          </a:solidFill>
          <a:ln>
            <a:noFill/>
          </a:ln>
        </p:spPr>
        <p:txBody>
          <a:bodyPr wrap="square" rtlCol="0">
            <a:spAutoFit/>
          </a:bodyPr>
          <a:lstStyle/>
          <a:p>
            <a:r>
              <a:rPr lang="en-US" sz="1600" dirty="0"/>
              <a:t>Code example from </a:t>
            </a:r>
            <a:r>
              <a:rPr lang="en-US" sz="1600" dirty="0" err="1"/>
              <a:t>FormMain</a:t>
            </a:r>
            <a:r>
              <a:rPr lang="en-US" sz="1600" dirty="0"/>
              <a:t>:</a:t>
            </a:r>
          </a:p>
        </p:txBody>
      </p:sp>
      <p:sp>
        <p:nvSpPr>
          <p:cNvPr id="16" name="Rectangle 15">
            <a:extLst>
              <a:ext uri="{FF2B5EF4-FFF2-40B4-BE49-F238E27FC236}">
                <a16:creationId xmlns:a16="http://schemas.microsoft.com/office/drawing/2014/main" id="{4C94269F-4CBB-4BF2-82BF-61BED40D13C4}"/>
              </a:ext>
            </a:extLst>
          </p:cNvPr>
          <p:cNvSpPr/>
          <p:nvPr/>
        </p:nvSpPr>
        <p:spPr>
          <a:xfrm>
            <a:off x="1612836" y="3381902"/>
            <a:ext cx="3139468" cy="11073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190D0FC-AF9C-4E02-86B3-BC5A9DB2743D}"/>
              </a:ext>
            </a:extLst>
          </p:cNvPr>
          <p:cNvSpPr/>
          <p:nvPr/>
        </p:nvSpPr>
        <p:spPr>
          <a:xfrm>
            <a:off x="1612836" y="4489290"/>
            <a:ext cx="3139468" cy="9730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46AB1B48-4BBB-41A2-AE89-D946E2BC64BA}"/>
              </a:ext>
            </a:extLst>
          </p:cNvPr>
          <p:cNvCxnSpPr>
            <a:stCxn id="16" idx="3"/>
            <a:endCxn id="4" idx="1"/>
          </p:cNvCxnSpPr>
          <p:nvPr/>
        </p:nvCxnSpPr>
        <p:spPr>
          <a:xfrm flipV="1">
            <a:off x="4752304" y="2044683"/>
            <a:ext cx="2397907" cy="18909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C23CC83-FABF-4087-8DDB-ACC87AF695F4}"/>
              </a:ext>
            </a:extLst>
          </p:cNvPr>
          <p:cNvCxnSpPr>
            <a:cxnSpLocks/>
            <a:stCxn id="17" idx="3"/>
            <a:endCxn id="3" idx="1"/>
          </p:cNvCxnSpPr>
          <p:nvPr/>
        </p:nvCxnSpPr>
        <p:spPr>
          <a:xfrm flipV="1">
            <a:off x="4752304" y="4708722"/>
            <a:ext cx="2397907" cy="2670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085941D-98CA-4FED-BA71-D9D7B0FB818C}"/>
              </a:ext>
            </a:extLst>
          </p:cNvPr>
          <p:cNvSpPr txBox="1"/>
          <p:nvPr/>
        </p:nvSpPr>
        <p:spPr>
          <a:xfrm>
            <a:off x="6977759" y="625457"/>
            <a:ext cx="3618051" cy="338554"/>
          </a:xfrm>
          <a:prstGeom prst="rect">
            <a:avLst/>
          </a:prstGeom>
          <a:solidFill>
            <a:schemeClr val="accent6">
              <a:lumMod val="40000"/>
              <a:lumOff val="60000"/>
            </a:schemeClr>
          </a:solidFill>
          <a:ln>
            <a:noFill/>
          </a:ln>
        </p:spPr>
        <p:txBody>
          <a:bodyPr wrap="square" rtlCol="0">
            <a:spAutoFit/>
          </a:bodyPr>
          <a:lstStyle/>
          <a:p>
            <a:r>
              <a:rPr lang="en-US" sz="1600" dirty="0"/>
              <a:t>Code example from Model:</a:t>
            </a:r>
          </a:p>
        </p:txBody>
      </p:sp>
      <p:sp>
        <p:nvSpPr>
          <p:cNvPr id="33" name="TextBox 32">
            <a:extLst>
              <a:ext uri="{FF2B5EF4-FFF2-40B4-BE49-F238E27FC236}">
                <a16:creationId xmlns:a16="http://schemas.microsoft.com/office/drawing/2014/main" id="{8C7ED1C9-3741-4366-B4BC-66AC38CD90DB}"/>
              </a:ext>
            </a:extLst>
          </p:cNvPr>
          <p:cNvSpPr txBox="1"/>
          <p:nvPr/>
        </p:nvSpPr>
        <p:spPr>
          <a:xfrm>
            <a:off x="4330311" y="1290783"/>
            <a:ext cx="2500333" cy="116955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t>S</a:t>
            </a:r>
            <a:r>
              <a:rPr lang="en-US" altLang="zh-CN" sz="1400" dirty="0"/>
              <a:t>tep3: </a:t>
            </a:r>
            <a:r>
              <a:rPr lang="en-US" sz="1400" dirty="0"/>
              <a:t>Different from other ordinary games, X number has a unique function of judging whether the game is finished or not</a:t>
            </a:r>
          </a:p>
        </p:txBody>
      </p:sp>
    </p:spTree>
    <p:extLst>
      <p:ext uri="{BB962C8B-B14F-4D97-AF65-F5344CB8AC3E}">
        <p14:creationId xmlns:p14="http://schemas.microsoft.com/office/powerpoint/2010/main" val="7246308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FAD959-2450-4AAF-A708-88A3274B65EF}"/>
              </a:ext>
            </a:extLst>
          </p:cNvPr>
          <p:cNvSpPr/>
          <p:nvPr/>
        </p:nvSpPr>
        <p:spPr>
          <a:xfrm>
            <a:off x="11927" y="-11927"/>
            <a:ext cx="12217298" cy="400110"/>
          </a:xfrm>
          <a:prstGeom prst="rect">
            <a:avLst/>
          </a:prstGeom>
          <a:solidFill>
            <a:schemeClr val="accent6">
              <a:lumMod val="50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Feature </a:t>
            </a:r>
            <a:r>
              <a:rPr lang="en-US" altLang="zh-CN" sz="2000" dirty="0">
                <a:solidFill>
                  <a:schemeClr val="bg1"/>
                </a:solidFill>
                <a:latin typeface="Times New Roman" panose="02020603050405020304" pitchFamily="18" charset="0"/>
                <a:cs typeface="Times New Roman" panose="02020603050405020304" pitchFamily="18" charset="0"/>
              </a:rPr>
              <a:t>7</a:t>
            </a:r>
            <a:r>
              <a:rPr lang="en-US" sz="2000" dirty="0">
                <a:solidFill>
                  <a:schemeClr val="bg1"/>
                </a:solidFill>
                <a:latin typeface="Times New Roman" panose="02020603050405020304" pitchFamily="18" charset="0"/>
                <a:cs typeface="Times New Roman" panose="02020603050405020304" pitchFamily="18" charset="0"/>
              </a:rPr>
              <a:t>: Different methods (.TXT) of storing games that are not CSV. </a:t>
            </a:r>
          </a:p>
        </p:txBody>
      </p:sp>
      <p:sp>
        <p:nvSpPr>
          <p:cNvPr id="13" name="Rectangle 12">
            <a:extLst>
              <a:ext uri="{FF2B5EF4-FFF2-40B4-BE49-F238E27FC236}">
                <a16:creationId xmlns:a16="http://schemas.microsoft.com/office/drawing/2014/main" id="{A08EB9D3-9CCE-4CFB-BAFF-E04055CF5612}"/>
              </a:ext>
            </a:extLst>
          </p:cNvPr>
          <p:cNvSpPr/>
          <p:nvPr/>
        </p:nvSpPr>
        <p:spPr>
          <a:xfrm>
            <a:off x="874612" y="823037"/>
            <a:ext cx="10571429" cy="584775"/>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pPr>
              <a:spcBef>
                <a:spcPts val="600"/>
              </a:spcBef>
            </a:pPr>
            <a:r>
              <a:rPr lang="en-US" sz="1600" dirty="0"/>
              <a:t>When storing a file, the </a:t>
            </a:r>
            <a:r>
              <a:rPr lang="en-US" sz="1600" dirty="0">
                <a:highlight>
                  <a:srgbClr val="FFFF00"/>
                </a:highlight>
              </a:rPr>
              <a:t>user can choose</a:t>
            </a:r>
            <a:r>
              <a:rPr lang="en-US" sz="1600" dirty="0"/>
              <a:t> which type of document to store </a:t>
            </a:r>
            <a:r>
              <a:rPr lang="en-US" sz="1600" dirty="0">
                <a:highlight>
                  <a:srgbClr val="FFFF00"/>
                </a:highlight>
              </a:rPr>
              <a:t>(.TXT or .CSV)</a:t>
            </a:r>
            <a:r>
              <a:rPr lang="en-US" sz="1600" dirty="0"/>
              <a:t>. The user can also select the type of document to read when loading the document.</a:t>
            </a:r>
          </a:p>
        </p:txBody>
      </p:sp>
      <p:pic>
        <p:nvPicPr>
          <p:cNvPr id="6" name="Picture 5">
            <a:extLst>
              <a:ext uri="{FF2B5EF4-FFF2-40B4-BE49-F238E27FC236}">
                <a16:creationId xmlns:a16="http://schemas.microsoft.com/office/drawing/2014/main" id="{717B7445-4C61-4705-B56F-87F064D59E2C}"/>
              </a:ext>
            </a:extLst>
          </p:cNvPr>
          <p:cNvPicPr>
            <a:picLocks noChangeAspect="1"/>
          </p:cNvPicPr>
          <p:nvPr/>
        </p:nvPicPr>
        <p:blipFill>
          <a:blip r:embed="rId2"/>
          <a:stretch>
            <a:fillRect/>
          </a:stretch>
        </p:blipFill>
        <p:spPr>
          <a:xfrm>
            <a:off x="1848747" y="1461201"/>
            <a:ext cx="7497432" cy="4641502"/>
          </a:xfrm>
          <a:prstGeom prst="rect">
            <a:avLst/>
          </a:prstGeom>
        </p:spPr>
      </p:pic>
      <p:sp>
        <p:nvSpPr>
          <p:cNvPr id="7" name="Rectangle 6">
            <a:extLst>
              <a:ext uri="{FF2B5EF4-FFF2-40B4-BE49-F238E27FC236}">
                <a16:creationId xmlns:a16="http://schemas.microsoft.com/office/drawing/2014/main" id="{E855B4BF-1720-4768-9250-F3D9769A4B59}"/>
              </a:ext>
            </a:extLst>
          </p:cNvPr>
          <p:cNvSpPr/>
          <p:nvPr/>
        </p:nvSpPr>
        <p:spPr>
          <a:xfrm>
            <a:off x="2807530" y="4994738"/>
            <a:ext cx="6699473" cy="11900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62888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FAD959-2450-4AAF-A708-88A3274B65EF}"/>
              </a:ext>
            </a:extLst>
          </p:cNvPr>
          <p:cNvSpPr/>
          <p:nvPr/>
        </p:nvSpPr>
        <p:spPr>
          <a:xfrm>
            <a:off x="11927" y="-11927"/>
            <a:ext cx="12217298" cy="400110"/>
          </a:xfrm>
          <a:prstGeom prst="rect">
            <a:avLst/>
          </a:prstGeom>
          <a:solidFill>
            <a:schemeClr val="accent6">
              <a:lumMod val="50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Feature </a:t>
            </a:r>
            <a:r>
              <a:rPr lang="en-US" altLang="zh-CN" sz="2000" dirty="0">
                <a:solidFill>
                  <a:schemeClr val="bg1"/>
                </a:solidFill>
                <a:latin typeface="Times New Roman" panose="02020603050405020304" pitchFamily="18" charset="0"/>
                <a:cs typeface="Times New Roman" panose="02020603050405020304" pitchFamily="18" charset="0"/>
              </a:rPr>
              <a:t>7</a:t>
            </a:r>
            <a:r>
              <a:rPr lang="en-US" sz="2000" dirty="0">
                <a:solidFill>
                  <a:schemeClr val="bg1"/>
                </a:solidFill>
                <a:latin typeface="Times New Roman" panose="02020603050405020304" pitchFamily="18" charset="0"/>
                <a:cs typeface="Times New Roman" panose="02020603050405020304" pitchFamily="18" charset="0"/>
              </a:rPr>
              <a:t>: Different methods (.TXT) of storing games that are not CSV. </a:t>
            </a:r>
          </a:p>
        </p:txBody>
      </p:sp>
      <p:grpSp>
        <p:nvGrpSpPr>
          <p:cNvPr id="22" name="Group 21">
            <a:extLst>
              <a:ext uri="{FF2B5EF4-FFF2-40B4-BE49-F238E27FC236}">
                <a16:creationId xmlns:a16="http://schemas.microsoft.com/office/drawing/2014/main" id="{4BD6AAE8-7177-438E-9F12-65D597A67159}"/>
              </a:ext>
            </a:extLst>
          </p:cNvPr>
          <p:cNvGrpSpPr/>
          <p:nvPr/>
        </p:nvGrpSpPr>
        <p:grpSpPr>
          <a:xfrm>
            <a:off x="778908" y="756294"/>
            <a:ext cx="10225977" cy="4690001"/>
            <a:chOff x="778908" y="756294"/>
            <a:chExt cx="10225977" cy="4690001"/>
          </a:xfrm>
        </p:grpSpPr>
        <p:grpSp>
          <p:nvGrpSpPr>
            <p:cNvPr id="5" name="Group 4">
              <a:extLst>
                <a:ext uri="{FF2B5EF4-FFF2-40B4-BE49-F238E27FC236}">
                  <a16:creationId xmlns:a16="http://schemas.microsoft.com/office/drawing/2014/main" id="{7954A5D2-7A22-413F-98B1-ED6C1C493FD7}"/>
                </a:ext>
              </a:extLst>
            </p:cNvPr>
            <p:cNvGrpSpPr/>
            <p:nvPr/>
          </p:nvGrpSpPr>
          <p:grpSpPr>
            <a:xfrm>
              <a:off x="1067885" y="1334969"/>
              <a:ext cx="4326900" cy="1123275"/>
              <a:chOff x="722979" y="836367"/>
              <a:chExt cx="4326900" cy="1123275"/>
            </a:xfrm>
          </p:grpSpPr>
          <p:pic>
            <p:nvPicPr>
              <p:cNvPr id="3" name="Picture 2">
                <a:extLst>
                  <a:ext uri="{FF2B5EF4-FFF2-40B4-BE49-F238E27FC236}">
                    <a16:creationId xmlns:a16="http://schemas.microsoft.com/office/drawing/2014/main" id="{59B68BE3-5072-453D-8CCC-C60A6E3D46F2}"/>
                  </a:ext>
                </a:extLst>
              </p:cNvPr>
              <p:cNvPicPr>
                <a:picLocks noChangeAspect="1"/>
              </p:cNvPicPr>
              <p:nvPr/>
            </p:nvPicPr>
            <p:blipFill>
              <a:blip r:embed="rId2"/>
              <a:stretch>
                <a:fillRect/>
              </a:stretch>
            </p:blipFill>
            <p:spPr>
              <a:xfrm>
                <a:off x="722979" y="836367"/>
                <a:ext cx="4326900" cy="1123275"/>
              </a:xfrm>
              <a:prstGeom prst="rect">
                <a:avLst/>
              </a:prstGeom>
            </p:spPr>
          </p:pic>
          <p:sp>
            <p:nvSpPr>
              <p:cNvPr id="4" name="Rectangle 3">
                <a:extLst>
                  <a:ext uri="{FF2B5EF4-FFF2-40B4-BE49-F238E27FC236}">
                    <a16:creationId xmlns:a16="http://schemas.microsoft.com/office/drawing/2014/main" id="{CE988362-329C-4DD7-AAC6-F93A585878A5}"/>
                  </a:ext>
                </a:extLst>
              </p:cNvPr>
              <p:cNvSpPr/>
              <p:nvPr/>
            </p:nvSpPr>
            <p:spPr>
              <a:xfrm>
                <a:off x="2476691" y="1452012"/>
                <a:ext cx="2518047" cy="5076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5DB0EB43-23FF-4FE4-8DDE-C663042A3272}"/>
                </a:ext>
              </a:extLst>
            </p:cNvPr>
            <p:cNvGrpSpPr/>
            <p:nvPr/>
          </p:nvGrpSpPr>
          <p:grpSpPr>
            <a:xfrm>
              <a:off x="5860465" y="756294"/>
              <a:ext cx="5144420" cy="2545435"/>
              <a:chOff x="743287" y="2799850"/>
              <a:chExt cx="5352713" cy="2405814"/>
            </a:xfrm>
          </p:grpSpPr>
          <p:pic>
            <p:nvPicPr>
              <p:cNvPr id="8" name="Picture 7">
                <a:extLst>
                  <a:ext uri="{FF2B5EF4-FFF2-40B4-BE49-F238E27FC236}">
                    <a16:creationId xmlns:a16="http://schemas.microsoft.com/office/drawing/2014/main" id="{754F4587-677B-400A-83A8-4D15F8B0E4CC}"/>
                  </a:ext>
                </a:extLst>
              </p:cNvPr>
              <p:cNvPicPr>
                <a:picLocks noChangeAspect="1"/>
              </p:cNvPicPr>
              <p:nvPr/>
            </p:nvPicPr>
            <p:blipFill>
              <a:blip r:embed="rId3"/>
              <a:stretch>
                <a:fillRect/>
              </a:stretch>
            </p:blipFill>
            <p:spPr>
              <a:xfrm>
                <a:off x="743287" y="2799850"/>
                <a:ext cx="5352713" cy="2405814"/>
              </a:xfrm>
              <a:prstGeom prst="rect">
                <a:avLst/>
              </a:prstGeom>
            </p:spPr>
          </p:pic>
          <p:sp>
            <p:nvSpPr>
              <p:cNvPr id="9" name="Rectangle 8">
                <a:extLst>
                  <a:ext uri="{FF2B5EF4-FFF2-40B4-BE49-F238E27FC236}">
                    <a16:creationId xmlns:a16="http://schemas.microsoft.com/office/drawing/2014/main" id="{8AD29CE8-EB81-492B-B740-CF9E25254724}"/>
                  </a:ext>
                </a:extLst>
              </p:cNvPr>
              <p:cNvSpPr/>
              <p:nvPr/>
            </p:nvSpPr>
            <p:spPr>
              <a:xfrm>
                <a:off x="1319463" y="3192379"/>
                <a:ext cx="3581400" cy="3088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53DB51C5-C34E-40A8-80DF-F73BDA030844}"/>
                </a:ext>
              </a:extLst>
            </p:cNvPr>
            <p:cNvGrpSpPr/>
            <p:nvPr/>
          </p:nvGrpSpPr>
          <p:grpSpPr>
            <a:xfrm>
              <a:off x="778908" y="3502667"/>
              <a:ext cx="5855740" cy="1943628"/>
              <a:chOff x="5603207" y="959993"/>
              <a:chExt cx="5855740" cy="1943628"/>
            </a:xfrm>
          </p:grpSpPr>
          <p:pic>
            <p:nvPicPr>
              <p:cNvPr id="11" name="Picture 10">
                <a:extLst>
                  <a:ext uri="{FF2B5EF4-FFF2-40B4-BE49-F238E27FC236}">
                    <a16:creationId xmlns:a16="http://schemas.microsoft.com/office/drawing/2014/main" id="{0480A12C-D06C-4FDD-B255-04313CA1B92B}"/>
                  </a:ext>
                </a:extLst>
              </p:cNvPr>
              <p:cNvPicPr>
                <a:picLocks noChangeAspect="1"/>
              </p:cNvPicPr>
              <p:nvPr/>
            </p:nvPicPr>
            <p:blipFill>
              <a:blip r:embed="rId4"/>
              <a:stretch>
                <a:fillRect/>
              </a:stretch>
            </p:blipFill>
            <p:spPr>
              <a:xfrm>
                <a:off x="5603207" y="959993"/>
                <a:ext cx="5855740" cy="1943628"/>
              </a:xfrm>
              <a:prstGeom prst="rect">
                <a:avLst/>
              </a:prstGeom>
            </p:spPr>
          </p:pic>
          <p:sp>
            <p:nvSpPr>
              <p:cNvPr id="12" name="Rectangle 11">
                <a:extLst>
                  <a:ext uri="{FF2B5EF4-FFF2-40B4-BE49-F238E27FC236}">
                    <a16:creationId xmlns:a16="http://schemas.microsoft.com/office/drawing/2014/main" id="{3163FE84-7B34-43C8-8D06-32975CD5C151}"/>
                  </a:ext>
                </a:extLst>
              </p:cNvPr>
              <p:cNvSpPr/>
              <p:nvPr/>
            </p:nvSpPr>
            <p:spPr>
              <a:xfrm>
                <a:off x="6288505" y="1600200"/>
                <a:ext cx="3745832" cy="2326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 name="Straight Arrow Connector 17">
              <a:extLst>
                <a:ext uri="{FF2B5EF4-FFF2-40B4-BE49-F238E27FC236}">
                  <a16:creationId xmlns:a16="http://schemas.microsoft.com/office/drawing/2014/main" id="{E432FC48-CC49-40F0-9959-6927103AB9B8}"/>
                </a:ext>
              </a:extLst>
            </p:cNvPr>
            <p:cNvCxnSpPr>
              <a:stCxn id="12" idx="0"/>
            </p:cNvCxnSpPr>
            <p:nvPr/>
          </p:nvCxnSpPr>
          <p:spPr>
            <a:xfrm flipH="1" flipV="1">
              <a:off x="3276600" y="2265947"/>
              <a:ext cx="60522" cy="18769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A5106DA-A18D-4550-A897-95D894F95AF0}"/>
                </a:ext>
              </a:extLst>
            </p:cNvPr>
            <p:cNvCxnSpPr>
              <a:cxnSpLocks/>
              <a:stCxn id="9" idx="1"/>
            </p:cNvCxnSpPr>
            <p:nvPr/>
          </p:nvCxnSpPr>
          <p:spPr>
            <a:xfrm flipH="1">
              <a:off x="5257802" y="1334969"/>
              <a:ext cx="1156418" cy="8694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707582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DD439-8775-4356-B8AF-DFE76DDB5D0E}"/>
              </a:ext>
            </a:extLst>
          </p:cNvPr>
          <p:cNvSpPr>
            <a:spLocks noGrp="1"/>
          </p:cNvSpPr>
          <p:nvPr>
            <p:ph type="title"/>
          </p:nvPr>
        </p:nvSpPr>
        <p:spPr/>
        <p:txBody>
          <a:bodyPr>
            <a:normAutofit/>
          </a:bodyPr>
          <a:lstStyle/>
          <a:p>
            <a:r>
              <a:rPr lang="en-US" dirty="0">
                <a:solidFill>
                  <a:schemeClr val="bg2">
                    <a:lumMod val="10000"/>
                  </a:schemeClr>
                </a:solidFill>
              </a:rPr>
              <a:t>Deliverables Part  C</a:t>
            </a:r>
          </a:p>
        </p:txBody>
      </p:sp>
      <p:sp>
        <p:nvSpPr>
          <p:cNvPr id="32" name="Content Placeholder 2">
            <a:extLst>
              <a:ext uri="{FF2B5EF4-FFF2-40B4-BE49-F238E27FC236}">
                <a16:creationId xmlns:a16="http://schemas.microsoft.com/office/drawing/2014/main" id="{1CFD26CB-A865-4F5C-96C5-6CB37701FBBC}"/>
              </a:ext>
            </a:extLst>
          </p:cNvPr>
          <p:cNvSpPr>
            <a:spLocks noGrp="1"/>
          </p:cNvSpPr>
          <p:nvPr>
            <p:ph idx="1"/>
          </p:nvPr>
        </p:nvSpPr>
        <p:spPr/>
        <p:txBody>
          <a:bodyPr>
            <a:normAutofit fontScale="92500" lnSpcReduction="10000"/>
          </a:bodyPr>
          <a:lstStyle/>
          <a:p>
            <a:pPr marL="0" indent="0">
              <a:lnSpc>
                <a:spcPct val="90000"/>
              </a:lnSpc>
              <a:buNone/>
            </a:pPr>
            <a:r>
              <a:rPr lang="en-US" sz="1900" dirty="0">
                <a:solidFill>
                  <a:schemeClr val="bg2">
                    <a:lumMod val="10000"/>
                  </a:schemeClr>
                </a:solidFill>
              </a:rPr>
              <a:t>Theory 1: </a:t>
            </a:r>
            <a:r>
              <a:rPr lang="en-US" sz="2000" dirty="0"/>
              <a:t>Design Patterns, Algorithms and programming language Idioms</a:t>
            </a:r>
            <a:endParaRPr lang="en-US" sz="1900" dirty="0">
              <a:solidFill>
                <a:schemeClr val="bg2">
                  <a:lumMod val="10000"/>
                </a:schemeClr>
              </a:solidFill>
            </a:endParaRPr>
          </a:p>
          <a:p>
            <a:pPr marL="0" indent="0">
              <a:lnSpc>
                <a:spcPct val="90000"/>
              </a:lnSpc>
              <a:buNone/>
            </a:pPr>
            <a:r>
              <a:rPr lang="en-US" sz="1900" dirty="0">
                <a:solidFill>
                  <a:schemeClr val="bg2">
                    <a:lumMod val="10000"/>
                  </a:schemeClr>
                </a:solidFill>
              </a:rPr>
              <a:t>Theory 2: Use appropriate software life-cycle models and software construction steps</a:t>
            </a:r>
          </a:p>
          <a:p>
            <a:pPr marL="0" indent="0">
              <a:lnSpc>
                <a:spcPct val="90000"/>
              </a:lnSpc>
              <a:buNone/>
            </a:pPr>
            <a:r>
              <a:rPr lang="en-US" sz="1900" dirty="0">
                <a:solidFill>
                  <a:schemeClr val="bg2">
                    <a:lumMod val="10000"/>
                  </a:schemeClr>
                </a:solidFill>
              </a:rPr>
              <a:t>Theory 3: Design programs</a:t>
            </a:r>
          </a:p>
          <a:p>
            <a:pPr marL="0" indent="0">
              <a:lnSpc>
                <a:spcPct val="90000"/>
              </a:lnSpc>
              <a:buNone/>
            </a:pPr>
            <a:r>
              <a:rPr lang="en-US" sz="1900" dirty="0">
                <a:solidFill>
                  <a:schemeClr val="bg2">
                    <a:lumMod val="10000"/>
                  </a:schemeClr>
                </a:solidFill>
              </a:rPr>
              <a:t>Theory 4: Design user interfaces which conform to recognized usability criteria</a:t>
            </a:r>
          </a:p>
          <a:p>
            <a:pPr marL="0" indent="0">
              <a:lnSpc>
                <a:spcPct val="90000"/>
              </a:lnSpc>
              <a:buNone/>
            </a:pPr>
            <a:r>
              <a:rPr lang="en-US" sz="1900" dirty="0">
                <a:solidFill>
                  <a:schemeClr val="bg2">
                    <a:lumMod val="10000"/>
                  </a:schemeClr>
                </a:solidFill>
              </a:rPr>
              <a:t>Theory 5: Code programs in the specified language using the prescribed standards</a:t>
            </a:r>
          </a:p>
          <a:p>
            <a:pPr marL="0" indent="0">
              <a:lnSpc>
                <a:spcPct val="90000"/>
              </a:lnSpc>
              <a:buNone/>
            </a:pPr>
            <a:r>
              <a:rPr lang="en-US" sz="1900" dirty="0">
                <a:solidFill>
                  <a:schemeClr val="bg2">
                    <a:lumMod val="10000"/>
                  </a:schemeClr>
                </a:solidFill>
              </a:rPr>
              <a:t>Theory 6: Produce and execute testing strategies at the systems level using a unit testing framework.</a:t>
            </a:r>
          </a:p>
          <a:p>
            <a:pPr marL="0" indent="0">
              <a:lnSpc>
                <a:spcPct val="90000"/>
              </a:lnSpc>
              <a:buNone/>
            </a:pPr>
            <a:r>
              <a:rPr lang="en-US" sz="1900" dirty="0">
                <a:solidFill>
                  <a:schemeClr val="bg2">
                    <a:lumMod val="10000"/>
                  </a:schemeClr>
                </a:solidFill>
              </a:rPr>
              <a:t>Theory 7: Debug and test programs to the systems level</a:t>
            </a:r>
          </a:p>
          <a:p>
            <a:pPr marL="0" indent="0">
              <a:lnSpc>
                <a:spcPct val="90000"/>
              </a:lnSpc>
              <a:buNone/>
            </a:pPr>
            <a:r>
              <a:rPr lang="en-US" sz="1900" dirty="0">
                <a:solidFill>
                  <a:schemeClr val="bg2">
                    <a:lumMod val="10000"/>
                  </a:schemeClr>
                </a:solidFill>
              </a:rPr>
              <a:t>Theory 8: Maintain existing programs and update documentation</a:t>
            </a:r>
          </a:p>
          <a:p>
            <a:pPr marL="0" indent="0">
              <a:lnSpc>
                <a:spcPct val="90000"/>
              </a:lnSpc>
              <a:buNone/>
            </a:pPr>
            <a:r>
              <a:rPr lang="en-US" sz="1900" dirty="0">
                <a:solidFill>
                  <a:schemeClr val="bg2">
                    <a:lumMod val="10000"/>
                  </a:schemeClr>
                </a:solidFill>
              </a:rPr>
              <a:t>Theory 9: Compare and contrast the features and uses of different programming languages</a:t>
            </a:r>
          </a:p>
          <a:p>
            <a:pPr>
              <a:lnSpc>
                <a:spcPct val="90000"/>
              </a:lnSpc>
            </a:pPr>
            <a:endParaRPr lang="en-US" sz="1900" dirty="0">
              <a:solidFill>
                <a:schemeClr val="bg2">
                  <a:lumMod val="10000"/>
                </a:schemeClr>
              </a:solidFill>
            </a:endParaRPr>
          </a:p>
        </p:txBody>
      </p:sp>
    </p:spTree>
    <p:extLst>
      <p:ext uri="{BB962C8B-B14F-4D97-AF65-F5344CB8AC3E}">
        <p14:creationId xmlns:p14="http://schemas.microsoft.com/office/powerpoint/2010/main" val="28787697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75D7A7-3C36-4508-9BC6-70A93BD3C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9" name="Picture 8">
              <a:extLst>
                <a:ext uri="{FF2B5EF4-FFF2-40B4-BE49-F238E27FC236}">
                  <a16:creationId xmlns:a16="http://schemas.microsoft.com/office/drawing/2014/main" id="{BC964A0D-06B7-4C16-AC9F-20ADDA8059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 name="Rectangle 9">
              <a:extLst>
                <a:ext uri="{FF2B5EF4-FFF2-40B4-BE49-F238E27FC236}">
                  <a16:creationId xmlns:a16="http://schemas.microsoft.com/office/drawing/2014/main" id="{F5703F5C-55DF-45CD-BC3F-3BE8F1033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1" name="Picture 10">
              <a:extLst>
                <a:ext uri="{FF2B5EF4-FFF2-40B4-BE49-F238E27FC236}">
                  <a16:creationId xmlns:a16="http://schemas.microsoft.com/office/drawing/2014/main" id="{A8C7134F-70F9-4826-A97E-9B39AEA08F5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2" name="Picture 11">
              <a:extLst>
                <a:ext uri="{FF2B5EF4-FFF2-40B4-BE49-F238E27FC236}">
                  <a16:creationId xmlns:a16="http://schemas.microsoft.com/office/drawing/2014/main" id="{39351E73-B6DD-4B56-8EE9-C16B5711C46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4" name="Straight Connector 13">
            <a:extLst>
              <a:ext uri="{FF2B5EF4-FFF2-40B4-BE49-F238E27FC236}">
                <a16:creationId xmlns:a16="http://schemas.microsoft.com/office/drawing/2014/main" id="{AE446D0E-6531-40B7-A182-FB86024397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3D6DABB5-1FC3-4E21-AC84-4685B03C9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2616" y="1411015"/>
            <a:ext cx="7808159" cy="4103960"/>
          </a:xfrm>
          <a:prstGeom prst="rect">
            <a:avLst/>
          </a:prstGeom>
          <a:blipFill dpi="0" rotWithShape="1">
            <a:blip r:embed="rId5">
              <a:alphaModFix amt="86000"/>
              <a:duotone>
                <a:schemeClr val="bg2">
                  <a:shade val="45000"/>
                  <a:satMod val="135000"/>
                </a:schemeClr>
                <a:prstClr val="white"/>
              </a:duotone>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C5790B5-250E-45E6-A05D-C3D1D459B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grpSp>
        <p:nvGrpSpPr>
          <p:cNvPr id="20" name="Group 19">
            <a:extLst>
              <a:ext uri="{FF2B5EF4-FFF2-40B4-BE49-F238E27FC236}">
                <a16:creationId xmlns:a16="http://schemas.microsoft.com/office/drawing/2014/main" id="{68158C4B-1BFE-4F6D-B2C1-0066FA1193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3631"/>
            <a:ext cx="12231160" cy="659658"/>
            <a:chOff x="-16934" y="3123631"/>
            <a:chExt cx="12231160" cy="659658"/>
          </a:xfrm>
        </p:grpSpPr>
        <p:sp>
          <p:nvSpPr>
            <p:cNvPr id="21" name="Rounded Rectangle 17">
              <a:extLst>
                <a:ext uri="{FF2B5EF4-FFF2-40B4-BE49-F238E27FC236}">
                  <a16:creationId xmlns:a16="http://schemas.microsoft.com/office/drawing/2014/main" id="{4A8E3562-03A2-4AF3-89BB-B227ED3261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BD9DF111-5BF8-4312-BECB-94BBCF29ECC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23" name="Rounded Rectangle 20">
              <a:extLst>
                <a:ext uri="{FF2B5EF4-FFF2-40B4-BE49-F238E27FC236}">
                  <a16:creationId xmlns:a16="http://schemas.microsoft.com/office/drawing/2014/main" id="{9EEB3A31-82B4-41D6-BEAB-3CC49BBCBE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28C66B30-E9F1-40DD-A809-6A1282E237D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2" name="Title 1">
            <a:extLst>
              <a:ext uri="{FF2B5EF4-FFF2-40B4-BE49-F238E27FC236}">
                <a16:creationId xmlns:a16="http://schemas.microsoft.com/office/drawing/2014/main" id="{D04864D8-1470-421A-BECE-D2810BBEDB92}"/>
              </a:ext>
            </a:extLst>
          </p:cNvPr>
          <p:cNvSpPr>
            <a:spLocks noGrp="1"/>
          </p:cNvSpPr>
          <p:nvPr>
            <p:ph type="title"/>
          </p:nvPr>
        </p:nvSpPr>
        <p:spPr>
          <a:xfrm>
            <a:off x="2692398" y="1871131"/>
            <a:ext cx="6815669" cy="1515533"/>
          </a:xfrm>
        </p:spPr>
        <p:txBody>
          <a:bodyPr vert="horz" lIns="91440" tIns="45720" rIns="91440" bIns="45720" rtlCol="0" anchor="b">
            <a:normAutofit/>
          </a:bodyPr>
          <a:lstStyle/>
          <a:p>
            <a:pPr>
              <a:lnSpc>
                <a:spcPct val="90000"/>
              </a:lnSpc>
            </a:pPr>
            <a:r>
              <a:rPr lang="en-US" sz="3400" dirty="0"/>
              <a:t>Q1: Design Patterns, Algorithms and programming language Idioms.</a:t>
            </a:r>
          </a:p>
        </p:txBody>
      </p:sp>
      <p:sp>
        <p:nvSpPr>
          <p:cNvPr id="3" name="Text Placeholder 2">
            <a:extLst>
              <a:ext uri="{FF2B5EF4-FFF2-40B4-BE49-F238E27FC236}">
                <a16:creationId xmlns:a16="http://schemas.microsoft.com/office/drawing/2014/main" id="{A843AF07-4B02-47FB-8EC6-6C3B897DBF8F}"/>
              </a:ext>
            </a:extLst>
          </p:cNvPr>
          <p:cNvSpPr>
            <a:spLocks noGrp="1"/>
          </p:cNvSpPr>
          <p:nvPr>
            <p:ph type="body" idx="1"/>
          </p:nvPr>
        </p:nvSpPr>
        <p:spPr>
          <a:xfrm>
            <a:off x="2692398" y="3657597"/>
            <a:ext cx="6815669" cy="1320802"/>
          </a:xfrm>
        </p:spPr>
        <p:txBody>
          <a:bodyPr vert="horz" lIns="91440" tIns="45720" rIns="91440" bIns="45720" rtlCol="0" anchor="t">
            <a:normAutofit/>
          </a:bodyPr>
          <a:lstStyle/>
          <a:p>
            <a:pPr algn="l"/>
            <a:r>
              <a:rPr lang="en-US" sz="1800" dirty="0"/>
              <a:t>Theory One:  MVC Design Pattern</a:t>
            </a:r>
          </a:p>
          <a:p>
            <a:pPr algn="l"/>
            <a:r>
              <a:rPr lang="en-US" sz="1800" dirty="0"/>
              <a:t>Theory Two:  SOLID Principles</a:t>
            </a:r>
          </a:p>
        </p:txBody>
      </p:sp>
      <p:cxnSp>
        <p:nvCxnSpPr>
          <p:cNvPr id="26" name="Straight Connector 25">
            <a:extLst>
              <a:ext uri="{FF2B5EF4-FFF2-40B4-BE49-F238E27FC236}">
                <a16:creationId xmlns:a16="http://schemas.microsoft.com/office/drawing/2014/main" id="{14319AF2-886A-4C5D-B34C-17FCB0267E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64768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BB65F35A-7899-4CEA-B5CE-63D4DF0A44A6}"/>
              </a:ext>
            </a:extLst>
          </p:cNvPr>
          <p:cNvSpPr txBox="1"/>
          <p:nvPr/>
        </p:nvSpPr>
        <p:spPr>
          <a:xfrm>
            <a:off x="1259307" y="2171921"/>
            <a:ext cx="6416840" cy="3318936"/>
          </a:xfrm>
          <a:prstGeom prst="rect">
            <a:avLst/>
          </a:prstGeom>
        </p:spPr>
        <p:txBody>
          <a:bodyPr vert="horz" lIns="91440" tIns="45720" rIns="91440" bIns="45720" rtlCol="0" anchor="t">
            <a:normAutofit/>
          </a:bodyPr>
          <a:lstStyle/>
          <a:p>
            <a:pPr algn="just">
              <a:lnSpc>
                <a:spcPct val="90000"/>
              </a:lnSpc>
              <a:spcBef>
                <a:spcPct val="20000"/>
              </a:spcBef>
              <a:spcAft>
                <a:spcPts val="600"/>
              </a:spcAft>
              <a:buClr>
                <a:schemeClr val="accent1"/>
              </a:buClr>
              <a:buSzPct val="115000"/>
              <a:buFont typeface="Arial"/>
              <a:buChar char="•"/>
            </a:pPr>
            <a:r>
              <a:rPr lang="en-US" sz="1600" dirty="0">
                <a:solidFill>
                  <a:schemeClr val="tx1">
                    <a:lumMod val="95000"/>
                    <a:lumOff val="5000"/>
                  </a:schemeClr>
                </a:solidFill>
              </a:rPr>
              <a:t>MVC is also known as </a:t>
            </a:r>
            <a:r>
              <a:rPr lang="en-US" sz="1600" b="1" dirty="0">
                <a:solidFill>
                  <a:schemeClr val="tx1">
                    <a:lumMod val="95000"/>
                    <a:lumOff val="5000"/>
                  </a:schemeClr>
                </a:solidFill>
              </a:rPr>
              <a:t>Model-View-Controller.</a:t>
            </a:r>
            <a:r>
              <a:rPr lang="en-US" sz="1600" dirty="0">
                <a:solidFill>
                  <a:schemeClr val="tx1">
                    <a:lumMod val="95000"/>
                    <a:lumOff val="5000"/>
                  </a:schemeClr>
                </a:solidFill>
              </a:rPr>
              <a:t> It divides the application into three parts that are dependent and connected to each other. (educba.com, n.d.)</a:t>
            </a:r>
          </a:p>
          <a:p>
            <a:pPr algn="just">
              <a:lnSpc>
                <a:spcPct val="90000"/>
              </a:lnSpc>
              <a:spcBef>
                <a:spcPct val="20000"/>
              </a:spcBef>
              <a:spcAft>
                <a:spcPts val="600"/>
              </a:spcAft>
              <a:buClr>
                <a:schemeClr val="accent1"/>
              </a:buClr>
              <a:buSzPct val="115000"/>
              <a:buFont typeface="Arial"/>
              <a:buChar char="•"/>
            </a:pPr>
            <a:r>
              <a:rPr lang="en-US" sz="1600" b="1" dirty="0">
                <a:solidFill>
                  <a:schemeClr val="tx1">
                    <a:lumMod val="95000"/>
                    <a:lumOff val="5000"/>
                  </a:schemeClr>
                </a:solidFill>
              </a:rPr>
              <a:t>Model</a:t>
            </a:r>
            <a:r>
              <a:rPr lang="en-US" sz="1600" dirty="0">
                <a:solidFill>
                  <a:schemeClr val="tx1">
                    <a:lumMod val="95000"/>
                    <a:lumOff val="5000"/>
                  </a:schemeClr>
                </a:solidFill>
              </a:rPr>
              <a:t> - controls the logic and rules of application. It doesn’t contain any information on how to show the data to the user. It is independent of the user interface.</a:t>
            </a:r>
          </a:p>
          <a:p>
            <a:pPr algn="just">
              <a:lnSpc>
                <a:spcPct val="90000"/>
              </a:lnSpc>
              <a:spcBef>
                <a:spcPct val="20000"/>
              </a:spcBef>
              <a:spcAft>
                <a:spcPts val="600"/>
              </a:spcAft>
              <a:buClr>
                <a:schemeClr val="accent1"/>
              </a:buClr>
              <a:buSzPct val="115000"/>
              <a:buFont typeface="Arial"/>
              <a:buChar char="•"/>
            </a:pPr>
            <a:r>
              <a:rPr lang="en-US" sz="1600" b="1" dirty="0">
                <a:solidFill>
                  <a:schemeClr val="tx1">
                    <a:lumMod val="95000"/>
                    <a:lumOff val="5000"/>
                  </a:schemeClr>
                </a:solidFill>
              </a:rPr>
              <a:t>View</a:t>
            </a:r>
            <a:r>
              <a:rPr lang="en-US" sz="1600" dirty="0">
                <a:solidFill>
                  <a:schemeClr val="tx1">
                    <a:lumMod val="95000"/>
                    <a:lumOff val="5000"/>
                  </a:schemeClr>
                </a:solidFill>
              </a:rPr>
              <a:t> - helps the user to see the model’s data. It is a visualization of information that the application contains.</a:t>
            </a:r>
          </a:p>
          <a:p>
            <a:pPr algn="just">
              <a:lnSpc>
                <a:spcPct val="90000"/>
              </a:lnSpc>
              <a:spcBef>
                <a:spcPct val="20000"/>
              </a:spcBef>
              <a:spcAft>
                <a:spcPts val="600"/>
              </a:spcAft>
              <a:buClr>
                <a:schemeClr val="accent1"/>
              </a:buClr>
              <a:buSzPct val="115000"/>
              <a:buFont typeface="Arial"/>
              <a:buChar char="•"/>
            </a:pPr>
            <a:r>
              <a:rPr lang="en-US" sz="1600" b="1" dirty="0">
                <a:solidFill>
                  <a:schemeClr val="tx1">
                    <a:lumMod val="95000"/>
                    <a:lumOff val="5000"/>
                  </a:schemeClr>
                </a:solidFill>
              </a:rPr>
              <a:t>Controller</a:t>
            </a:r>
            <a:r>
              <a:rPr lang="en-US" sz="1600" dirty="0">
                <a:solidFill>
                  <a:schemeClr val="tx1">
                    <a:lumMod val="95000"/>
                    <a:lumOff val="5000"/>
                  </a:schemeClr>
                </a:solidFill>
              </a:rPr>
              <a:t> - provides the support for input and converts the input to commands for the application. It is used between the model and view part. </a:t>
            </a:r>
          </a:p>
        </p:txBody>
      </p:sp>
      <p:pic>
        <p:nvPicPr>
          <p:cNvPr id="28" name="Picture 27" descr="A close up of a sign&#10;&#10;Description automatically generated">
            <a:extLst>
              <a:ext uri="{FF2B5EF4-FFF2-40B4-BE49-F238E27FC236}">
                <a16:creationId xmlns:a16="http://schemas.microsoft.com/office/drawing/2014/main" id="{8046E727-6750-4A5F-A0BB-83E9257DFCE2}"/>
              </a:ext>
            </a:extLst>
          </p:cNvPr>
          <p:cNvPicPr>
            <a:picLocks noChangeAspect="1"/>
          </p:cNvPicPr>
          <p:nvPr/>
        </p:nvPicPr>
        <p:blipFill>
          <a:blip r:embed="rId3"/>
          <a:stretch>
            <a:fillRect/>
          </a:stretch>
        </p:blipFill>
        <p:spPr>
          <a:xfrm>
            <a:off x="8085026" y="2939143"/>
            <a:ext cx="2739728" cy="2376713"/>
          </a:xfrm>
          <a:prstGeom prst="rect">
            <a:avLst/>
          </a:prstGeom>
          <a:ln w="57150" cmpd="thickThin">
            <a:solidFill>
              <a:srgbClr val="7F7F7F"/>
            </a:solidFill>
            <a:miter lim="800000"/>
          </a:ln>
        </p:spPr>
      </p:pic>
      <p:sp>
        <p:nvSpPr>
          <p:cNvPr id="26" name="TextBox 25">
            <a:extLst>
              <a:ext uri="{FF2B5EF4-FFF2-40B4-BE49-F238E27FC236}">
                <a16:creationId xmlns:a16="http://schemas.microsoft.com/office/drawing/2014/main" id="{5479B517-5342-401B-ADA6-E2C4158702F8}"/>
              </a:ext>
            </a:extLst>
          </p:cNvPr>
          <p:cNvSpPr txBox="1"/>
          <p:nvPr/>
        </p:nvSpPr>
        <p:spPr>
          <a:xfrm>
            <a:off x="1396169" y="1119589"/>
            <a:ext cx="9125056" cy="1560716"/>
          </a:xfrm>
          <a:prstGeom prst="rect">
            <a:avLst/>
          </a:prstGeom>
        </p:spPr>
        <p:txBody>
          <a:bodyPr vert="horz" lIns="91440" tIns="45720" rIns="91440" bIns="45720" rtlCol="0" anchor="t">
            <a:normAutofit/>
          </a:bodyPr>
          <a:lstStyle/>
          <a:p>
            <a:pPr algn="just" defTabSz="914400">
              <a:lnSpc>
                <a:spcPct val="99000"/>
              </a:lnSpc>
              <a:spcBef>
                <a:spcPct val="0"/>
              </a:spcBef>
              <a:spcAft>
                <a:spcPts val="600"/>
              </a:spcAft>
            </a:pPr>
            <a:r>
              <a:rPr lang="en-US" sz="3600" dirty="0">
                <a:solidFill>
                  <a:schemeClr val="tx1">
                    <a:lumMod val="95000"/>
                    <a:lumOff val="5000"/>
                  </a:schemeClr>
                </a:solidFill>
                <a:latin typeface="+mj-lt"/>
                <a:ea typeface="+mj-ea"/>
                <a:cs typeface="+mj-cs"/>
              </a:rPr>
              <a:t>1.1.1  What is MVC Design Pattern</a:t>
            </a:r>
          </a:p>
        </p:txBody>
      </p:sp>
      <p:sp>
        <p:nvSpPr>
          <p:cNvPr id="12" name="Rectangle 11">
            <a:extLst>
              <a:ext uri="{FF2B5EF4-FFF2-40B4-BE49-F238E27FC236}">
                <a16:creationId xmlns:a16="http://schemas.microsoft.com/office/drawing/2014/main" id="{397F5C5F-5D80-44D5-B85E-792FC90C29AC}"/>
              </a:ext>
            </a:extLst>
          </p:cNvPr>
          <p:cNvSpPr/>
          <p:nvPr/>
        </p:nvSpPr>
        <p:spPr>
          <a:xfrm>
            <a:off x="0" y="0"/>
            <a:ext cx="12188825" cy="400110"/>
          </a:xfrm>
          <a:prstGeom prst="rect">
            <a:avLst/>
          </a:prstGeom>
          <a:solidFill>
            <a:schemeClr val="accent2">
              <a:lumMod val="75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One:  MVC Design Pattern</a:t>
            </a:r>
          </a:p>
        </p:txBody>
      </p:sp>
    </p:spTree>
    <p:extLst>
      <p:ext uri="{BB962C8B-B14F-4D97-AF65-F5344CB8AC3E}">
        <p14:creationId xmlns:p14="http://schemas.microsoft.com/office/powerpoint/2010/main" val="23666383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5479B517-5342-401B-ADA6-E2C4158702F8}"/>
              </a:ext>
            </a:extLst>
          </p:cNvPr>
          <p:cNvSpPr txBox="1"/>
          <p:nvPr/>
        </p:nvSpPr>
        <p:spPr>
          <a:xfrm>
            <a:off x="1339739" y="1059577"/>
            <a:ext cx="8897565" cy="1560716"/>
          </a:xfrm>
          <a:prstGeom prst="rect">
            <a:avLst/>
          </a:prstGeom>
        </p:spPr>
        <p:txBody>
          <a:bodyPr vert="horz" lIns="91440" tIns="45720" rIns="91440" bIns="45720" rtlCol="0" anchor="t">
            <a:normAutofit/>
          </a:bodyPr>
          <a:lstStyle/>
          <a:p>
            <a:pPr defTabSz="914400">
              <a:lnSpc>
                <a:spcPct val="99000"/>
              </a:lnSpc>
              <a:spcBef>
                <a:spcPct val="0"/>
              </a:spcBef>
              <a:spcAft>
                <a:spcPts val="600"/>
              </a:spcAft>
            </a:pPr>
            <a:r>
              <a:rPr lang="en-US" sz="3600" dirty="0">
                <a:solidFill>
                  <a:schemeClr val="tx1">
                    <a:lumMod val="95000"/>
                    <a:lumOff val="5000"/>
                  </a:schemeClr>
                </a:solidFill>
                <a:latin typeface="+mj-lt"/>
                <a:ea typeface="+mj-ea"/>
                <a:cs typeface="+mj-cs"/>
              </a:rPr>
              <a:t>1.1.2  Why MVC is a widely accepted theory ？</a:t>
            </a:r>
          </a:p>
        </p:txBody>
      </p:sp>
      <p:sp>
        <p:nvSpPr>
          <p:cNvPr id="12" name="Rectangle 11">
            <a:extLst>
              <a:ext uri="{FF2B5EF4-FFF2-40B4-BE49-F238E27FC236}">
                <a16:creationId xmlns:a16="http://schemas.microsoft.com/office/drawing/2014/main" id="{397F5C5F-5D80-44D5-B85E-792FC90C29AC}"/>
              </a:ext>
            </a:extLst>
          </p:cNvPr>
          <p:cNvSpPr/>
          <p:nvPr/>
        </p:nvSpPr>
        <p:spPr>
          <a:xfrm>
            <a:off x="0" y="0"/>
            <a:ext cx="12188825" cy="400110"/>
          </a:xfrm>
          <a:prstGeom prst="rect">
            <a:avLst/>
          </a:prstGeom>
          <a:solidFill>
            <a:schemeClr val="accent2">
              <a:lumMod val="75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One:  MVC Design Pattern</a:t>
            </a:r>
          </a:p>
        </p:txBody>
      </p:sp>
      <p:sp>
        <p:nvSpPr>
          <p:cNvPr id="13" name="Rectangle 12">
            <a:extLst>
              <a:ext uri="{FF2B5EF4-FFF2-40B4-BE49-F238E27FC236}">
                <a16:creationId xmlns:a16="http://schemas.microsoft.com/office/drawing/2014/main" id="{CD48424F-EEB1-4E05-94B6-9A23A2301002}"/>
              </a:ext>
            </a:extLst>
          </p:cNvPr>
          <p:cNvSpPr/>
          <p:nvPr/>
        </p:nvSpPr>
        <p:spPr>
          <a:xfrm>
            <a:off x="1400179" y="2151709"/>
            <a:ext cx="9892135" cy="3377183"/>
          </a:xfrm>
          <a:prstGeom prst="rect">
            <a:avLst/>
          </a:prstGeom>
        </p:spPr>
        <p:txBody>
          <a:bodyPr vert="horz" lIns="91440" tIns="45720" rIns="91440" bIns="45720" rtlCol="0">
            <a:noAutofit/>
          </a:bodyPr>
          <a:lstStyle/>
          <a:p>
            <a:pPr>
              <a:lnSpc>
                <a:spcPct val="90000"/>
              </a:lnSpc>
              <a:spcBef>
                <a:spcPts val="1000"/>
              </a:spcBef>
              <a:buClr>
                <a:schemeClr val="accent1"/>
              </a:buClr>
              <a:buSzPct val="80000"/>
            </a:pPr>
            <a:r>
              <a:rPr lang="en-US" sz="1600" dirty="0">
                <a:solidFill>
                  <a:schemeClr val="tx1">
                    <a:lumMod val="95000"/>
                    <a:lumOff val="5000"/>
                  </a:schemeClr>
                </a:solidFill>
                <a:cs typeface="Times New Roman" panose="02020603050405020304" pitchFamily="18" charset="0"/>
              </a:rPr>
              <a:t>Today most of the applications follow this pattern. The MVC Design Pattern help in the reusing of code and parallel development. This makes working easier and simpler. </a:t>
            </a:r>
          </a:p>
          <a:p>
            <a:pPr>
              <a:lnSpc>
                <a:spcPct val="90000"/>
              </a:lnSpc>
              <a:spcBef>
                <a:spcPts val="1000"/>
              </a:spcBef>
              <a:buClr>
                <a:schemeClr val="accent1"/>
              </a:buClr>
              <a:buSzPct val="80000"/>
            </a:pPr>
            <a:r>
              <a:rPr lang="en-US" sz="1600" dirty="0">
                <a:solidFill>
                  <a:schemeClr val="tx1">
                    <a:lumMod val="95000"/>
                    <a:lumOff val="5000"/>
                  </a:schemeClr>
                </a:solidFill>
                <a:cs typeface="Times New Roman" panose="02020603050405020304" pitchFamily="18" charset="0"/>
              </a:rPr>
              <a:t>Some of the Top companies that use MVC Design Pattern are –</a:t>
            </a:r>
          </a:p>
          <a:p>
            <a:pPr marL="171450" indent="-171450">
              <a:lnSpc>
                <a:spcPct val="90000"/>
              </a:lnSpc>
              <a:spcBef>
                <a:spcPts val="1000"/>
              </a:spcBef>
              <a:buClr>
                <a:schemeClr val="accent1"/>
              </a:buClr>
              <a:buSzPct val="80000"/>
              <a:buFont typeface="Wingdings 3" charset="2"/>
              <a:buChar char=""/>
            </a:pPr>
            <a:r>
              <a:rPr lang="en-US" sz="1600" dirty="0">
                <a:solidFill>
                  <a:schemeClr val="tx1">
                    <a:lumMod val="95000"/>
                    <a:lumOff val="5000"/>
                  </a:schemeClr>
                </a:solidFill>
                <a:cs typeface="Times New Roman" panose="02020603050405020304" pitchFamily="18" charset="0"/>
              </a:rPr>
              <a:t>Microsoft</a:t>
            </a:r>
          </a:p>
          <a:p>
            <a:pPr marL="171450" indent="-171450">
              <a:lnSpc>
                <a:spcPct val="90000"/>
              </a:lnSpc>
              <a:spcBef>
                <a:spcPts val="1000"/>
              </a:spcBef>
              <a:buClr>
                <a:schemeClr val="accent1"/>
              </a:buClr>
              <a:buSzPct val="80000"/>
              <a:buFont typeface="Wingdings 3" charset="2"/>
              <a:buChar char=""/>
            </a:pPr>
            <a:r>
              <a:rPr lang="en-US" sz="1600" dirty="0">
                <a:solidFill>
                  <a:schemeClr val="tx1">
                    <a:lumMod val="95000"/>
                    <a:lumOff val="5000"/>
                  </a:schemeClr>
                </a:solidFill>
                <a:cs typeface="Times New Roman" panose="02020603050405020304" pitchFamily="18" charset="0"/>
              </a:rPr>
              <a:t>Go Daddy</a:t>
            </a:r>
          </a:p>
          <a:p>
            <a:pPr marL="171450" indent="-171450">
              <a:lnSpc>
                <a:spcPct val="90000"/>
              </a:lnSpc>
              <a:spcBef>
                <a:spcPts val="1000"/>
              </a:spcBef>
              <a:buClr>
                <a:schemeClr val="accent1"/>
              </a:buClr>
              <a:buSzPct val="80000"/>
              <a:buFont typeface="Wingdings 3" charset="2"/>
              <a:buChar char=""/>
            </a:pPr>
            <a:r>
              <a:rPr lang="en-US" sz="1600" dirty="0">
                <a:solidFill>
                  <a:schemeClr val="tx1">
                    <a:lumMod val="95000"/>
                    <a:lumOff val="5000"/>
                  </a:schemeClr>
                </a:solidFill>
                <a:cs typeface="Times New Roman" panose="02020603050405020304" pitchFamily="18" charset="0"/>
              </a:rPr>
              <a:t>Dell</a:t>
            </a:r>
          </a:p>
          <a:p>
            <a:pPr marL="171450" indent="-171450">
              <a:lnSpc>
                <a:spcPct val="90000"/>
              </a:lnSpc>
              <a:spcBef>
                <a:spcPts val="1000"/>
              </a:spcBef>
              <a:buClr>
                <a:schemeClr val="accent1"/>
              </a:buClr>
              <a:buSzPct val="80000"/>
              <a:buFont typeface="Wingdings 3" charset="2"/>
              <a:buChar char=""/>
            </a:pPr>
            <a:r>
              <a:rPr lang="en-US" sz="1600" dirty="0">
                <a:solidFill>
                  <a:schemeClr val="tx1">
                    <a:lumMod val="95000"/>
                    <a:lumOff val="5000"/>
                  </a:schemeClr>
                </a:solidFill>
                <a:cs typeface="Times New Roman" panose="02020603050405020304" pitchFamily="18" charset="0"/>
              </a:rPr>
              <a:t>Visual Studio</a:t>
            </a:r>
          </a:p>
          <a:p>
            <a:pPr marL="171450" indent="-171450">
              <a:lnSpc>
                <a:spcPct val="90000"/>
              </a:lnSpc>
              <a:spcBef>
                <a:spcPts val="1000"/>
              </a:spcBef>
              <a:buClr>
                <a:schemeClr val="accent1"/>
              </a:buClr>
              <a:buSzPct val="80000"/>
              <a:buFont typeface="Wingdings 3" charset="2"/>
              <a:buChar char=""/>
            </a:pPr>
            <a:r>
              <a:rPr lang="en-US" sz="1600" dirty="0">
                <a:solidFill>
                  <a:schemeClr val="tx1">
                    <a:lumMod val="95000"/>
                    <a:lumOff val="5000"/>
                  </a:schemeClr>
                </a:solidFill>
                <a:cs typeface="Times New Roman" panose="02020603050405020304" pitchFamily="18" charset="0"/>
              </a:rPr>
              <a:t>Wild Tangent</a:t>
            </a:r>
          </a:p>
          <a:p>
            <a:pPr marL="171450" indent="-171450">
              <a:lnSpc>
                <a:spcPct val="90000"/>
              </a:lnSpc>
              <a:spcBef>
                <a:spcPts val="1000"/>
              </a:spcBef>
              <a:buClr>
                <a:schemeClr val="accent1"/>
              </a:buClr>
              <a:buSzPct val="80000"/>
              <a:buFont typeface="Wingdings 3" charset="2"/>
              <a:buChar char=""/>
            </a:pPr>
            <a:endParaRPr lang="en-US" sz="1600" dirty="0">
              <a:solidFill>
                <a:schemeClr val="tx1">
                  <a:lumMod val="95000"/>
                  <a:lumOff val="5000"/>
                </a:schemeClr>
              </a:solidFill>
              <a:cs typeface="Times New Roman" panose="02020603050405020304" pitchFamily="18" charset="0"/>
            </a:endParaRPr>
          </a:p>
          <a:p>
            <a:pPr>
              <a:lnSpc>
                <a:spcPct val="90000"/>
              </a:lnSpc>
              <a:spcBef>
                <a:spcPts val="1000"/>
              </a:spcBef>
              <a:buClr>
                <a:schemeClr val="accent1"/>
              </a:buClr>
              <a:buSzPct val="80000"/>
            </a:pPr>
            <a:r>
              <a:rPr lang="en-US" sz="1600" dirty="0">
                <a:solidFill>
                  <a:schemeClr val="tx1">
                    <a:lumMod val="95000"/>
                    <a:lumOff val="5000"/>
                  </a:schemeClr>
                </a:solidFill>
                <a:cs typeface="Times New Roman" panose="02020603050405020304" pitchFamily="18" charset="0"/>
              </a:rPr>
              <a:t>Ref : </a:t>
            </a:r>
            <a:r>
              <a:rPr lang="en-US" sz="1600" dirty="0">
                <a:solidFill>
                  <a:schemeClr val="tx1">
                    <a:lumMod val="95000"/>
                    <a:lumOff val="5000"/>
                  </a:schemeClr>
                </a:solidFill>
                <a:cs typeface="Times New Roman" panose="02020603050405020304" pitchFamily="18" charset="0"/>
                <a:hlinkClick r:id="rId3">
                  <a:extLst>
                    <a:ext uri="{A12FA001-AC4F-418D-AE19-62706E023703}">
                      <ahyp:hlinkClr xmlns:ahyp="http://schemas.microsoft.com/office/drawing/2018/hyperlinkcolor" val="tx"/>
                    </a:ext>
                  </a:extLst>
                </a:hlinkClick>
              </a:rPr>
              <a:t>https://www.educba.com/what-is-mvc-design-pattern/</a:t>
            </a:r>
            <a:endParaRPr lang="en-US" sz="1600" dirty="0">
              <a:solidFill>
                <a:schemeClr val="tx1">
                  <a:lumMod val="95000"/>
                  <a:lumOff val="5000"/>
                </a:schemeClr>
              </a:solidFill>
              <a:cs typeface="Times New Roman" panose="02020603050405020304" pitchFamily="18" charset="0"/>
            </a:endParaRPr>
          </a:p>
          <a:p>
            <a:pPr>
              <a:lnSpc>
                <a:spcPct val="90000"/>
              </a:lnSpc>
              <a:spcBef>
                <a:spcPts val="1000"/>
              </a:spcBef>
              <a:buClr>
                <a:schemeClr val="accent1"/>
              </a:buClr>
              <a:buSzPct val="80000"/>
            </a:pPr>
            <a:endParaRPr lang="en-US" sz="1600" dirty="0">
              <a:solidFill>
                <a:schemeClr val="tx1">
                  <a:lumMod val="95000"/>
                  <a:lumOff val="5000"/>
                </a:schemeClr>
              </a:solidFill>
              <a:cs typeface="Times New Roman" panose="02020603050405020304" pitchFamily="18" charset="0"/>
            </a:endParaRPr>
          </a:p>
        </p:txBody>
      </p:sp>
    </p:spTree>
    <p:extLst>
      <p:ext uri="{BB962C8B-B14F-4D97-AF65-F5344CB8AC3E}">
        <p14:creationId xmlns:p14="http://schemas.microsoft.com/office/powerpoint/2010/main" val="531647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0F69C0-3EFC-46EB-9072-B98E04F10E61}"/>
              </a:ext>
            </a:extLst>
          </p:cNvPr>
          <p:cNvSpPr/>
          <p:nvPr/>
        </p:nvSpPr>
        <p:spPr>
          <a:xfrm>
            <a:off x="11927" y="-11927"/>
            <a:ext cx="12217298" cy="400110"/>
          </a:xfrm>
          <a:prstGeom prst="rect">
            <a:avLst/>
          </a:prstGeom>
          <a:solidFill>
            <a:schemeClr val="accent6">
              <a:lumMod val="50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Feature 1: Load game form CSV</a:t>
            </a:r>
          </a:p>
        </p:txBody>
      </p:sp>
      <p:sp>
        <p:nvSpPr>
          <p:cNvPr id="4" name="Rectangle 3">
            <a:extLst>
              <a:ext uri="{FF2B5EF4-FFF2-40B4-BE49-F238E27FC236}">
                <a16:creationId xmlns:a16="http://schemas.microsoft.com/office/drawing/2014/main" id="{CF7ADA29-0893-44BE-801C-F213585DB4A9}"/>
              </a:ext>
            </a:extLst>
          </p:cNvPr>
          <p:cNvSpPr/>
          <p:nvPr/>
        </p:nvSpPr>
        <p:spPr>
          <a:xfrm>
            <a:off x="1077992" y="750343"/>
            <a:ext cx="4122161" cy="369332"/>
          </a:xfrm>
          <a:prstGeom prst="rect">
            <a:avLst/>
          </a:prstGeom>
          <a:ln>
            <a:solidFill>
              <a:schemeClr val="accent3">
                <a:lumMod val="75000"/>
              </a:schemeClr>
            </a:solidFill>
          </a:ln>
        </p:spPr>
        <p:txBody>
          <a:bodyPr wrap="square">
            <a:spAutoFit/>
          </a:bodyPr>
          <a:lstStyle/>
          <a:p>
            <a:r>
              <a:rPr lang="en-US" dirty="0"/>
              <a:t>2. The </a:t>
            </a:r>
            <a:r>
              <a:rPr lang="en-US" dirty="0">
                <a:highlight>
                  <a:srgbClr val="FFFF00"/>
                </a:highlight>
              </a:rPr>
              <a:t>game load from CSV file</a:t>
            </a:r>
            <a:r>
              <a:rPr lang="en-US" dirty="0"/>
              <a:t>.</a:t>
            </a:r>
          </a:p>
        </p:txBody>
      </p:sp>
      <p:grpSp>
        <p:nvGrpSpPr>
          <p:cNvPr id="30" name="Group 29">
            <a:extLst>
              <a:ext uri="{FF2B5EF4-FFF2-40B4-BE49-F238E27FC236}">
                <a16:creationId xmlns:a16="http://schemas.microsoft.com/office/drawing/2014/main" id="{07B6C221-E814-4568-BD01-FC4B7CB19E7E}"/>
              </a:ext>
            </a:extLst>
          </p:cNvPr>
          <p:cNvGrpSpPr/>
          <p:nvPr/>
        </p:nvGrpSpPr>
        <p:grpSpPr>
          <a:xfrm>
            <a:off x="1127373" y="867463"/>
            <a:ext cx="10080379" cy="5192416"/>
            <a:chOff x="1031957" y="851561"/>
            <a:chExt cx="10080379" cy="5192416"/>
          </a:xfrm>
        </p:grpSpPr>
        <p:grpSp>
          <p:nvGrpSpPr>
            <p:cNvPr id="14" name="Group 13">
              <a:extLst>
                <a:ext uri="{FF2B5EF4-FFF2-40B4-BE49-F238E27FC236}">
                  <a16:creationId xmlns:a16="http://schemas.microsoft.com/office/drawing/2014/main" id="{0403A01E-6709-4C88-BD26-1969E3045348}"/>
                </a:ext>
              </a:extLst>
            </p:cNvPr>
            <p:cNvGrpSpPr/>
            <p:nvPr/>
          </p:nvGrpSpPr>
          <p:grpSpPr>
            <a:xfrm>
              <a:off x="1031957" y="1159338"/>
              <a:ext cx="4072780" cy="1496398"/>
              <a:chOff x="1083640" y="1589681"/>
              <a:chExt cx="5242586" cy="2644388"/>
            </a:xfrm>
          </p:grpSpPr>
          <p:pic>
            <p:nvPicPr>
              <p:cNvPr id="12" name="Picture 11">
                <a:extLst>
                  <a:ext uri="{FF2B5EF4-FFF2-40B4-BE49-F238E27FC236}">
                    <a16:creationId xmlns:a16="http://schemas.microsoft.com/office/drawing/2014/main" id="{F7440A47-6493-4830-ACD0-1100ECD46843}"/>
                  </a:ext>
                </a:extLst>
              </p:cNvPr>
              <p:cNvPicPr>
                <a:picLocks noChangeAspect="1"/>
              </p:cNvPicPr>
              <p:nvPr/>
            </p:nvPicPr>
            <p:blipFill>
              <a:blip r:embed="rId2"/>
              <a:stretch>
                <a:fillRect/>
              </a:stretch>
            </p:blipFill>
            <p:spPr>
              <a:xfrm>
                <a:off x="1083640" y="1589681"/>
                <a:ext cx="5242586" cy="2644388"/>
              </a:xfrm>
              <a:prstGeom prst="rect">
                <a:avLst/>
              </a:prstGeom>
              <a:ln>
                <a:solidFill>
                  <a:schemeClr val="bg1"/>
                </a:solidFill>
              </a:ln>
            </p:spPr>
          </p:pic>
          <p:sp>
            <p:nvSpPr>
              <p:cNvPr id="13" name="Rectangle 12">
                <a:extLst>
                  <a:ext uri="{FF2B5EF4-FFF2-40B4-BE49-F238E27FC236}">
                    <a16:creationId xmlns:a16="http://schemas.microsoft.com/office/drawing/2014/main" id="{AB315F0F-95FD-4F1E-8797-DB1538313D8F}"/>
                  </a:ext>
                </a:extLst>
              </p:cNvPr>
              <p:cNvSpPr/>
              <p:nvPr/>
            </p:nvSpPr>
            <p:spPr>
              <a:xfrm>
                <a:off x="1160890" y="2405270"/>
                <a:ext cx="5128592" cy="6997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7B904775-9F78-4B18-8E27-721155123AA6}"/>
                </a:ext>
              </a:extLst>
            </p:cNvPr>
            <p:cNvPicPr>
              <a:picLocks noChangeAspect="1"/>
            </p:cNvPicPr>
            <p:nvPr/>
          </p:nvPicPr>
          <p:blipFill>
            <a:blip r:embed="rId3"/>
            <a:stretch>
              <a:fillRect/>
            </a:stretch>
          </p:blipFill>
          <p:spPr>
            <a:xfrm>
              <a:off x="5672321" y="2976049"/>
              <a:ext cx="5440015" cy="2505683"/>
            </a:xfrm>
            <a:prstGeom prst="rect">
              <a:avLst/>
            </a:prstGeom>
          </p:spPr>
        </p:pic>
        <p:pic>
          <p:nvPicPr>
            <p:cNvPr id="16" name="Picture 15">
              <a:extLst>
                <a:ext uri="{FF2B5EF4-FFF2-40B4-BE49-F238E27FC236}">
                  <a16:creationId xmlns:a16="http://schemas.microsoft.com/office/drawing/2014/main" id="{5CD84CC8-5045-4BF6-9AF6-A9F96A230C9F}"/>
                </a:ext>
              </a:extLst>
            </p:cNvPr>
            <p:cNvPicPr>
              <a:picLocks noChangeAspect="1"/>
            </p:cNvPicPr>
            <p:nvPr/>
          </p:nvPicPr>
          <p:blipFill>
            <a:blip r:embed="rId4"/>
            <a:stretch>
              <a:fillRect/>
            </a:stretch>
          </p:blipFill>
          <p:spPr>
            <a:xfrm>
              <a:off x="1031957" y="2742133"/>
              <a:ext cx="4044235" cy="3301844"/>
            </a:xfrm>
            <a:prstGeom prst="rect">
              <a:avLst/>
            </a:prstGeom>
          </p:spPr>
        </p:pic>
        <p:pic>
          <p:nvPicPr>
            <p:cNvPr id="18" name="Picture 17">
              <a:extLst>
                <a:ext uri="{FF2B5EF4-FFF2-40B4-BE49-F238E27FC236}">
                  <a16:creationId xmlns:a16="http://schemas.microsoft.com/office/drawing/2014/main" id="{DB7C4156-17C0-4733-8AC1-CA48BEE08929}"/>
                </a:ext>
              </a:extLst>
            </p:cNvPr>
            <p:cNvPicPr>
              <a:picLocks noChangeAspect="1"/>
            </p:cNvPicPr>
            <p:nvPr/>
          </p:nvPicPr>
          <p:blipFill>
            <a:blip r:embed="rId5"/>
            <a:stretch>
              <a:fillRect/>
            </a:stretch>
          </p:blipFill>
          <p:spPr>
            <a:xfrm>
              <a:off x="5684248" y="1159338"/>
              <a:ext cx="4213280" cy="1045556"/>
            </a:xfrm>
            <a:prstGeom prst="rect">
              <a:avLst/>
            </a:prstGeom>
          </p:spPr>
        </p:pic>
        <p:sp>
          <p:nvSpPr>
            <p:cNvPr id="19" name="TextBox 18">
              <a:extLst>
                <a:ext uri="{FF2B5EF4-FFF2-40B4-BE49-F238E27FC236}">
                  <a16:creationId xmlns:a16="http://schemas.microsoft.com/office/drawing/2014/main" id="{FA5433C5-3792-4CE9-A183-D0D85533DD31}"/>
                </a:ext>
              </a:extLst>
            </p:cNvPr>
            <p:cNvSpPr txBox="1"/>
            <p:nvPr/>
          </p:nvSpPr>
          <p:spPr>
            <a:xfrm>
              <a:off x="1031957" y="2545046"/>
              <a:ext cx="969946" cy="307777"/>
            </a:xfrm>
            <a:prstGeom prst="rect">
              <a:avLst/>
            </a:prstGeom>
            <a:solidFill>
              <a:schemeClr val="accent6">
                <a:lumMod val="60000"/>
                <a:lumOff val="40000"/>
              </a:schemeClr>
            </a:solidFill>
          </p:spPr>
          <p:txBody>
            <a:bodyPr wrap="none" rtlCol="0">
              <a:spAutoFit/>
            </a:bodyPr>
            <a:lstStyle/>
            <a:p>
              <a:r>
                <a:rPr lang="en-US" sz="1400" dirty="0" err="1"/>
                <a:t>FormMain</a:t>
              </a:r>
              <a:r>
                <a:rPr lang="en-US" sz="1400" dirty="0"/>
                <a:t>:</a:t>
              </a:r>
            </a:p>
          </p:txBody>
        </p:sp>
        <p:sp>
          <p:nvSpPr>
            <p:cNvPr id="20" name="TextBox 19">
              <a:extLst>
                <a:ext uri="{FF2B5EF4-FFF2-40B4-BE49-F238E27FC236}">
                  <a16:creationId xmlns:a16="http://schemas.microsoft.com/office/drawing/2014/main" id="{7E31A85C-66BA-44B6-90FD-2553F0E53E9C}"/>
                </a:ext>
              </a:extLst>
            </p:cNvPr>
            <p:cNvSpPr txBox="1"/>
            <p:nvPr/>
          </p:nvSpPr>
          <p:spPr>
            <a:xfrm>
              <a:off x="5684248" y="851561"/>
              <a:ext cx="969946" cy="307777"/>
            </a:xfrm>
            <a:prstGeom prst="rect">
              <a:avLst/>
            </a:prstGeom>
            <a:solidFill>
              <a:schemeClr val="accent6">
                <a:lumMod val="60000"/>
                <a:lumOff val="40000"/>
              </a:schemeClr>
            </a:solidFill>
          </p:spPr>
          <p:txBody>
            <a:bodyPr wrap="square" rtlCol="0">
              <a:spAutoFit/>
            </a:bodyPr>
            <a:lstStyle/>
            <a:p>
              <a:r>
                <a:rPr lang="en-US" sz="1400" dirty="0"/>
                <a:t>Controller:</a:t>
              </a:r>
            </a:p>
          </p:txBody>
        </p:sp>
        <p:sp>
          <p:nvSpPr>
            <p:cNvPr id="21" name="TextBox 20">
              <a:extLst>
                <a:ext uri="{FF2B5EF4-FFF2-40B4-BE49-F238E27FC236}">
                  <a16:creationId xmlns:a16="http://schemas.microsoft.com/office/drawing/2014/main" id="{1A93E0B6-0AF7-4B47-BCD1-1058DE122570}"/>
                </a:ext>
              </a:extLst>
            </p:cNvPr>
            <p:cNvSpPr txBox="1"/>
            <p:nvPr/>
          </p:nvSpPr>
          <p:spPr>
            <a:xfrm>
              <a:off x="5672321" y="2655736"/>
              <a:ext cx="671979" cy="307777"/>
            </a:xfrm>
            <a:prstGeom prst="rect">
              <a:avLst/>
            </a:prstGeom>
            <a:solidFill>
              <a:schemeClr val="accent6">
                <a:lumMod val="60000"/>
                <a:lumOff val="40000"/>
              </a:schemeClr>
            </a:solidFill>
          </p:spPr>
          <p:txBody>
            <a:bodyPr wrap="none" rtlCol="0">
              <a:spAutoFit/>
            </a:bodyPr>
            <a:lstStyle/>
            <a:p>
              <a:r>
                <a:rPr lang="en-US" sz="1400" dirty="0"/>
                <a:t>Model:</a:t>
              </a:r>
            </a:p>
          </p:txBody>
        </p:sp>
        <p:sp>
          <p:nvSpPr>
            <p:cNvPr id="22" name="Rectangle 21">
              <a:extLst>
                <a:ext uri="{FF2B5EF4-FFF2-40B4-BE49-F238E27FC236}">
                  <a16:creationId xmlns:a16="http://schemas.microsoft.com/office/drawing/2014/main" id="{D7D87B59-9225-40A5-876B-DC5A0C38AA24}"/>
                </a:ext>
              </a:extLst>
            </p:cNvPr>
            <p:cNvSpPr/>
            <p:nvPr/>
          </p:nvSpPr>
          <p:spPr>
            <a:xfrm>
              <a:off x="1558456" y="3379304"/>
              <a:ext cx="2166730" cy="3077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8137720D-5F8B-45D2-A1FE-55536A48406F}"/>
                </a:ext>
              </a:extLst>
            </p:cNvPr>
            <p:cNvCxnSpPr>
              <a:stCxn id="22" idx="3"/>
              <a:endCxn id="18" idx="1"/>
            </p:cNvCxnSpPr>
            <p:nvPr/>
          </p:nvCxnSpPr>
          <p:spPr>
            <a:xfrm flipV="1">
              <a:off x="3725186" y="1682116"/>
              <a:ext cx="1959062" cy="18510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011ABEC2-E63E-4289-9D88-C726D9301BCC}"/>
                </a:ext>
              </a:extLst>
            </p:cNvPr>
            <p:cNvSpPr/>
            <p:nvPr/>
          </p:nvSpPr>
          <p:spPr>
            <a:xfrm>
              <a:off x="6245750" y="1682116"/>
              <a:ext cx="2393342" cy="3077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812055E0-F378-4DAA-AE04-8EFA4B14DCB3}"/>
                </a:ext>
              </a:extLst>
            </p:cNvPr>
            <p:cNvCxnSpPr>
              <a:cxnSpLocks/>
              <a:endCxn id="28" idx="0"/>
            </p:cNvCxnSpPr>
            <p:nvPr/>
          </p:nvCxnSpPr>
          <p:spPr>
            <a:xfrm>
              <a:off x="7426518" y="2002429"/>
              <a:ext cx="165653" cy="9861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B834F588-9271-4DFC-833D-89D6B112B46B}"/>
                </a:ext>
              </a:extLst>
            </p:cNvPr>
            <p:cNvSpPr/>
            <p:nvPr/>
          </p:nvSpPr>
          <p:spPr>
            <a:xfrm>
              <a:off x="6096000" y="2988585"/>
              <a:ext cx="2992341" cy="3191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616605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5479B517-5342-401B-ADA6-E2C4158702F8}"/>
              </a:ext>
            </a:extLst>
          </p:cNvPr>
          <p:cNvSpPr txBox="1"/>
          <p:nvPr/>
        </p:nvSpPr>
        <p:spPr>
          <a:xfrm>
            <a:off x="1339739" y="1059577"/>
            <a:ext cx="8897565" cy="1560716"/>
          </a:xfrm>
          <a:prstGeom prst="rect">
            <a:avLst/>
          </a:prstGeom>
        </p:spPr>
        <p:txBody>
          <a:bodyPr vert="horz" lIns="91440" tIns="45720" rIns="91440" bIns="45720" rtlCol="0" anchor="t">
            <a:normAutofit/>
          </a:bodyPr>
          <a:lstStyle/>
          <a:p>
            <a:pPr defTabSz="914400">
              <a:lnSpc>
                <a:spcPct val="99000"/>
              </a:lnSpc>
              <a:spcBef>
                <a:spcPct val="0"/>
              </a:spcBef>
              <a:spcAft>
                <a:spcPts val="600"/>
              </a:spcAft>
            </a:pPr>
            <a:r>
              <a:rPr lang="en-US" sz="3600" dirty="0">
                <a:solidFill>
                  <a:schemeClr val="tx1">
                    <a:lumMod val="95000"/>
                    <a:lumOff val="5000"/>
                  </a:schemeClr>
                </a:solidFill>
                <a:latin typeface="+mj-lt"/>
                <a:ea typeface="+mj-ea"/>
                <a:cs typeface="+mj-cs"/>
              </a:rPr>
              <a:t>1.1.3  What I Have Done ?</a:t>
            </a:r>
          </a:p>
        </p:txBody>
      </p:sp>
      <p:sp>
        <p:nvSpPr>
          <p:cNvPr id="12" name="Rectangle 11">
            <a:extLst>
              <a:ext uri="{FF2B5EF4-FFF2-40B4-BE49-F238E27FC236}">
                <a16:creationId xmlns:a16="http://schemas.microsoft.com/office/drawing/2014/main" id="{397F5C5F-5D80-44D5-B85E-792FC90C29AC}"/>
              </a:ext>
            </a:extLst>
          </p:cNvPr>
          <p:cNvSpPr/>
          <p:nvPr/>
        </p:nvSpPr>
        <p:spPr>
          <a:xfrm>
            <a:off x="0" y="0"/>
            <a:ext cx="12188825" cy="400110"/>
          </a:xfrm>
          <a:prstGeom prst="rect">
            <a:avLst/>
          </a:prstGeom>
          <a:solidFill>
            <a:schemeClr val="accent2">
              <a:lumMod val="75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One:  MVC Design Pattern</a:t>
            </a:r>
          </a:p>
        </p:txBody>
      </p:sp>
      <p:sp>
        <p:nvSpPr>
          <p:cNvPr id="11" name="Rectangle 10">
            <a:extLst>
              <a:ext uri="{FF2B5EF4-FFF2-40B4-BE49-F238E27FC236}">
                <a16:creationId xmlns:a16="http://schemas.microsoft.com/office/drawing/2014/main" id="{F6AE8633-6374-4251-9D61-031FEF01EB2C}"/>
              </a:ext>
            </a:extLst>
          </p:cNvPr>
          <p:cNvSpPr/>
          <p:nvPr/>
        </p:nvSpPr>
        <p:spPr>
          <a:xfrm>
            <a:off x="1271560" y="1907048"/>
            <a:ext cx="9869682" cy="3523204"/>
          </a:xfrm>
          <a:prstGeom prst="rect">
            <a:avLst/>
          </a:prstGeom>
        </p:spPr>
        <p:txBody>
          <a:bodyPr vert="horz" lIns="91440" tIns="45720" rIns="91440" bIns="45720" rtlCol="0">
            <a:noAutofit/>
          </a:bodyPr>
          <a:lstStyle/>
          <a:p>
            <a:pPr algn="just">
              <a:lnSpc>
                <a:spcPct val="150000"/>
              </a:lnSpc>
              <a:spcBef>
                <a:spcPts val="600"/>
              </a:spcBef>
              <a:buClr>
                <a:schemeClr val="accent1"/>
              </a:buClr>
              <a:buSzPct val="80000"/>
            </a:pPr>
            <a:r>
              <a:rPr lang="en-US" sz="1600" dirty="0">
                <a:solidFill>
                  <a:schemeClr val="tx1">
                    <a:lumMod val="95000"/>
                    <a:lumOff val="5000"/>
                  </a:schemeClr>
                </a:solidFill>
                <a:cs typeface="Times New Roman" panose="02020603050405020304" pitchFamily="18" charset="0"/>
              </a:rPr>
              <a:t>The sudoku game I designed used the MVC Design Pattern. </a:t>
            </a:r>
          </a:p>
          <a:p>
            <a:pPr algn="just">
              <a:lnSpc>
                <a:spcPct val="150000"/>
              </a:lnSpc>
              <a:spcBef>
                <a:spcPts val="600"/>
              </a:spcBef>
              <a:buSzPct val="100000"/>
            </a:pPr>
            <a:r>
              <a:rPr lang="en-US" sz="1600" b="1" dirty="0">
                <a:solidFill>
                  <a:schemeClr val="tx1">
                    <a:lumMod val="95000"/>
                    <a:lumOff val="5000"/>
                  </a:schemeClr>
                </a:solidFill>
                <a:cs typeface="Times New Roman" panose="02020603050405020304" pitchFamily="18" charset="0"/>
              </a:rPr>
              <a:t>Model  -</a:t>
            </a:r>
            <a:r>
              <a:rPr lang="en-US" sz="1600" dirty="0">
                <a:solidFill>
                  <a:schemeClr val="tx1">
                    <a:lumMod val="95000"/>
                    <a:lumOff val="5000"/>
                  </a:schemeClr>
                </a:solidFill>
                <a:cs typeface="Times New Roman" panose="02020603050405020304" pitchFamily="18" charset="0"/>
              </a:rPr>
              <a:t> Model included the main logic and algorithm of the game. The Model includes the functions of  reading game information from CSV documents, transforming the game information into data types that can be displayed by the user interface, designing methods to obtain the value of sudoku games, designing methods to change the value of games, judging whether the games are completed and so on.</a:t>
            </a:r>
          </a:p>
          <a:p>
            <a:pPr algn="just">
              <a:lnSpc>
                <a:spcPct val="150000"/>
              </a:lnSpc>
              <a:spcBef>
                <a:spcPts val="600"/>
              </a:spcBef>
              <a:buSzPct val="100000"/>
            </a:pPr>
            <a:r>
              <a:rPr lang="en-US" sz="1600" b="1" dirty="0">
                <a:solidFill>
                  <a:schemeClr val="tx1">
                    <a:lumMod val="95000"/>
                    <a:lumOff val="5000"/>
                  </a:schemeClr>
                </a:solidFill>
                <a:cs typeface="Times New Roman" panose="02020603050405020304" pitchFamily="18" charset="0"/>
              </a:rPr>
              <a:t>View</a:t>
            </a:r>
            <a:r>
              <a:rPr lang="en-US" sz="1600" dirty="0">
                <a:solidFill>
                  <a:schemeClr val="tx1">
                    <a:lumMod val="95000"/>
                    <a:lumOff val="5000"/>
                  </a:schemeClr>
                </a:solidFill>
                <a:cs typeface="Times New Roman" panose="02020603050405020304" pitchFamily="18" charset="0"/>
              </a:rPr>
              <a:t> - WinForms is used to display the game interface in Sudoku game. It inherits from IView and Form and plays the role of  View in MVC structure. The main function of the WinForms is display the gameboard, inputs information to program and outputs information to user.</a:t>
            </a:r>
          </a:p>
          <a:p>
            <a:pPr algn="just">
              <a:lnSpc>
                <a:spcPct val="150000"/>
              </a:lnSpc>
              <a:spcBef>
                <a:spcPts val="600"/>
              </a:spcBef>
              <a:buSzPct val="100000"/>
            </a:pPr>
            <a:r>
              <a:rPr lang="en-US" sz="1600" b="1" dirty="0">
                <a:solidFill>
                  <a:schemeClr val="tx1">
                    <a:lumMod val="95000"/>
                    <a:lumOff val="5000"/>
                  </a:schemeClr>
                </a:solidFill>
                <a:cs typeface="Times New Roman" panose="02020603050405020304" pitchFamily="18" charset="0"/>
              </a:rPr>
              <a:t>Controller </a:t>
            </a:r>
            <a:r>
              <a:rPr lang="en-US" sz="1600" dirty="0">
                <a:solidFill>
                  <a:schemeClr val="tx1">
                    <a:lumMod val="95000"/>
                    <a:lumOff val="5000"/>
                  </a:schemeClr>
                </a:solidFill>
                <a:cs typeface="Times New Roman" panose="02020603050405020304" pitchFamily="18" charset="0"/>
              </a:rPr>
              <a:t>- Controller is the control center of the whole program. It is like a bridge between View and Model to connect the whole program.</a:t>
            </a:r>
          </a:p>
          <a:p>
            <a:pPr>
              <a:lnSpc>
                <a:spcPct val="150000"/>
              </a:lnSpc>
              <a:spcBef>
                <a:spcPts val="600"/>
              </a:spcBef>
              <a:buSzPct val="100000"/>
            </a:pPr>
            <a:endParaRPr lang="en-US" sz="1600" dirty="0">
              <a:solidFill>
                <a:schemeClr val="tx1">
                  <a:lumMod val="95000"/>
                  <a:lumOff val="5000"/>
                </a:schemeClr>
              </a:solidFill>
              <a:cs typeface="Times New Roman" panose="02020603050405020304" pitchFamily="18" charset="0"/>
            </a:endParaRPr>
          </a:p>
          <a:p>
            <a:pPr>
              <a:lnSpc>
                <a:spcPct val="150000"/>
              </a:lnSpc>
              <a:spcBef>
                <a:spcPts val="1000"/>
              </a:spcBef>
              <a:buSzPct val="100000"/>
            </a:pPr>
            <a:endParaRPr lang="en-US" sz="1600" dirty="0">
              <a:solidFill>
                <a:schemeClr val="tx1">
                  <a:lumMod val="95000"/>
                  <a:lumOff val="5000"/>
                </a:schemeClr>
              </a:solidFill>
              <a:cs typeface="Times New Roman" panose="02020603050405020304" pitchFamily="18" charset="0"/>
            </a:endParaRPr>
          </a:p>
        </p:txBody>
      </p:sp>
    </p:spTree>
    <p:extLst>
      <p:ext uri="{BB962C8B-B14F-4D97-AF65-F5344CB8AC3E}">
        <p14:creationId xmlns:p14="http://schemas.microsoft.com/office/powerpoint/2010/main" val="4906954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ED7FF7-3BB5-479A-BC69-7A970CE49DB8}"/>
              </a:ext>
            </a:extLst>
          </p:cNvPr>
          <p:cNvSpPr txBox="1"/>
          <p:nvPr/>
        </p:nvSpPr>
        <p:spPr>
          <a:xfrm>
            <a:off x="817521" y="852031"/>
            <a:ext cx="9677107" cy="807393"/>
          </a:xfrm>
          <a:prstGeom prst="rect">
            <a:avLst/>
          </a:prstGeom>
        </p:spPr>
        <p:txBody>
          <a:bodyPr vert="horz" lIns="91440" tIns="45720" rIns="91440" bIns="45720" rtlCol="0" anchor="t">
            <a:normAutofit/>
          </a:bodyPr>
          <a:lstStyle/>
          <a:p>
            <a:pPr>
              <a:spcBef>
                <a:spcPct val="0"/>
              </a:spcBef>
              <a:spcAft>
                <a:spcPts val="600"/>
              </a:spcAft>
            </a:pPr>
            <a:r>
              <a:rPr lang="en-US" sz="3600" dirty="0">
                <a:solidFill>
                  <a:schemeClr val="tx1">
                    <a:lumMod val="95000"/>
                    <a:lumOff val="5000"/>
                  </a:schemeClr>
                </a:solidFill>
                <a:latin typeface="Times New Roman" panose="02020603050405020304" pitchFamily="18" charset="0"/>
                <a:ea typeface="+mj-ea"/>
                <a:cs typeface="Times New Roman" panose="02020603050405020304" pitchFamily="18" charset="0"/>
              </a:rPr>
              <a:t>1.1.4  Code Example</a:t>
            </a:r>
            <a:endParaRPr lang="en-US" sz="3600" b="1" dirty="0">
              <a:solidFill>
                <a:schemeClr val="tx1">
                  <a:lumMod val="95000"/>
                  <a:lumOff val="5000"/>
                </a:schemeClr>
              </a:solidFill>
              <a:latin typeface="Times New Roman" panose="02020603050405020304" pitchFamily="18" charset="0"/>
              <a:ea typeface="+mj-ea"/>
              <a:cs typeface="Times New Roman" panose="02020603050405020304" pitchFamily="18" charset="0"/>
            </a:endParaRPr>
          </a:p>
        </p:txBody>
      </p:sp>
      <p:grpSp>
        <p:nvGrpSpPr>
          <p:cNvPr id="35" name="Group 34">
            <a:extLst>
              <a:ext uri="{FF2B5EF4-FFF2-40B4-BE49-F238E27FC236}">
                <a16:creationId xmlns:a16="http://schemas.microsoft.com/office/drawing/2014/main" id="{CB2F3842-E3F5-47E6-8D64-E739C620C8AF}"/>
              </a:ext>
            </a:extLst>
          </p:cNvPr>
          <p:cNvGrpSpPr/>
          <p:nvPr/>
        </p:nvGrpSpPr>
        <p:grpSpPr>
          <a:xfrm>
            <a:off x="817521" y="1674174"/>
            <a:ext cx="5113958" cy="2981121"/>
            <a:chOff x="687970" y="1096615"/>
            <a:chExt cx="5103186" cy="2995195"/>
          </a:xfrm>
        </p:grpSpPr>
        <p:grpSp>
          <p:nvGrpSpPr>
            <p:cNvPr id="6" name="Group 5">
              <a:extLst>
                <a:ext uri="{FF2B5EF4-FFF2-40B4-BE49-F238E27FC236}">
                  <a16:creationId xmlns:a16="http://schemas.microsoft.com/office/drawing/2014/main" id="{D01996ED-125D-4696-BEAA-A632266EB217}"/>
                </a:ext>
              </a:extLst>
            </p:cNvPr>
            <p:cNvGrpSpPr/>
            <p:nvPr/>
          </p:nvGrpSpPr>
          <p:grpSpPr>
            <a:xfrm>
              <a:off x="687970" y="1096615"/>
              <a:ext cx="5103186" cy="2995195"/>
              <a:chOff x="813425" y="1619335"/>
              <a:chExt cx="6768476" cy="3610861"/>
            </a:xfrm>
          </p:grpSpPr>
          <p:pic>
            <p:nvPicPr>
              <p:cNvPr id="3" name="Picture 2">
                <a:extLst>
                  <a:ext uri="{FF2B5EF4-FFF2-40B4-BE49-F238E27FC236}">
                    <a16:creationId xmlns:a16="http://schemas.microsoft.com/office/drawing/2014/main" id="{9B5CBF61-6D60-4126-8CD2-0328A878BA1B}"/>
                  </a:ext>
                </a:extLst>
              </p:cNvPr>
              <p:cNvPicPr>
                <a:picLocks noChangeAspect="1"/>
              </p:cNvPicPr>
              <p:nvPr/>
            </p:nvPicPr>
            <p:blipFill>
              <a:blip r:embed="rId3"/>
              <a:stretch>
                <a:fillRect/>
              </a:stretch>
            </p:blipFill>
            <p:spPr>
              <a:xfrm>
                <a:off x="813425" y="1619335"/>
                <a:ext cx="6768476" cy="3610861"/>
              </a:xfrm>
              <a:prstGeom prst="rect">
                <a:avLst/>
              </a:prstGeom>
              <a:ln>
                <a:solidFill>
                  <a:schemeClr val="accent1"/>
                </a:solidFill>
              </a:ln>
            </p:spPr>
          </p:pic>
          <p:cxnSp>
            <p:nvCxnSpPr>
              <p:cNvPr id="5" name="Straight Connector 4">
                <a:extLst>
                  <a:ext uri="{FF2B5EF4-FFF2-40B4-BE49-F238E27FC236}">
                    <a16:creationId xmlns:a16="http://schemas.microsoft.com/office/drawing/2014/main" id="{BCD2F22D-C6B0-4219-BC2A-B227CF72E340}"/>
                  </a:ext>
                </a:extLst>
              </p:cNvPr>
              <p:cNvCxnSpPr/>
              <p:nvPr/>
            </p:nvCxnSpPr>
            <p:spPr>
              <a:xfrm>
                <a:off x="1729563" y="4529470"/>
                <a:ext cx="5585637"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8" name="Rectangle 7">
              <a:extLst>
                <a:ext uri="{FF2B5EF4-FFF2-40B4-BE49-F238E27FC236}">
                  <a16:creationId xmlns:a16="http://schemas.microsoft.com/office/drawing/2014/main" id="{729CCF0B-377C-42B6-BE0C-B82A29039988}"/>
                </a:ext>
              </a:extLst>
            </p:cNvPr>
            <p:cNvSpPr/>
            <p:nvPr/>
          </p:nvSpPr>
          <p:spPr>
            <a:xfrm>
              <a:off x="1806943" y="1184139"/>
              <a:ext cx="546396" cy="2197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17144A4D-6B5B-411C-8507-9A0FAE5D1678}"/>
              </a:ext>
            </a:extLst>
          </p:cNvPr>
          <p:cNvGrpSpPr/>
          <p:nvPr/>
        </p:nvGrpSpPr>
        <p:grpSpPr>
          <a:xfrm>
            <a:off x="6545529" y="1674173"/>
            <a:ext cx="4699329" cy="2981121"/>
            <a:chOff x="6014776" y="1422400"/>
            <a:chExt cx="4461838" cy="3433135"/>
          </a:xfrm>
        </p:grpSpPr>
        <p:pic>
          <p:nvPicPr>
            <p:cNvPr id="7" name="Picture 6">
              <a:extLst>
                <a:ext uri="{FF2B5EF4-FFF2-40B4-BE49-F238E27FC236}">
                  <a16:creationId xmlns:a16="http://schemas.microsoft.com/office/drawing/2014/main" id="{A0C736CB-2F0D-471C-A051-226DBCD948BC}"/>
                </a:ext>
              </a:extLst>
            </p:cNvPr>
            <p:cNvPicPr>
              <a:picLocks noChangeAspect="1"/>
            </p:cNvPicPr>
            <p:nvPr/>
          </p:nvPicPr>
          <p:blipFill>
            <a:blip r:embed="rId4"/>
            <a:stretch>
              <a:fillRect/>
            </a:stretch>
          </p:blipFill>
          <p:spPr>
            <a:xfrm>
              <a:off x="6014776" y="1422400"/>
              <a:ext cx="4461838" cy="3433135"/>
            </a:xfrm>
            <a:prstGeom prst="rect">
              <a:avLst/>
            </a:prstGeom>
            <a:ln>
              <a:solidFill>
                <a:schemeClr val="accent1"/>
              </a:solidFill>
            </a:ln>
          </p:spPr>
        </p:pic>
        <p:sp>
          <p:nvSpPr>
            <p:cNvPr id="20" name="Rectangle 19">
              <a:extLst>
                <a:ext uri="{FF2B5EF4-FFF2-40B4-BE49-F238E27FC236}">
                  <a16:creationId xmlns:a16="http://schemas.microsoft.com/office/drawing/2014/main" id="{4218A9B9-9408-44DA-88B1-FD7B2CFF3A1C}"/>
                </a:ext>
              </a:extLst>
            </p:cNvPr>
            <p:cNvSpPr/>
            <p:nvPr/>
          </p:nvSpPr>
          <p:spPr>
            <a:xfrm>
              <a:off x="6989135" y="1443665"/>
              <a:ext cx="680484" cy="2352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8D6DD31-D59F-495F-B0FF-9F3DDBB4E9A1}"/>
                </a:ext>
              </a:extLst>
            </p:cNvPr>
            <p:cNvCxnSpPr/>
            <p:nvPr/>
          </p:nvCxnSpPr>
          <p:spPr>
            <a:xfrm>
              <a:off x="6208999" y="4013200"/>
              <a:ext cx="381888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A16D952A-EAD4-430C-8C33-EB48A8A92D7D}"/>
              </a:ext>
            </a:extLst>
          </p:cNvPr>
          <p:cNvGrpSpPr/>
          <p:nvPr/>
        </p:nvGrpSpPr>
        <p:grpSpPr>
          <a:xfrm>
            <a:off x="817521" y="5098173"/>
            <a:ext cx="5113957" cy="935831"/>
            <a:chOff x="1090728" y="4508483"/>
            <a:chExt cx="4461839" cy="879688"/>
          </a:xfrm>
        </p:grpSpPr>
        <p:pic>
          <p:nvPicPr>
            <p:cNvPr id="36" name="Picture 35">
              <a:extLst>
                <a:ext uri="{FF2B5EF4-FFF2-40B4-BE49-F238E27FC236}">
                  <a16:creationId xmlns:a16="http://schemas.microsoft.com/office/drawing/2014/main" id="{EC4D90A1-50CF-478D-ADA8-71CEAB264281}"/>
                </a:ext>
              </a:extLst>
            </p:cNvPr>
            <p:cNvPicPr>
              <a:picLocks noChangeAspect="1"/>
            </p:cNvPicPr>
            <p:nvPr/>
          </p:nvPicPr>
          <p:blipFill>
            <a:blip r:embed="rId5"/>
            <a:stretch>
              <a:fillRect/>
            </a:stretch>
          </p:blipFill>
          <p:spPr>
            <a:xfrm>
              <a:off x="1090728" y="4508483"/>
              <a:ext cx="4461839" cy="879688"/>
            </a:xfrm>
            <a:prstGeom prst="rect">
              <a:avLst/>
            </a:prstGeom>
            <a:ln>
              <a:solidFill>
                <a:schemeClr val="accent1"/>
              </a:solidFill>
            </a:ln>
          </p:spPr>
        </p:pic>
        <p:sp>
          <p:nvSpPr>
            <p:cNvPr id="38" name="Rectangle 37">
              <a:extLst>
                <a:ext uri="{FF2B5EF4-FFF2-40B4-BE49-F238E27FC236}">
                  <a16:creationId xmlns:a16="http://schemas.microsoft.com/office/drawing/2014/main" id="{08D38E6B-25E2-4587-8E41-55FFA2A6982E}"/>
                </a:ext>
              </a:extLst>
            </p:cNvPr>
            <p:cNvSpPr/>
            <p:nvPr/>
          </p:nvSpPr>
          <p:spPr>
            <a:xfrm>
              <a:off x="3224713" y="4705320"/>
              <a:ext cx="2197892" cy="1872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3142EAB8-46BF-41BB-A4A1-A7A033E88481}"/>
                </a:ext>
              </a:extLst>
            </p:cNvPr>
            <p:cNvCxnSpPr/>
            <p:nvPr/>
          </p:nvCxnSpPr>
          <p:spPr>
            <a:xfrm flipV="1">
              <a:off x="1560261" y="5341099"/>
              <a:ext cx="3274828" cy="846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45B6448A-83CC-4E24-A2FF-D3EA832383BB}"/>
              </a:ext>
            </a:extLst>
          </p:cNvPr>
          <p:cNvGrpSpPr/>
          <p:nvPr/>
        </p:nvGrpSpPr>
        <p:grpSpPr>
          <a:xfrm>
            <a:off x="6545529" y="5098173"/>
            <a:ext cx="4734768" cy="935831"/>
            <a:chOff x="867515" y="5693371"/>
            <a:chExt cx="4422300" cy="1091865"/>
          </a:xfrm>
        </p:grpSpPr>
        <p:pic>
          <p:nvPicPr>
            <p:cNvPr id="42" name="Picture 41">
              <a:extLst>
                <a:ext uri="{FF2B5EF4-FFF2-40B4-BE49-F238E27FC236}">
                  <a16:creationId xmlns:a16="http://schemas.microsoft.com/office/drawing/2014/main" id="{B2FD5363-3C8A-40A3-A01F-D0026DD8DAE0}"/>
                </a:ext>
              </a:extLst>
            </p:cNvPr>
            <p:cNvPicPr>
              <a:picLocks noChangeAspect="1"/>
            </p:cNvPicPr>
            <p:nvPr/>
          </p:nvPicPr>
          <p:blipFill>
            <a:blip r:embed="rId6"/>
            <a:stretch>
              <a:fillRect/>
            </a:stretch>
          </p:blipFill>
          <p:spPr>
            <a:xfrm>
              <a:off x="867515" y="5693371"/>
              <a:ext cx="4422300" cy="1091865"/>
            </a:xfrm>
            <a:prstGeom prst="rect">
              <a:avLst/>
            </a:prstGeom>
            <a:ln>
              <a:solidFill>
                <a:schemeClr val="accent1"/>
              </a:solidFill>
            </a:ln>
          </p:spPr>
        </p:pic>
        <p:cxnSp>
          <p:nvCxnSpPr>
            <p:cNvPr id="44" name="Straight Connector 43">
              <a:extLst>
                <a:ext uri="{FF2B5EF4-FFF2-40B4-BE49-F238E27FC236}">
                  <a16:creationId xmlns:a16="http://schemas.microsoft.com/office/drawing/2014/main" id="{5CAB62AE-BDA8-4577-84A9-1DA23B40BDBA}"/>
                </a:ext>
              </a:extLst>
            </p:cNvPr>
            <p:cNvCxnSpPr/>
            <p:nvPr/>
          </p:nvCxnSpPr>
          <p:spPr>
            <a:xfrm>
              <a:off x="1161013" y="6471638"/>
              <a:ext cx="401484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E63BBDB2-D18C-47CA-87FC-999A2A3AE278}"/>
                </a:ext>
              </a:extLst>
            </p:cNvPr>
            <p:cNvSpPr/>
            <p:nvPr/>
          </p:nvSpPr>
          <p:spPr>
            <a:xfrm>
              <a:off x="2495106" y="5734492"/>
              <a:ext cx="602513" cy="2264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Rectangle 46">
            <a:extLst>
              <a:ext uri="{FF2B5EF4-FFF2-40B4-BE49-F238E27FC236}">
                <a16:creationId xmlns:a16="http://schemas.microsoft.com/office/drawing/2014/main" id="{90A48FD8-9475-4F55-85CC-C48E2E335BEF}"/>
              </a:ext>
            </a:extLst>
          </p:cNvPr>
          <p:cNvSpPr/>
          <p:nvPr/>
        </p:nvSpPr>
        <p:spPr>
          <a:xfrm>
            <a:off x="-25298" y="3352"/>
            <a:ext cx="12217298" cy="400110"/>
          </a:xfrm>
          <a:prstGeom prst="rect">
            <a:avLst/>
          </a:prstGeom>
          <a:solidFill>
            <a:schemeClr val="accent2">
              <a:lumMod val="75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One:  MVC Design Pattern</a:t>
            </a:r>
          </a:p>
        </p:txBody>
      </p:sp>
    </p:spTree>
    <p:extLst>
      <p:ext uri="{BB962C8B-B14F-4D97-AF65-F5344CB8AC3E}">
        <p14:creationId xmlns:p14="http://schemas.microsoft.com/office/powerpoint/2010/main" val="12961064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ED7FF7-3BB5-479A-BC69-7A970CE49DB8}"/>
              </a:ext>
            </a:extLst>
          </p:cNvPr>
          <p:cNvSpPr txBox="1"/>
          <p:nvPr/>
        </p:nvSpPr>
        <p:spPr>
          <a:xfrm>
            <a:off x="1375360" y="927303"/>
            <a:ext cx="8596668" cy="830613"/>
          </a:xfrm>
          <a:prstGeom prst="rect">
            <a:avLst/>
          </a:prstGeom>
        </p:spPr>
        <p:txBody>
          <a:bodyPr vert="horz" lIns="91440" tIns="45720" rIns="91440" bIns="45720" rtlCol="0" anchor="t">
            <a:normAutofit/>
          </a:bodyPr>
          <a:lstStyle/>
          <a:p>
            <a:pPr>
              <a:spcBef>
                <a:spcPct val="0"/>
              </a:spcBef>
              <a:spcAft>
                <a:spcPts val="600"/>
              </a:spcAft>
            </a:pPr>
            <a:r>
              <a:rPr lang="en-US" sz="3600" dirty="0">
                <a:solidFill>
                  <a:schemeClr val="tx1">
                    <a:lumMod val="95000"/>
                    <a:lumOff val="5000"/>
                  </a:schemeClr>
                </a:solidFill>
                <a:latin typeface="+mj-lt"/>
                <a:ea typeface="+mj-ea"/>
                <a:cs typeface="Times New Roman" panose="02020603050405020304" pitchFamily="18" charset="0"/>
              </a:rPr>
              <a:t>1.1.5  Compare and Contrast </a:t>
            </a:r>
          </a:p>
        </p:txBody>
      </p:sp>
      <p:sp>
        <p:nvSpPr>
          <p:cNvPr id="4" name="Rectangle 3">
            <a:extLst>
              <a:ext uri="{FF2B5EF4-FFF2-40B4-BE49-F238E27FC236}">
                <a16:creationId xmlns:a16="http://schemas.microsoft.com/office/drawing/2014/main" id="{66E561DF-04A5-493C-BBCC-D5DE26A8E1DD}"/>
              </a:ext>
            </a:extLst>
          </p:cNvPr>
          <p:cNvSpPr/>
          <p:nvPr/>
        </p:nvSpPr>
        <p:spPr>
          <a:xfrm>
            <a:off x="685799" y="1650077"/>
            <a:ext cx="8470898" cy="3429260"/>
          </a:xfrm>
          <a:prstGeom prst="rect">
            <a:avLst/>
          </a:prstGeom>
        </p:spPr>
        <p:txBody>
          <a:bodyPr vert="horz" lIns="91440" tIns="45720" rIns="91440" bIns="45720" rtlCol="0">
            <a:normAutofit/>
          </a:bodyPr>
          <a:lstStyle/>
          <a:p>
            <a:pPr>
              <a:lnSpc>
                <a:spcPct val="90000"/>
              </a:lnSpc>
              <a:spcBef>
                <a:spcPts val="1000"/>
              </a:spcBef>
              <a:buClr>
                <a:schemeClr val="accent1"/>
              </a:buClr>
              <a:buSzPct val="80000"/>
            </a:pPr>
            <a:endParaRPr lang="en-US" sz="15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id="{A5E02247-C69D-4C1F-9A9A-524BC75B24D7}"/>
              </a:ext>
            </a:extLst>
          </p:cNvPr>
          <p:cNvSpPr/>
          <p:nvPr/>
        </p:nvSpPr>
        <p:spPr>
          <a:xfrm>
            <a:off x="-25298" y="3352"/>
            <a:ext cx="12217298" cy="400110"/>
          </a:xfrm>
          <a:prstGeom prst="rect">
            <a:avLst/>
          </a:prstGeom>
          <a:solidFill>
            <a:schemeClr val="accent2">
              <a:lumMod val="75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One:  MVC Design Pattern</a:t>
            </a:r>
          </a:p>
        </p:txBody>
      </p:sp>
      <p:sp>
        <p:nvSpPr>
          <p:cNvPr id="3" name="TextBox 2">
            <a:extLst>
              <a:ext uri="{FF2B5EF4-FFF2-40B4-BE49-F238E27FC236}">
                <a16:creationId xmlns:a16="http://schemas.microsoft.com/office/drawing/2014/main" id="{5EA1FF52-DB46-4C54-B827-5BC8BE84FB39}"/>
              </a:ext>
            </a:extLst>
          </p:cNvPr>
          <p:cNvSpPr txBox="1"/>
          <p:nvPr/>
        </p:nvSpPr>
        <p:spPr>
          <a:xfrm>
            <a:off x="1282995" y="1757916"/>
            <a:ext cx="184731" cy="369332"/>
          </a:xfrm>
          <a:prstGeom prst="rect">
            <a:avLst/>
          </a:prstGeom>
          <a:noFill/>
        </p:spPr>
        <p:txBody>
          <a:bodyPr wrap="none" rtlCol="0">
            <a:spAutoFit/>
          </a:bodyPr>
          <a:lstStyle/>
          <a:p>
            <a:endParaRPr lang="en-US" dirty="0"/>
          </a:p>
        </p:txBody>
      </p:sp>
      <p:sp>
        <p:nvSpPr>
          <p:cNvPr id="24" name="Rectangle 23">
            <a:extLst>
              <a:ext uri="{FF2B5EF4-FFF2-40B4-BE49-F238E27FC236}">
                <a16:creationId xmlns:a16="http://schemas.microsoft.com/office/drawing/2014/main" id="{8DB53332-FD29-4CD0-86A9-4C5827B9C48A}"/>
              </a:ext>
            </a:extLst>
          </p:cNvPr>
          <p:cNvSpPr/>
          <p:nvPr/>
        </p:nvSpPr>
        <p:spPr>
          <a:xfrm>
            <a:off x="1375360" y="1831684"/>
            <a:ext cx="9693585" cy="4237583"/>
          </a:xfrm>
          <a:prstGeom prst="rect">
            <a:avLst/>
          </a:prstGeom>
        </p:spPr>
        <p:txBody>
          <a:bodyPr vert="horz" lIns="91440" tIns="45720" rIns="91440" bIns="45720" rtlCol="0">
            <a:noAutofit/>
          </a:bodyPr>
          <a:lstStyle/>
          <a:p>
            <a:pPr algn="just">
              <a:lnSpc>
                <a:spcPct val="150000"/>
              </a:lnSpc>
              <a:spcBef>
                <a:spcPts val="600"/>
              </a:spcBef>
              <a:buSzPct val="100000"/>
            </a:pPr>
            <a:r>
              <a:rPr lang="en-US" sz="1600" dirty="0">
                <a:solidFill>
                  <a:schemeClr val="tx1">
                    <a:lumMod val="95000"/>
                    <a:lumOff val="5000"/>
                  </a:schemeClr>
                </a:solidFill>
                <a:cs typeface="Times New Roman" panose="02020603050405020304" pitchFamily="18" charset="0"/>
              </a:rPr>
              <a:t>Compare with other possible approaches, this project use MVC has several advantages:</a:t>
            </a:r>
          </a:p>
          <a:p>
            <a:pPr marL="342900" indent="-342900" algn="just">
              <a:lnSpc>
                <a:spcPct val="120000"/>
              </a:lnSpc>
              <a:spcBef>
                <a:spcPts val="600"/>
              </a:spcBef>
              <a:buSzPct val="100000"/>
              <a:buAutoNum type="arabicPeriod"/>
            </a:pPr>
            <a:r>
              <a:rPr lang="en-US" sz="1600" b="1" dirty="0">
                <a:solidFill>
                  <a:schemeClr val="tx1">
                    <a:lumMod val="95000"/>
                    <a:lumOff val="5000"/>
                  </a:schemeClr>
                </a:solidFill>
                <a:cs typeface="Times New Roman" panose="02020603050405020304" pitchFamily="18" charset="0"/>
              </a:rPr>
              <a:t>High reusability of code. </a:t>
            </a:r>
            <a:r>
              <a:rPr lang="en-US" sz="1600" dirty="0">
                <a:solidFill>
                  <a:schemeClr val="tx1">
                    <a:lumMod val="95000"/>
                    <a:lumOff val="5000"/>
                  </a:schemeClr>
                </a:solidFill>
                <a:cs typeface="Times New Roman" panose="02020603050405020304" pitchFamily="18" charset="0"/>
              </a:rPr>
              <a:t>Because the model is independent of the view interface, we can migrate a model to a new platform independently. All we need to do is make changes to the view and controller on the new platform.</a:t>
            </a:r>
          </a:p>
          <a:p>
            <a:pPr marL="342900" indent="-342900" algn="just">
              <a:lnSpc>
                <a:spcPct val="150000"/>
              </a:lnSpc>
              <a:spcBef>
                <a:spcPts val="600"/>
              </a:spcBef>
              <a:buSzPct val="100000"/>
              <a:buAutoNum type="arabicPeriod"/>
            </a:pPr>
            <a:r>
              <a:rPr lang="en-US" sz="1600" b="1" dirty="0">
                <a:solidFill>
                  <a:schemeClr val="tx1">
                    <a:lumMod val="95000"/>
                    <a:lumOff val="5000"/>
                  </a:schemeClr>
                </a:solidFill>
                <a:cs typeface="Times New Roman" panose="02020603050405020304" pitchFamily="18" charset="0"/>
              </a:rPr>
              <a:t>High code maintainability. </a:t>
            </a:r>
            <a:r>
              <a:rPr lang="en-US" sz="1600" dirty="0">
                <a:solidFill>
                  <a:schemeClr val="tx1">
                    <a:lumMod val="95000"/>
                    <a:lumOff val="5000"/>
                  </a:schemeClr>
                </a:solidFill>
                <a:cs typeface="Times New Roman" panose="02020603050405020304" pitchFamily="18" charset="0"/>
              </a:rPr>
              <a:t>If we need to add and remove game functions, we only need to make changes in the model instead of making more changes to the view interface. If we need to improve the game interface, we only need to modify view. This greatly improves the efficiency of program development.</a:t>
            </a:r>
          </a:p>
          <a:p>
            <a:pPr marL="342900" indent="-342900" algn="just">
              <a:lnSpc>
                <a:spcPct val="150000"/>
              </a:lnSpc>
              <a:spcBef>
                <a:spcPts val="600"/>
              </a:spcBef>
              <a:buSzPct val="100000"/>
              <a:buAutoNum type="arabicPeriod"/>
            </a:pPr>
            <a:r>
              <a:rPr lang="en-US" sz="1600" b="1" dirty="0">
                <a:solidFill>
                  <a:schemeClr val="tx1">
                    <a:lumMod val="95000"/>
                    <a:lumOff val="5000"/>
                  </a:schemeClr>
                </a:solidFill>
                <a:cs typeface="Times New Roman" panose="02020603050405020304" pitchFamily="18" charset="0"/>
              </a:rPr>
              <a:t>Shorten program development time. </a:t>
            </a:r>
            <a:r>
              <a:rPr lang="en-US" sz="1600" dirty="0">
                <a:solidFill>
                  <a:schemeClr val="tx1">
                    <a:lumMod val="95000"/>
                    <a:lumOff val="5000"/>
                  </a:schemeClr>
                </a:solidFill>
                <a:cs typeface="Times New Roman" panose="02020603050405020304" pitchFamily="18" charset="0"/>
              </a:rPr>
              <a:t>Using MVC mode in large development projects is conducive to the division of work of multiple developers and the improvement of development efficiency.</a:t>
            </a:r>
          </a:p>
          <a:p>
            <a:pPr algn="just">
              <a:lnSpc>
                <a:spcPct val="150000"/>
              </a:lnSpc>
              <a:spcBef>
                <a:spcPts val="600"/>
              </a:spcBef>
              <a:buSzPct val="100000"/>
            </a:pPr>
            <a:r>
              <a:rPr lang="en-US" sz="1600" dirty="0">
                <a:solidFill>
                  <a:schemeClr val="tx1">
                    <a:lumMod val="95000"/>
                    <a:lumOff val="5000"/>
                  </a:schemeClr>
                </a:solidFill>
                <a:cs typeface="Times New Roman" panose="02020603050405020304" pitchFamily="18" charset="0"/>
              </a:rPr>
              <a:t>Disadvantage of MVC:</a:t>
            </a:r>
          </a:p>
          <a:p>
            <a:pPr algn="just">
              <a:lnSpc>
                <a:spcPct val="150000"/>
              </a:lnSpc>
              <a:spcBef>
                <a:spcPts val="600"/>
              </a:spcBef>
              <a:buSzPct val="100000"/>
            </a:pPr>
            <a:r>
              <a:rPr lang="en-US" sz="1600" dirty="0">
                <a:solidFill>
                  <a:schemeClr val="tx1">
                    <a:lumMod val="95000"/>
                    <a:lumOff val="5000"/>
                  </a:schemeClr>
                </a:solidFill>
                <a:cs typeface="Times New Roman" panose="02020603050405020304" pitchFamily="18" charset="0"/>
              </a:rPr>
              <a:t>Using MVC in the development of small projects greatly increases the difficulty of development.</a:t>
            </a:r>
          </a:p>
          <a:p>
            <a:pPr algn="just">
              <a:lnSpc>
                <a:spcPct val="150000"/>
              </a:lnSpc>
              <a:spcBef>
                <a:spcPts val="600"/>
              </a:spcBef>
              <a:buSzPct val="100000"/>
            </a:pPr>
            <a:endParaRPr lang="en-US" sz="1600" b="1" dirty="0">
              <a:solidFill>
                <a:schemeClr val="tx1">
                  <a:lumMod val="95000"/>
                  <a:lumOff val="5000"/>
                </a:schemeClr>
              </a:solidFill>
              <a:cs typeface="Times New Roman" panose="02020603050405020304" pitchFamily="18" charset="0"/>
            </a:endParaRPr>
          </a:p>
          <a:p>
            <a:pPr algn="just">
              <a:lnSpc>
                <a:spcPct val="150000"/>
              </a:lnSpc>
              <a:spcBef>
                <a:spcPts val="600"/>
              </a:spcBef>
              <a:buSzPct val="100000"/>
            </a:pPr>
            <a:endParaRPr lang="en-US" sz="1600" b="1" dirty="0">
              <a:solidFill>
                <a:schemeClr val="tx1">
                  <a:lumMod val="95000"/>
                  <a:lumOff val="5000"/>
                </a:schemeClr>
              </a:solidFill>
              <a:cs typeface="Times New Roman" panose="02020603050405020304" pitchFamily="18" charset="0"/>
            </a:endParaRPr>
          </a:p>
          <a:p>
            <a:pPr>
              <a:lnSpc>
                <a:spcPct val="150000"/>
              </a:lnSpc>
              <a:spcBef>
                <a:spcPts val="600"/>
              </a:spcBef>
              <a:buSzPct val="100000"/>
            </a:pPr>
            <a:endParaRPr lang="en-US" sz="1600" dirty="0">
              <a:solidFill>
                <a:schemeClr val="tx1">
                  <a:lumMod val="95000"/>
                  <a:lumOff val="5000"/>
                </a:schemeClr>
              </a:solidFill>
              <a:cs typeface="Times New Roman" panose="02020603050405020304" pitchFamily="18" charset="0"/>
            </a:endParaRPr>
          </a:p>
          <a:p>
            <a:pPr>
              <a:lnSpc>
                <a:spcPct val="150000"/>
              </a:lnSpc>
              <a:spcBef>
                <a:spcPts val="1000"/>
              </a:spcBef>
              <a:buSzPct val="100000"/>
            </a:pPr>
            <a:endParaRPr lang="en-US" sz="1600" dirty="0">
              <a:solidFill>
                <a:schemeClr val="tx1">
                  <a:lumMod val="95000"/>
                  <a:lumOff val="5000"/>
                </a:schemeClr>
              </a:solidFill>
              <a:cs typeface="Times New Roman" panose="02020603050405020304" pitchFamily="18" charset="0"/>
            </a:endParaRPr>
          </a:p>
        </p:txBody>
      </p:sp>
    </p:spTree>
    <p:extLst>
      <p:ext uri="{BB962C8B-B14F-4D97-AF65-F5344CB8AC3E}">
        <p14:creationId xmlns:p14="http://schemas.microsoft.com/office/powerpoint/2010/main" val="27012936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ED7FF7-3BB5-479A-BC69-7A970CE49DB8}"/>
              </a:ext>
            </a:extLst>
          </p:cNvPr>
          <p:cNvSpPr txBox="1"/>
          <p:nvPr/>
        </p:nvSpPr>
        <p:spPr>
          <a:xfrm>
            <a:off x="1247084" y="1002764"/>
            <a:ext cx="8596668" cy="682353"/>
          </a:xfrm>
          <a:prstGeom prst="rect">
            <a:avLst/>
          </a:prstGeom>
        </p:spPr>
        <p:txBody>
          <a:bodyPr vert="horz" lIns="91440" tIns="45720" rIns="91440" bIns="45720" rtlCol="0" anchor="t">
            <a:normAutofit lnSpcReduction="10000"/>
          </a:bodyPr>
          <a:lstStyle/>
          <a:p>
            <a:pPr>
              <a:spcBef>
                <a:spcPct val="0"/>
              </a:spcBef>
              <a:spcAft>
                <a:spcPts val="600"/>
              </a:spcAft>
            </a:pPr>
            <a:r>
              <a:rPr lang="en-US" sz="3600" dirty="0">
                <a:solidFill>
                  <a:schemeClr val="tx1">
                    <a:lumMod val="95000"/>
                    <a:lumOff val="5000"/>
                  </a:schemeClr>
                </a:solidFill>
                <a:ea typeface="+mj-ea"/>
                <a:cs typeface="Times New Roman" panose="02020603050405020304" pitchFamily="18" charset="0"/>
              </a:rPr>
              <a:t>1.1.6  The Effectiveness of My Approach</a:t>
            </a:r>
          </a:p>
          <a:p>
            <a:pPr>
              <a:spcBef>
                <a:spcPct val="0"/>
              </a:spcBef>
              <a:spcAft>
                <a:spcPts val="600"/>
              </a:spcAft>
            </a:pPr>
            <a:endParaRPr lang="en-US" sz="3600" dirty="0">
              <a:solidFill>
                <a:schemeClr val="tx1">
                  <a:lumMod val="95000"/>
                  <a:lumOff val="5000"/>
                </a:schemeClr>
              </a:solidFill>
              <a:ea typeface="+mj-ea"/>
              <a:cs typeface="Times New Roman" panose="02020603050405020304" pitchFamily="18" charset="0"/>
            </a:endParaRPr>
          </a:p>
        </p:txBody>
      </p:sp>
      <p:sp>
        <p:nvSpPr>
          <p:cNvPr id="4" name="Rectangle 3">
            <a:extLst>
              <a:ext uri="{FF2B5EF4-FFF2-40B4-BE49-F238E27FC236}">
                <a16:creationId xmlns:a16="http://schemas.microsoft.com/office/drawing/2014/main" id="{66E561DF-04A5-493C-BBCC-D5DE26A8E1DD}"/>
              </a:ext>
            </a:extLst>
          </p:cNvPr>
          <p:cNvSpPr/>
          <p:nvPr/>
        </p:nvSpPr>
        <p:spPr>
          <a:xfrm>
            <a:off x="661592" y="1651237"/>
            <a:ext cx="8470898" cy="3429260"/>
          </a:xfrm>
          <a:prstGeom prst="rect">
            <a:avLst/>
          </a:prstGeom>
        </p:spPr>
        <p:txBody>
          <a:bodyPr vert="horz" lIns="91440" tIns="45720" rIns="91440" bIns="45720" rtlCol="0">
            <a:normAutofit/>
          </a:bodyPr>
          <a:lstStyle/>
          <a:p>
            <a:pPr>
              <a:lnSpc>
                <a:spcPct val="90000"/>
              </a:lnSpc>
              <a:spcBef>
                <a:spcPts val="1000"/>
              </a:spcBef>
              <a:buClr>
                <a:schemeClr val="accent1"/>
              </a:buClr>
              <a:buSzPct val="80000"/>
            </a:pPr>
            <a:endParaRPr lang="en-US" sz="15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id="{A5E02247-C69D-4C1F-9A9A-524BC75B24D7}"/>
              </a:ext>
            </a:extLst>
          </p:cNvPr>
          <p:cNvSpPr/>
          <p:nvPr/>
        </p:nvSpPr>
        <p:spPr>
          <a:xfrm>
            <a:off x="-25298" y="3352"/>
            <a:ext cx="12217298" cy="400110"/>
          </a:xfrm>
          <a:prstGeom prst="rect">
            <a:avLst/>
          </a:prstGeom>
          <a:solidFill>
            <a:schemeClr val="accent2">
              <a:lumMod val="75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One:  MVC Design Pattern</a:t>
            </a:r>
          </a:p>
        </p:txBody>
      </p:sp>
      <p:sp>
        <p:nvSpPr>
          <p:cNvPr id="3" name="TextBox 2">
            <a:extLst>
              <a:ext uri="{FF2B5EF4-FFF2-40B4-BE49-F238E27FC236}">
                <a16:creationId xmlns:a16="http://schemas.microsoft.com/office/drawing/2014/main" id="{5EA1FF52-DB46-4C54-B827-5BC8BE84FB39}"/>
              </a:ext>
            </a:extLst>
          </p:cNvPr>
          <p:cNvSpPr txBox="1"/>
          <p:nvPr/>
        </p:nvSpPr>
        <p:spPr>
          <a:xfrm>
            <a:off x="1282995" y="1757916"/>
            <a:ext cx="184731" cy="369332"/>
          </a:xfrm>
          <a:prstGeom prst="rect">
            <a:avLst/>
          </a:prstGeom>
          <a:noFill/>
        </p:spPr>
        <p:txBody>
          <a:bodyPr wrap="none" rtlCol="0">
            <a:spAutoFit/>
          </a:bodyPr>
          <a:lstStyle/>
          <a:p>
            <a:endParaRPr lang="en-US" dirty="0"/>
          </a:p>
        </p:txBody>
      </p:sp>
      <p:pic>
        <p:nvPicPr>
          <p:cNvPr id="5" name="Picture 4">
            <a:extLst>
              <a:ext uri="{FF2B5EF4-FFF2-40B4-BE49-F238E27FC236}">
                <a16:creationId xmlns:a16="http://schemas.microsoft.com/office/drawing/2014/main" id="{2A62E267-D03B-4999-84E7-576F488B2CC3}"/>
              </a:ext>
            </a:extLst>
          </p:cNvPr>
          <p:cNvPicPr>
            <a:picLocks noChangeAspect="1"/>
          </p:cNvPicPr>
          <p:nvPr/>
        </p:nvPicPr>
        <p:blipFill>
          <a:blip r:embed="rId3"/>
          <a:stretch>
            <a:fillRect/>
          </a:stretch>
        </p:blipFill>
        <p:spPr>
          <a:xfrm>
            <a:off x="941074" y="2542483"/>
            <a:ext cx="2346451" cy="3437054"/>
          </a:xfrm>
          <a:prstGeom prst="rect">
            <a:avLst/>
          </a:prstGeom>
        </p:spPr>
      </p:pic>
      <p:sp>
        <p:nvSpPr>
          <p:cNvPr id="6" name="TextBox 5">
            <a:extLst>
              <a:ext uri="{FF2B5EF4-FFF2-40B4-BE49-F238E27FC236}">
                <a16:creationId xmlns:a16="http://schemas.microsoft.com/office/drawing/2014/main" id="{0526E856-FFEA-4757-926C-CC1A8C58F6AA}"/>
              </a:ext>
            </a:extLst>
          </p:cNvPr>
          <p:cNvSpPr txBox="1"/>
          <p:nvPr/>
        </p:nvSpPr>
        <p:spPr>
          <a:xfrm>
            <a:off x="941074" y="1796834"/>
            <a:ext cx="2326406" cy="369332"/>
          </a:xfrm>
          <a:prstGeom prst="rect">
            <a:avLst/>
          </a:prstGeom>
          <a:noFill/>
        </p:spPr>
        <p:txBody>
          <a:bodyPr wrap="none" rtlCol="0">
            <a:spAutoFit/>
          </a:bodyPr>
          <a:lstStyle/>
          <a:p>
            <a:r>
              <a:rPr lang="en-US" dirty="0"/>
              <a:t>(Text-only interface)</a:t>
            </a:r>
          </a:p>
        </p:txBody>
      </p:sp>
      <p:sp>
        <p:nvSpPr>
          <p:cNvPr id="28" name="TextBox 27">
            <a:extLst>
              <a:ext uri="{FF2B5EF4-FFF2-40B4-BE49-F238E27FC236}">
                <a16:creationId xmlns:a16="http://schemas.microsoft.com/office/drawing/2014/main" id="{3E76507F-26DC-4505-AE3A-20AAB044EFF1}"/>
              </a:ext>
            </a:extLst>
          </p:cNvPr>
          <p:cNvSpPr txBox="1"/>
          <p:nvPr/>
        </p:nvSpPr>
        <p:spPr>
          <a:xfrm>
            <a:off x="4063365" y="1822431"/>
            <a:ext cx="1739579" cy="369332"/>
          </a:xfrm>
          <a:prstGeom prst="rect">
            <a:avLst/>
          </a:prstGeom>
          <a:noFill/>
        </p:spPr>
        <p:txBody>
          <a:bodyPr wrap="none" rtlCol="0">
            <a:spAutoFit/>
          </a:bodyPr>
          <a:lstStyle/>
          <a:p>
            <a:r>
              <a:rPr lang="en-US" dirty="0"/>
              <a:t>(GUI interface)</a:t>
            </a:r>
          </a:p>
        </p:txBody>
      </p:sp>
      <p:pic>
        <p:nvPicPr>
          <p:cNvPr id="7" name="Picture 6">
            <a:extLst>
              <a:ext uri="{FF2B5EF4-FFF2-40B4-BE49-F238E27FC236}">
                <a16:creationId xmlns:a16="http://schemas.microsoft.com/office/drawing/2014/main" id="{A89BED78-A111-446E-881A-0D0BE0631286}"/>
              </a:ext>
            </a:extLst>
          </p:cNvPr>
          <p:cNvPicPr>
            <a:picLocks noChangeAspect="1"/>
          </p:cNvPicPr>
          <p:nvPr/>
        </p:nvPicPr>
        <p:blipFill>
          <a:blip r:embed="rId4"/>
          <a:stretch>
            <a:fillRect/>
          </a:stretch>
        </p:blipFill>
        <p:spPr>
          <a:xfrm>
            <a:off x="3718646" y="2542483"/>
            <a:ext cx="2543610" cy="3424541"/>
          </a:xfrm>
          <a:prstGeom prst="rect">
            <a:avLst/>
          </a:prstGeom>
          <a:ln>
            <a:solidFill>
              <a:schemeClr val="tx2">
                <a:lumMod val="75000"/>
              </a:schemeClr>
            </a:solidFill>
          </a:ln>
        </p:spPr>
      </p:pic>
      <p:sp>
        <p:nvSpPr>
          <p:cNvPr id="8" name="Rectangle 7">
            <a:extLst>
              <a:ext uri="{FF2B5EF4-FFF2-40B4-BE49-F238E27FC236}">
                <a16:creationId xmlns:a16="http://schemas.microsoft.com/office/drawing/2014/main" id="{9C2414E9-CAB8-415A-BCB7-4B980564E1F6}"/>
              </a:ext>
            </a:extLst>
          </p:cNvPr>
          <p:cNvSpPr/>
          <p:nvPr/>
        </p:nvSpPr>
        <p:spPr>
          <a:xfrm>
            <a:off x="6496187" y="2485243"/>
            <a:ext cx="4651281" cy="3089179"/>
          </a:xfrm>
          <a:prstGeom prst="rect">
            <a:avLst/>
          </a:prstGeom>
        </p:spPr>
        <p:txBody>
          <a:bodyPr wrap="square">
            <a:spAutoFit/>
          </a:bodyPr>
          <a:lstStyle/>
          <a:p>
            <a:pPr algn="just">
              <a:lnSpc>
                <a:spcPct val="150000"/>
              </a:lnSpc>
              <a:spcBef>
                <a:spcPts val="600"/>
              </a:spcBef>
              <a:buSzPct val="100000"/>
            </a:pPr>
            <a:r>
              <a:rPr lang="en-US" sz="1600" dirty="0">
                <a:solidFill>
                  <a:schemeClr val="tx1">
                    <a:lumMod val="95000"/>
                    <a:lumOff val="5000"/>
                  </a:schemeClr>
                </a:solidFill>
                <a:cs typeface="Times New Roman" panose="02020603050405020304" pitchFamily="18" charset="0"/>
              </a:rPr>
              <a:t>Because the MVC is used in the development of the game, when the user changes the requirements of the game interface, the programmer can be quickly grafted from one interface to another without rewriting the entire game.</a:t>
            </a:r>
          </a:p>
          <a:p>
            <a:pPr algn="just">
              <a:lnSpc>
                <a:spcPct val="150000"/>
              </a:lnSpc>
              <a:spcBef>
                <a:spcPts val="600"/>
              </a:spcBef>
              <a:buSzPct val="100000"/>
            </a:pPr>
            <a:r>
              <a:rPr lang="en-US" sz="1600" dirty="0">
                <a:solidFill>
                  <a:schemeClr val="tx1">
                    <a:lumMod val="95000"/>
                    <a:lumOff val="5000"/>
                  </a:schemeClr>
                </a:solidFill>
                <a:cs typeface="Times New Roman" panose="02020603050405020304" pitchFamily="18" charset="0"/>
              </a:rPr>
              <a:t>In practice, we reused the model, rewrite the user interface, and modify the whole program with a little adjustment to the controller.</a:t>
            </a:r>
          </a:p>
        </p:txBody>
      </p:sp>
    </p:spTree>
    <p:extLst>
      <p:ext uri="{BB962C8B-B14F-4D97-AF65-F5344CB8AC3E}">
        <p14:creationId xmlns:p14="http://schemas.microsoft.com/office/powerpoint/2010/main" val="16977379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ED7FF7-3BB5-479A-BC69-7A970CE49DB8}"/>
              </a:ext>
            </a:extLst>
          </p:cNvPr>
          <p:cNvSpPr txBox="1"/>
          <p:nvPr/>
        </p:nvSpPr>
        <p:spPr>
          <a:xfrm>
            <a:off x="1306393" y="927303"/>
            <a:ext cx="8596668" cy="830613"/>
          </a:xfrm>
          <a:prstGeom prst="rect">
            <a:avLst/>
          </a:prstGeom>
        </p:spPr>
        <p:txBody>
          <a:bodyPr vert="horz" lIns="91440" tIns="45720" rIns="91440" bIns="45720" rtlCol="0" anchor="t">
            <a:normAutofit/>
          </a:bodyPr>
          <a:lstStyle/>
          <a:p>
            <a:pPr>
              <a:spcBef>
                <a:spcPct val="0"/>
              </a:spcBef>
              <a:spcAft>
                <a:spcPts val="600"/>
              </a:spcAft>
            </a:pPr>
            <a:r>
              <a:rPr lang="en-US" sz="3600" dirty="0">
                <a:solidFill>
                  <a:schemeClr val="tx1">
                    <a:lumMod val="95000"/>
                    <a:lumOff val="5000"/>
                  </a:schemeClr>
                </a:solidFill>
                <a:ea typeface="+mj-ea"/>
                <a:cs typeface="Times New Roman" panose="02020603050405020304" pitchFamily="18" charset="0"/>
              </a:rPr>
              <a:t>1.1.7  How Could I Improve?</a:t>
            </a:r>
          </a:p>
        </p:txBody>
      </p:sp>
      <p:sp>
        <p:nvSpPr>
          <p:cNvPr id="4" name="Rectangle 3">
            <a:extLst>
              <a:ext uri="{FF2B5EF4-FFF2-40B4-BE49-F238E27FC236}">
                <a16:creationId xmlns:a16="http://schemas.microsoft.com/office/drawing/2014/main" id="{66E561DF-04A5-493C-BBCC-D5DE26A8E1DD}"/>
              </a:ext>
            </a:extLst>
          </p:cNvPr>
          <p:cNvSpPr/>
          <p:nvPr/>
        </p:nvSpPr>
        <p:spPr>
          <a:xfrm>
            <a:off x="685799" y="1650077"/>
            <a:ext cx="8470898" cy="3429260"/>
          </a:xfrm>
          <a:prstGeom prst="rect">
            <a:avLst/>
          </a:prstGeom>
        </p:spPr>
        <p:txBody>
          <a:bodyPr vert="horz" lIns="91440" tIns="45720" rIns="91440" bIns="45720" rtlCol="0">
            <a:normAutofit/>
          </a:bodyPr>
          <a:lstStyle/>
          <a:p>
            <a:pPr>
              <a:lnSpc>
                <a:spcPct val="90000"/>
              </a:lnSpc>
              <a:spcBef>
                <a:spcPts val="1000"/>
              </a:spcBef>
              <a:buClr>
                <a:schemeClr val="accent1"/>
              </a:buClr>
              <a:buSzPct val="80000"/>
            </a:pPr>
            <a:endParaRPr lang="en-US" sz="15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id="{A5E02247-C69D-4C1F-9A9A-524BC75B24D7}"/>
              </a:ext>
            </a:extLst>
          </p:cNvPr>
          <p:cNvSpPr/>
          <p:nvPr/>
        </p:nvSpPr>
        <p:spPr>
          <a:xfrm>
            <a:off x="-25298" y="3352"/>
            <a:ext cx="12217298" cy="400110"/>
          </a:xfrm>
          <a:prstGeom prst="rect">
            <a:avLst/>
          </a:prstGeom>
          <a:solidFill>
            <a:schemeClr val="accent2">
              <a:lumMod val="75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One:  MVC Design Pattern</a:t>
            </a:r>
          </a:p>
        </p:txBody>
      </p:sp>
      <p:sp>
        <p:nvSpPr>
          <p:cNvPr id="3" name="TextBox 2">
            <a:extLst>
              <a:ext uri="{FF2B5EF4-FFF2-40B4-BE49-F238E27FC236}">
                <a16:creationId xmlns:a16="http://schemas.microsoft.com/office/drawing/2014/main" id="{5EA1FF52-DB46-4C54-B827-5BC8BE84FB39}"/>
              </a:ext>
            </a:extLst>
          </p:cNvPr>
          <p:cNvSpPr txBox="1"/>
          <p:nvPr/>
        </p:nvSpPr>
        <p:spPr>
          <a:xfrm>
            <a:off x="1282995" y="1757916"/>
            <a:ext cx="184731" cy="369332"/>
          </a:xfrm>
          <a:prstGeom prst="rect">
            <a:avLst/>
          </a:prstGeom>
          <a:noFill/>
        </p:spPr>
        <p:txBody>
          <a:bodyPr wrap="none" rtlCol="0">
            <a:spAutoFit/>
          </a:bodyPr>
          <a:lstStyle/>
          <a:p>
            <a:endParaRPr lang="en-US" dirty="0"/>
          </a:p>
        </p:txBody>
      </p:sp>
      <p:sp>
        <p:nvSpPr>
          <p:cNvPr id="24" name="Rectangle 23">
            <a:extLst>
              <a:ext uri="{FF2B5EF4-FFF2-40B4-BE49-F238E27FC236}">
                <a16:creationId xmlns:a16="http://schemas.microsoft.com/office/drawing/2014/main" id="{8DB53332-FD29-4CD0-86A9-4C5827B9C48A}"/>
              </a:ext>
            </a:extLst>
          </p:cNvPr>
          <p:cNvSpPr/>
          <p:nvPr/>
        </p:nvSpPr>
        <p:spPr>
          <a:xfrm>
            <a:off x="1021702" y="1614890"/>
            <a:ext cx="10242249" cy="4914900"/>
          </a:xfrm>
          <a:prstGeom prst="rect">
            <a:avLst/>
          </a:prstGeom>
        </p:spPr>
        <p:txBody>
          <a:bodyPr vert="horz" lIns="91440" tIns="45720" rIns="91440" bIns="45720" rtlCol="0">
            <a:normAutofit/>
          </a:bodyPr>
          <a:lstStyle/>
          <a:p>
            <a:pPr algn="just">
              <a:lnSpc>
                <a:spcPct val="150000"/>
              </a:lnSpc>
              <a:spcBef>
                <a:spcPts val="600"/>
              </a:spcBef>
              <a:buSzPct val="100000"/>
            </a:pPr>
            <a:r>
              <a:rPr lang="en-US" sz="1600" dirty="0">
                <a:solidFill>
                  <a:schemeClr val="tx1">
                    <a:lumMod val="95000"/>
                    <a:lumOff val="5000"/>
                  </a:schemeClr>
                </a:solidFill>
                <a:cs typeface="Times New Roman" panose="02020603050405020304" pitchFamily="18" charset="0"/>
              </a:rPr>
              <a:t>In the existing software code, there are still some functions that can not be clearly defined, so some program logic is written into controller. In the later stage, I hope to make the function of each method more clear.</a:t>
            </a:r>
          </a:p>
          <a:p>
            <a:pPr algn="just">
              <a:lnSpc>
                <a:spcPct val="150000"/>
              </a:lnSpc>
              <a:spcBef>
                <a:spcPts val="600"/>
              </a:spcBef>
              <a:buSzPct val="100000"/>
            </a:pPr>
            <a:endParaRPr lang="en-US" sz="1600" b="1" dirty="0">
              <a:solidFill>
                <a:schemeClr val="tx1">
                  <a:lumMod val="95000"/>
                  <a:lumOff val="5000"/>
                </a:schemeClr>
              </a:solidFill>
              <a:cs typeface="Times New Roman" panose="02020603050405020304" pitchFamily="18" charset="0"/>
            </a:endParaRPr>
          </a:p>
          <a:p>
            <a:pPr algn="just">
              <a:lnSpc>
                <a:spcPct val="150000"/>
              </a:lnSpc>
              <a:spcBef>
                <a:spcPts val="600"/>
              </a:spcBef>
              <a:buSzPct val="100000"/>
            </a:pPr>
            <a:r>
              <a:rPr lang="en-US" sz="1600" b="1" dirty="0">
                <a:solidFill>
                  <a:schemeClr val="tx1">
                    <a:lumMod val="95000"/>
                    <a:lumOff val="5000"/>
                  </a:schemeClr>
                </a:solidFill>
                <a:cs typeface="Times New Roman" panose="02020603050405020304" pitchFamily="18" charset="0"/>
              </a:rPr>
              <a:t>For example: </a:t>
            </a:r>
          </a:p>
          <a:p>
            <a:pPr algn="just">
              <a:lnSpc>
                <a:spcPct val="150000"/>
              </a:lnSpc>
              <a:spcBef>
                <a:spcPts val="600"/>
              </a:spcBef>
              <a:buSzPct val="100000"/>
            </a:pPr>
            <a:endParaRPr lang="en-US" sz="1600" b="1" dirty="0">
              <a:solidFill>
                <a:schemeClr val="tx1">
                  <a:lumMod val="95000"/>
                  <a:lumOff val="5000"/>
                </a:schemeClr>
              </a:solidFill>
              <a:cs typeface="Times New Roman" panose="02020603050405020304" pitchFamily="18" charset="0"/>
            </a:endParaRPr>
          </a:p>
          <a:p>
            <a:pPr>
              <a:lnSpc>
                <a:spcPct val="150000"/>
              </a:lnSpc>
              <a:spcBef>
                <a:spcPts val="600"/>
              </a:spcBef>
              <a:buSzPct val="100000"/>
            </a:pPr>
            <a:endParaRPr lang="en-US" sz="1600" dirty="0">
              <a:solidFill>
                <a:schemeClr val="tx1">
                  <a:lumMod val="95000"/>
                  <a:lumOff val="5000"/>
                </a:schemeClr>
              </a:solidFill>
              <a:cs typeface="Times New Roman" panose="02020603050405020304" pitchFamily="18" charset="0"/>
            </a:endParaRPr>
          </a:p>
          <a:p>
            <a:pPr>
              <a:lnSpc>
                <a:spcPct val="150000"/>
              </a:lnSpc>
              <a:spcBef>
                <a:spcPts val="1000"/>
              </a:spcBef>
              <a:buSzPct val="100000"/>
            </a:pPr>
            <a:endParaRPr lang="en-US" sz="1600" dirty="0">
              <a:solidFill>
                <a:schemeClr val="tx1">
                  <a:lumMod val="95000"/>
                  <a:lumOff val="5000"/>
                </a:schemeClr>
              </a:solidFill>
              <a:cs typeface="Times New Roman" panose="02020603050405020304" pitchFamily="18" charset="0"/>
            </a:endParaRPr>
          </a:p>
        </p:txBody>
      </p:sp>
      <p:pic>
        <p:nvPicPr>
          <p:cNvPr id="5" name="Picture 4">
            <a:extLst>
              <a:ext uri="{FF2B5EF4-FFF2-40B4-BE49-F238E27FC236}">
                <a16:creationId xmlns:a16="http://schemas.microsoft.com/office/drawing/2014/main" id="{47B4D45B-8B8A-4FDB-98F3-A61BBD4AE8F4}"/>
              </a:ext>
            </a:extLst>
          </p:cNvPr>
          <p:cNvPicPr>
            <a:picLocks noChangeAspect="1"/>
          </p:cNvPicPr>
          <p:nvPr/>
        </p:nvPicPr>
        <p:blipFill>
          <a:blip r:embed="rId3"/>
          <a:stretch>
            <a:fillRect/>
          </a:stretch>
        </p:blipFill>
        <p:spPr>
          <a:xfrm>
            <a:off x="3391217" y="2614619"/>
            <a:ext cx="4704456" cy="3516048"/>
          </a:xfrm>
          <a:prstGeom prst="rect">
            <a:avLst/>
          </a:prstGeom>
          <a:ln>
            <a:solidFill>
              <a:schemeClr val="tx2"/>
            </a:solidFill>
          </a:ln>
        </p:spPr>
      </p:pic>
    </p:spTree>
    <p:extLst>
      <p:ext uri="{BB962C8B-B14F-4D97-AF65-F5344CB8AC3E}">
        <p14:creationId xmlns:p14="http://schemas.microsoft.com/office/powerpoint/2010/main" val="38641779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5479B517-5342-401B-ADA6-E2C4158702F8}"/>
              </a:ext>
            </a:extLst>
          </p:cNvPr>
          <p:cNvSpPr txBox="1"/>
          <p:nvPr/>
        </p:nvSpPr>
        <p:spPr>
          <a:xfrm>
            <a:off x="1287766" y="917736"/>
            <a:ext cx="8897565" cy="1560716"/>
          </a:xfrm>
          <a:prstGeom prst="rect">
            <a:avLst/>
          </a:prstGeom>
        </p:spPr>
        <p:txBody>
          <a:bodyPr vert="horz" lIns="91440" tIns="45720" rIns="91440" bIns="45720" rtlCol="0" anchor="t">
            <a:normAutofit/>
          </a:bodyPr>
          <a:lstStyle/>
          <a:p>
            <a:pPr defTabSz="914400">
              <a:lnSpc>
                <a:spcPct val="99000"/>
              </a:lnSpc>
              <a:spcBef>
                <a:spcPct val="0"/>
              </a:spcBef>
              <a:spcAft>
                <a:spcPts val="600"/>
              </a:spcAft>
            </a:pPr>
            <a:r>
              <a:rPr lang="en-US" sz="3600" dirty="0">
                <a:solidFill>
                  <a:schemeClr val="tx1">
                    <a:lumMod val="95000"/>
                    <a:lumOff val="5000"/>
                  </a:schemeClr>
                </a:solidFill>
                <a:ea typeface="+mj-ea"/>
                <a:cs typeface="+mj-cs"/>
              </a:rPr>
              <a:t>1.2.1  What is SOLID Principles</a:t>
            </a:r>
          </a:p>
        </p:txBody>
      </p:sp>
      <p:sp>
        <p:nvSpPr>
          <p:cNvPr id="30" name="TextBox 29">
            <a:extLst>
              <a:ext uri="{FF2B5EF4-FFF2-40B4-BE49-F238E27FC236}">
                <a16:creationId xmlns:a16="http://schemas.microsoft.com/office/drawing/2014/main" id="{BB65F35A-7899-4CEA-B5CE-63D4DF0A44A6}"/>
              </a:ext>
            </a:extLst>
          </p:cNvPr>
          <p:cNvSpPr txBox="1"/>
          <p:nvPr/>
        </p:nvSpPr>
        <p:spPr>
          <a:xfrm>
            <a:off x="1178243" y="1807492"/>
            <a:ext cx="9979891" cy="4195232"/>
          </a:xfrm>
          <a:prstGeom prst="rect">
            <a:avLst/>
          </a:prstGeom>
        </p:spPr>
        <p:txBody>
          <a:bodyPr vert="horz" lIns="91440" tIns="45720" rIns="91440" bIns="45720" rtlCol="0">
            <a:normAutofit/>
          </a:bodyPr>
          <a:lstStyle/>
          <a:p>
            <a:pPr algn="just" defTabSz="914400">
              <a:lnSpc>
                <a:spcPct val="111000"/>
              </a:lnSpc>
              <a:spcBef>
                <a:spcPts val="930"/>
              </a:spcBef>
            </a:pPr>
            <a:r>
              <a:rPr lang="en-US" sz="1600" b="1" dirty="0">
                <a:solidFill>
                  <a:schemeClr val="tx1">
                    <a:lumMod val="95000"/>
                    <a:lumOff val="5000"/>
                  </a:schemeClr>
                </a:solidFill>
              </a:rPr>
              <a:t>SOLID Principles </a:t>
            </a:r>
            <a:r>
              <a:rPr lang="en-US" sz="1600" dirty="0">
                <a:solidFill>
                  <a:schemeClr val="tx1">
                    <a:lumMod val="95000"/>
                    <a:lumOff val="5000"/>
                  </a:schemeClr>
                </a:solidFill>
              </a:rPr>
              <a:t>is a coding standard that all developers should have a clear concept for developing software in a proper way to avoid a bad design. It was promoted by Robert C Martin and is used across the object-oriented design spectrum. When applied properly it makes your code more extendable, logical and easier to read.</a:t>
            </a:r>
          </a:p>
          <a:p>
            <a:pPr algn="just" defTabSz="914400">
              <a:lnSpc>
                <a:spcPct val="111000"/>
              </a:lnSpc>
              <a:spcBef>
                <a:spcPts val="930"/>
              </a:spcBef>
            </a:pPr>
            <a:r>
              <a:rPr lang="en-US" sz="1600" dirty="0">
                <a:solidFill>
                  <a:schemeClr val="tx1">
                    <a:lumMod val="95000"/>
                    <a:lumOff val="5000"/>
                  </a:schemeClr>
                </a:solidFill>
              </a:rPr>
              <a:t>S - Single Responsibility Principle :A class should have one, and only one, reason to change.</a:t>
            </a:r>
          </a:p>
          <a:p>
            <a:pPr algn="just" defTabSz="914400">
              <a:lnSpc>
                <a:spcPct val="111000"/>
              </a:lnSpc>
              <a:spcBef>
                <a:spcPts val="930"/>
              </a:spcBef>
            </a:pPr>
            <a:r>
              <a:rPr lang="en-US" sz="1600" dirty="0">
                <a:solidFill>
                  <a:schemeClr val="tx1">
                    <a:lumMod val="95000"/>
                    <a:lumOff val="5000"/>
                  </a:schemeClr>
                </a:solidFill>
              </a:rPr>
              <a:t>One class should only serve one purpose, this does not imply that each class should have only one method, but they should all relate directly to the responsibility of the class. All the methods and properties should all work towards the same goal. When a class serves multiple purposes or responsibility then it should be made into a new class.</a:t>
            </a:r>
          </a:p>
          <a:p>
            <a:pPr algn="just" defTabSz="914400">
              <a:lnSpc>
                <a:spcPct val="111000"/>
              </a:lnSpc>
              <a:spcBef>
                <a:spcPts val="930"/>
              </a:spcBef>
            </a:pPr>
            <a:r>
              <a:rPr lang="en-US" sz="1600" dirty="0">
                <a:solidFill>
                  <a:schemeClr val="tx1">
                    <a:lumMod val="95000"/>
                    <a:lumOff val="5000"/>
                  </a:schemeClr>
                </a:solidFill>
              </a:rPr>
              <a:t>O - Open-closed Principle : Entities should be open for extension but closed for modification.</a:t>
            </a:r>
          </a:p>
          <a:p>
            <a:pPr algn="just" defTabSz="914400">
              <a:lnSpc>
                <a:spcPct val="111000"/>
              </a:lnSpc>
              <a:spcBef>
                <a:spcPts val="930"/>
              </a:spcBef>
            </a:pPr>
            <a:r>
              <a:rPr lang="en-US" sz="1600" dirty="0">
                <a:solidFill>
                  <a:schemeClr val="tx1">
                    <a:lumMod val="95000"/>
                    <a:lumOff val="5000"/>
                  </a:schemeClr>
                </a:solidFill>
              </a:rPr>
              <a:t>Software entities (classes, modules, functions, etc.) be extendable without changing the contents of the class you’re extending. If we could follow this principle strongly enough, it is possible to then modify the behavior of our code without ever touching a piece of original code.</a:t>
            </a:r>
          </a:p>
          <a:p>
            <a:pPr algn="just" defTabSz="914400">
              <a:lnSpc>
                <a:spcPct val="111000"/>
              </a:lnSpc>
              <a:spcBef>
                <a:spcPts val="930"/>
              </a:spcBef>
            </a:pPr>
            <a:endParaRPr lang="en-US" sz="1600" dirty="0">
              <a:solidFill>
                <a:schemeClr val="tx1">
                  <a:lumMod val="95000"/>
                  <a:lumOff val="5000"/>
                </a:schemeClr>
              </a:solidFill>
            </a:endParaRPr>
          </a:p>
        </p:txBody>
      </p:sp>
      <p:sp>
        <p:nvSpPr>
          <p:cNvPr id="8" name="Rectangle 7">
            <a:extLst>
              <a:ext uri="{FF2B5EF4-FFF2-40B4-BE49-F238E27FC236}">
                <a16:creationId xmlns:a16="http://schemas.microsoft.com/office/drawing/2014/main" id="{449A59FE-4099-4894-861D-68E792846078}"/>
              </a:ext>
            </a:extLst>
          </p:cNvPr>
          <p:cNvSpPr/>
          <p:nvPr/>
        </p:nvSpPr>
        <p:spPr>
          <a:xfrm>
            <a:off x="0" y="0"/>
            <a:ext cx="12217298" cy="400110"/>
          </a:xfrm>
          <a:prstGeom prst="rect">
            <a:avLst/>
          </a:prstGeom>
          <a:solidFill>
            <a:schemeClr val="accent3">
              <a:lumMod val="50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Two: SOLID Principles </a:t>
            </a:r>
          </a:p>
        </p:txBody>
      </p:sp>
    </p:spTree>
    <p:extLst>
      <p:ext uri="{BB962C8B-B14F-4D97-AF65-F5344CB8AC3E}">
        <p14:creationId xmlns:p14="http://schemas.microsoft.com/office/powerpoint/2010/main" val="28085099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5479B517-5342-401B-ADA6-E2C4158702F8}"/>
              </a:ext>
            </a:extLst>
          </p:cNvPr>
          <p:cNvSpPr txBox="1"/>
          <p:nvPr/>
        </p:nvSpPr>
        <p:spPr>
          <a:xfrm>
            <a:off x="1419083" y="954567"/>
            <a:ext cx="8897565" cy="1560716"/>
          </a:xfrm>
          <a:prstGeom prst="rect">
            <a:avLst/>
          </a:prstGeom>
        </p:spPr>
        <p:txBody>
          <a:bodyPr vert="horz" lIns="91440" tIns="45720" rIns="91440" bIns="45720" rtlCol="0" anchor="t">
            <a:normAutofit/>
          </a:bodyPr>
          <a:lstStyle/>
          <a:p>
            <a:pPr defTabSz="914400">
              <a:lnSpc>
                <a:spcPct val="99000"/>
              </a:lnSpc>
              <a:spcBef>
                <a:spcPct val="0"/>
              </a:spcBef>
              <a:spcAft>
                <a:spcPts val="600"/>
              </a:spcAft>
            </a:pPr>
            <a:r>
              <a:rPr lang="en-US" sz="3600" dirty="0">
                <a:solidFill>
                  <a:schemeClr val="tx1">
                    <a:lumMod val="95000"/>
                    <a:lumOff val="5000"/>
                  </a:schemeClr>
                </a:solidFill>
                <a:ea typeface="+mj-ea"/>
                <a:cs typeface="+mj-cs"/>
              </a:rPr>
              <a:t>1.2.1  What is SOLID Principles</a:t>
            </a:r>
          </a:p>
        </p:txBody>
      </p:sp>
      <p:sp>
        <p:nvSpPr>
          <p:cNvPr id="30" name="TextBox 29">
            <a:extLst>
              <a:ext uri="{FF2B5EF4-FFF2-40B4-BE49-F238E27FC236}">
                <a16:creationId xmlns:a16="http://schemas.microsoft.com/office/drawing/2014/main" id="{BB65F35A-7899-4CEA-B5CE-63D4DF0A44A6}"/>
              </a:ext>
            </a:extLst>
          </p:cNvPr>
          <p:cNvSpPr txBox="1"/>
          <p:nvPr/>
        </p:nvSpPr>
        <p:spPr>
          <a:xfrm>
            <a:off x="1026582" y="1734925"/>
            <a:ext cx="10252364" cy="4271432"/>
          </a:xfrm>
          <a:prstGeom prst="rect">
            <a:avLst/>
          </a:prstGeom>
        </p:spPr>
        <p:txBody>
          <a:bodyPr vert="horz" lIns="91440" tIns="45720" rIns="91440" bIns="45720" rtlCol="0">
            <a:normAutofit/>
          </a:bodyPr>
          <a:lstStyle/>
          <a:p>
            <a:pPr algn="just" defTabSz="914400">
              <a:lnSpc>
                <a:spcPct val="111000"/>
              </a:lnSpc>
              <a:spcBef>
                <a:spcPts val="930"/>
              </a:spcBef>
            </a:pPr>
            <a:r>
              <a:rPr lang="en-US" sz="1600" b="1" dirty="0">
                <a:solidFill>
                  <a:schemeClr val="tx1">
                    <a:lumMod val="95000"/>
                    <a:lumOff val="5000"/>
                  </a:schemeClr>
                </a:solidFill>
              </a:rPr>
              <a:t>L - </a:t>
            </a:r>
            <a:r>
              <a:rPr lang="en-US" sz="1600" dirty="0" err="1">
                <a:solidFill>
                  <a:schemeClr val="tx1">
                    <a:lumMod val="95000"/>
                    <a:lumOff val="5000"/>
                  </a:schemeClr>
                </a:solidFill>
              </a:rPr>
              <a:t>Liskov</a:t>
            </a:r>
            <a:r>
              <a:rPr lang="en-US" sz="1600" dirty="0">
                <a:solidFill>
                  <a:schemeClr val="tx1">
                    <a:lumMod val="95000"/>
                    <a:lumOff val="5000"/>
                  </a:schemeClr>
                </a:solidFill>
              </a:rPr>
              <a:t> Substitution Principle : Subclass/derived class should be substitutable for their base/parent class.</a:t>
            </a:r>
          </a:p>
          <a:p>
            <a:pPr algn="just" defTabSz="914400">
              <a:lnSpc>
                <a:spcPct val="111000"/>
              </a:lnSpc>
              <a:spcBef>
                <a:spcPts val="930"/>
              </a:spcBef>
            </a:pPr>
            <a:r>
              <a:rPr lang="en-US" sz="1600" dirty="0">
                <a:solidFill>
                  <a:schemeClr val="tx1">
                    <a:lumMod val="95000"/>
                    <a:lumOff val="5000"/>
                  </a:schemeClr>
                </a:solidFill>
              </a:rPr>
              <a:t>It states that any implementation of an abstraction (interface) should be substitutable in any place that the abstraction is accepted. Basically, it takes care that while coding using interfaces in our code, we not only have a contract of input that the interface receives but also the output returned by different Classes implementing that interface; they should be of the same type.</a:t>
            </a:r>
          </a:p>
          <a:p>
            <a:pPr algn="just" defTabSz="914400">
              <a:lnSpc>
                <a:spcPct val="111000"/>
              </a:lnSpc>
              <a:spcBef>
                <a:spcPts val="930"/>
              </a:spcBef>
            </a:pPr>
            <a:r>
              <a:rPr lang="en-US" sz="1600" b="1" dirty="0">
                <a:solidFill>
                  <a:schemeClr val="tx1">
                    <a:lumMod val="95000"/>
                    <a:lumOff val="5000"/>
                  </a:schemeClr>
                </a:solidFill>
              </a:rPr>
              <a:t>I</a:t>
            </a:r>
            <a:r>
              <a:rPr lang="en-US" sz="1600" dirty="0">
                <a:solidFill>
                  <a:schemeClr val="tx1">
                    <a:lumMod val="95000"/>
                    <a:lumOff val="5000"/>
                  </a:schemeClr>
                </a:solidFill>
              </a:rPr>
              <a:t> - Interface Segregation Principle : A Client should not be forced to implement an interface that it doesn’t use.</a:t>
            </a:r>
          </a:p>
          <a:p>
            <a:pPr algn="just" defTabSz="914400">
              <a:lnSpc>
                <a:spcPct val="111000"/>
              </a:lnSpc>
              <a:spcBef>
                <a:spcPts val="930"/>
              </a:spcBef>
            </a:pPr>
            <a:r>
              <a:rPr lang="en-US" sz="1600" dirty="0">
                <a:solidFill>
                  <a:schemeClr val="tx1">
                    <a:lumMod val="95000"/>
                    <a:lumOff val="5000"/>
                  </a:schemeClr>
                </a:solidFill>
              </a:rPr>
              <a:t>This rule means that we should break our interfaces in many smaller ones, so they better satisfy the exact needs of our clients.</a:t>
            </a:r>
          </a:p>
          <a:p>
            <a:pPr algn="just" defTabSz="914400">
              <a:lnSpc>
                <a:spcPct val="111000"/>
              </a:lnSpc>
              <a:spcBef>
                <a:spcPts val="930"/>
              </a:spcBef>
            </a:pPr>
            <a:r>
              <a:rPr lang="en-US" sz="1600" dirty="0">
                <a:solidFill>
                  <a:schemeClr val="tx1">
                    <a:lumMod val="95000"/>
                    <a:lumOff val="5000"/>
                  </a:schemeClr>
                </a:solidFill>
              </a:rPr>
              <a:t>Similar to the Single Responsibility Principle, the goal of the Interface Segregation Principle is to minimize the side consequences and repetition by dividing the software into multiple, independent parts.</a:t>
            </a:r>
          </a:p>
          <a:p>
            <a:pPr algn="just" defTabSz="914400">
              <a:lnSpc>
                <a:spcPct val="111000"/>
              </a:lnSpc>
              <a:spcBef>
                <a:spcPts val="930"/>
              </a:spcBef>
            </a:pPr>
            <a:r>
              <a:rPr lang="en-US" sz="1600" dirty="0">
                <a:solidFill>
                  <a:schemeClr val="tx1">
                    <a:lumMod val="95000"/>
                    <a:lumOff val="5000"/>
                  </a:schemeClr>
                </a:solidFill>
              </a:rPr>
              <a:t>D - Dependency Inversion Principle : High-level modules should not depend on low-level modules. Both should depend on abstractions. Abstractions should not depend on details. Details should depend on abstractions.</a:t>
            </a:r>
          </a:p>
          <a:p>
            <a:pPr algn="just" defTabSz="914400">
              <a:lnSpc>
                <a:spcPct val="111000"/>
              </a:lnSpc>
              <a:spcBef>
                <a:spcPts val="930"/>
              </a:spcBef>
            </a:pPr>
            <a:r>
              <a:rPr lang="en-US" sz="1600" dirty="0">
                <a:solidFill>
                  <a:schemeClr val="tx1">
                    <a:lumMod val="95000"/>
                    <a:lumOff val="5000"/>
                  </a:schemeClr>
                </a:solidFill>
              </a:rPr>
              <a:t>By applying the Dependency Inversion the modules can be easily changed by other modules just changing the dependency module and High-level module will not be affected by any changes to the Low-level module.</a:t>
            </a:r>
          </a:p>
        </p:txBody>
      </p:sp>
      <p:sp>
        <p:nvSpPr>
          <p:cNvPr id="8" name="Rectangle 7">
            <a:extLst>
              <a:ext uri="{FF2B5EF4-FFF2-40B4-BE49-F238E27FC236}">
                <a16:creationId xmlns:a16="http://schemas.microsoft.com/office/drawing/2014/main" id="{449A59FE-4099-4894-861D-68E792846078}"/>
              </a:ext>
            </a:extLst>
          </p:cNvPr>
          <p:cNvSpPr/>
          <p:nvPr/>
        </p:nvSpPr>
        <p:spPr>
          <a:xfrm>
            <a:off x="0" y="0"/>
            <a:ext cx="12217298" cy="400110"/>
          </a:xfrm>
          <a:prstGeom prst="rect">
            <a:avLst/>
          </a:prstGeom>
          <a:solidFill>
            <a:schemeClr val="accent3">
              <a:lumMod val="50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Two: SOLID Principles </a:t>
            </a:r>
          </a:p>
        </p:txBody>
      </p:sp>
    </p:spTree>
    <p:extLst>
      <p:ext uri="{BB962C8B-B14F-4D97-AF65-F5344CB8AC3E}">
        <p14:creationId xmlns:p14="http://schemas.microsoft.com/office/powerpoint/2010/main" val="42015273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ED7FF7-3BB5-479A-BC69-7A970CE49DB8}"/>
              </a:ext>
            </a:extLst>
          </p:cNvPr>
          <p:cNvSpPr txBox="1"/>
          <p:nvPr/>
        </p:nvSpPr>
        <p:spPr>
          <a:xfrm>
            <a:off x="1519450" y="1117600"/>
            <a:ext cx="8727431" cy="1320800"/>
          </a:xfrm>
          <a:prstGeom prst="rect">
            <a:avLst/>
          </a:prstGeom>
        </p:spPr>
        <p:txBody>
          <a:bodyPr vert="horz" lIns="91440" tIns="45720" rIns="91440" bIns="45720" rtlCol="0" anchor="t">
            <a:normAutofit/>
          </a:bodyPr>
          <a:lstStyle/>
          <a:p>
            <a:pPr>
              <a:spcBef>
                <a:spcPct val="0"/>
              </a:spcBef>
              <a:spcAft>
                <a:spcPts val="600"/>
              </a:spcAft>
            </a:pPr>
            <a:r>
              <a:rPr lang="en-US" sz="3600" dirty="0">
                <a:solidFill>
                  <a:schemeClr val="tx1">
                    <a:lumMod val="95000"/>
                    <a:lumOff val="5000"/>
                  </a:schemeClr>
                </a:solidFill>
                <a:latin typeface="Times New Roman" panose="02020603050405020304" pitchFamily="18" charset="0"/>
                <a:ea typeface="+mj-ea"/>
                <a:cs typeface="Times New Roman" panose="02020603050405020304" pitchFamily="18" charset="0"/>
              </a:rPr>
              <a:t>1.2.2  Reference</a:t>
            </a:r>
          </a:p>
        </p:txBody>
      </p:sp>
      <p:sp>
        <p:nvSpPr>
          <p:cNvPr id="4" name="Rectangle 3">
            <a:extLst>
              <a:ext uri="{FF2B5EF4-FFF2-40B4-BE49-F238E27FC236}">
                <a16:creationId xmlns:a16="http://schemas.microsoft.com/office/drawing/2014/main" id="{66E561DF-04A5-493C-BBCC-D5DE26A8E1DD}"/>
              </a:ext>
            </a:extLst>
          </p:cNvPr>
          <p:cNvSpPr/>
          <p:nvPr/>
        </p:nvSpPr>
        <p:spPr>
          <a:xfrm>
            <a:off x="1519450" y="2198255"/>
            <a:ext cx="9939738" cy="3429260"/>
          </a:xfrm>
          <a:prstGeom prst="rect">
            <a:avLst/>
          </a:prstGeom>
        </p:spPr>
        <p:txBody>
          <a:bodyPr vert="horz" lIns="91440" tIns="45720" rIns="91440" bIns="45720" rtlCol="0">
            <a:noAutofit/>
          </a:bodyPr>
          <a:lstStyle/>
          <a:p>
            <a:pPr>
              <a:lnSpc>
                <a:spcPct val="90000"/>
              </a:lnSpc>
              <a:spcBef>
                <a:spcPts val="1000"/>
              </a:spcBef>
              <a:buClr>
                <a:schemeClr val="accent1"/>
              </a:buClr>
              <a:buSzPct val="80000"/>
            </a:pPr>
            <a:endParaRPr lang="en-US" sz="1600" dirty="0">
              <a:latin typeface="Times New Roman" panose="02020603050405020304" pitchFamily="18" charset="0"/>
              <a:cs typeface="Times New Roman" panose="02020603050405020304" pitchFamily="18" charset="0"/>
            </a:endParaRPr>
          </a:p>
          <a:p>
            <a:pPr>
              <a:lnSpc>
                <a:spcPct val="90000"/>
              </a:lnSpc>
              <a:spcBef>
                <a:spcPts val="1000"/>
              </a:spcBef>
              <a:buClr>
                <a:schemeClr val="accent1"/>
              </a:buClr>
              <a:buSzPct val="80000"/>
            </a:pPr>
            <a:r>
              <a:rPr lang="en-US" sz="1600"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https://hackernoon.com/solid-principles-simple-and-easy-explanation-f57d86c47a7f</a:t>
            </a:r>
            <a:endParaRPr lang="en-US" sz="1600" dirty="0">
              <a:latin typeface="Times New Roman" panose="02020603050405020304" pitchFamily="18" charset="0"/>
              <a:cs typeface="Times New Roman" panose="02020603050405020304" pitchFamily="18" charset="0"/>
            </a:endParaRPr>
          </a:p>
          <a:p>
            <a:pPr>
              <a:lnSpc>
                <a:spcPct val="90000"/>
              </a:lnSpc>
              <a:spcBef>
                <a:spcPts val="1000"/>
              </a:spcBef>
              <a:buClr>
                <a:schemeClr val="accent1"/>
              </a:buClr>
              <a:buSzPct val="80000"/>
            </a:pPr>
            <a:r>
              <a:rPr lang="en-US" sz="1600" dirty="0">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https://www.baeldung.com/solid-principles</a:t>
            </a:r>
            <a:endParaRPr lang="en-US" sz="1600" dirty="0">
              <a:latin typeface="Times New Roman" panose="02020603050405020304" pitchFamily="18" charset="0"/>
              <a:cs typeface="Times New Roman" panose="02020603050405020304" pitchFamily="18" charset="0"/>
            </a:endParaRPr>
          </a:p>
          <a:p>
            <a:pPr>
              <a:lnSpc>
                <a:spcPct val="90000"/>
              </a:lnSpc>
              <a:spcBef>
                <a:spcPts val="1000"/>
              </a:spcBef>
              <a:buClr>
                <a:schemeClr val="accent1"/>
              </a:buClr>
              <a:buSzPct val="80000"/>
            </a:pPr>
            <a:endParaRPr lang="en-US" sz="16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0C53550F-1C93-426D-BC0A-3E980211EC5A}"/>
              </a:ext>
            </a:extLst>
          </p:cNvPr>
          <p:cNvSpPr/>
          <p:nvPr/>
        </p:nvSpPr>
        <p:spPr>
          <a:xfrm>
            <a:off x="0" y="0"/>
            <a:ext cx="12217298" cy="400110"/>
          </a:xfrm>
          <a:prstGeom prst="rect">
            <a:avLst/>
          </a:prstGeom>
          <a:solidFill>
            <a:schemeClr val="accent3">
              <a:lumMod val="50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Two: SOLID Principles </a:t>
            </a:r>
          </a:p>
        </p:txBody>
      </p:sp>
    </p:spTree>
    <p:extLst>
      <p:ext uri="{BB962C8B-B14F-4D97-AF65-F5344CB8AC3E}">
        <p14:creationId xmlns:p14="http://schemas.microsoft.com/office/powerpoint/2010/main" val="12982283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ED7FF7-3BB5-479A-BC69-7A970CE49DB8}"/>
              </a:ext>
            </a:extLst>
          </p:cNvPr>
          <p:cNvSpPr txBox="1"/>
          <p:nvPr/>
        </p:nvSpPr>
        <p:spPr>
          <a:xfrm>
            <a:off x="1502436" y="994608"/>
            <a:ext cx="8596668" cy="807393"/>
          </a:xfrm>
          <a:prstGeom prst="rect">
            <a:avLst/>
          </a:prstGeom>
        </p:spPr>
        <p:txBody>
          <a:bodyPr vert="horz" lIns="91440" tIns="45720" rIns="91440" bIns="45720" rtlCol="0" anchor="t">
            <a:normAutofit/>
          </a:bodyPr>
          <a:lstStyle/>
          <a:p>
            <a:pPr>
              <a:spcBef>
                <a:spcPct val="0"/>
              </a:spcBef>
              <a:spcAft>
                <a:spcPts val="600"/>
              </a:spcAft>
            </a:pPr>
            <a:r>
              <a:rPr lang="en-US" sz="3600" dirty="0">
                <a:solidFill>
                  <a:schemeClr val="tx1">
                    <a:lumMod val="95000"/>
                    <a:lumOff val="5000"/>
                  </a:schemeClr>
                </a:solidFill>
                <a:ea typeface="+mj-ea"/>
                <a:cs typeface="Times New Roman" panose="02020603050405020304" pitchFamily="18" charset="0"/>
              </a:rPr>
              <a:t>1.2.3  What I Have Done ?</a:t>
            </a:r>
            <a:endParaRPr lang="en-US" sz="3600" b="1" dirty="0">
              <a:solidFill>
                <a:schemeClr val="tx1">
                  <a:lumMod val="95000"/>
                  <a:lumOff val="5000"/>
                </a:schemeClr>
              </a:solidFill>
              <a:ea typeface="+mj-ea"/>
              <a:cs typeface="Times New Roman" panose="02020603050405020304" pitchFamily="18" charset="0"/>
            </a:endParaRPr>
          </a:p>
        </p:txBody>
      </p:sp>
      <p:sp>
        <p:nvSpPr>
          <p:cNvPr id="28" name="Rectangle 27">
            <a:extLst>
              <a:ext uri="{FF2B5EF4-FFF2-40B4-BE49-F238E27FC236}">
                <a16:creationId xmlns:a16="http://schemas.microsoft.com/office/drawing/2014/main" id="{2A108169-57FD-4E83-8B69-CC1A9DC6305E}"/>
              </a:ext>
            </a:extLst>
          </p:cNvPr>
          <p:cNvSpPr/>
          <p:nvPr/>
        </p:nvSpPr>
        <p:spPr>
          <a:xfrm>
            <a:off x="1168887" y="1802001"/>
            <a:ext cx="10123056" cy="4065034"/>
          </a:xfrm>
          <a:prstGeom prst="rect">
            <a:avLst/>
          </a:prstGeom>
        </p:spPr>
        <p:txBody>
          <a:bodyPr vert="horz" lIns="91440" tIns="45720" rIns="91440" bIns="45720" rtlCol="0">
            <a:noAutofit/>
          </a:bodyPr>
          <a:lstStyle/>
          <a:p>
            <a:pPr algn="just">
              <a:lnSpc>
                <a:spcPct val="150000"/>
              </a:lnSpc>
              <a:spcBef>
                <a:spcPts val="600"/>
              </a:spcBef>
              <a:buClr>
                <a:schemeClr val="accent1"/>
              </a:buClr>
              <a:buSzPct val="80000"/>
            </a:pPr>
            <a:r>
              <a:rPr lang="en-US" sz="1600" dirty="0">
                <a:solidFill>
                  <a:schemeClr val="tx1">
                    <a:lumMod val="95000"/>
                    <a:lumOff val="5000"/>
                  </a:schemeClr>
                </a:solidFill>
                <a:cs typeface="Times New Roman" panose="02020603050405020304" pitchFamily="18" charset="0"/>
              </a:rPr>
              <a:t>In my project, my code follow the </a:t>
            </a:r>
            <a:r>
              <a:rPr lang="en-US" sz="1600" dirty="0">
                <a:solidFill>
                  <a:schemeClr val="tx1">
                    <a:lumMod val="95000"/>
                    <a:lumOff val="5000"/>
                  </a:schemeClr>
                </a:solidFill>
              </a:rPr>
              <a:t>Single Responsibility Principle. There. Class “Controller” is used to control the whole game. Class “</a:t>
            </a:r>
            <a:r>
              <a:rPr lang="en-US" sz="1600" dirty="0" err="1">
                <a:solidFill>
                  <a:schemeClr val="tx1">
                    <a:lumMod val="95000"/>
                    <a:lumOff val="5000"/>
                  </a:schemeClr>
                </a:solidFill>
              </a:rPr>
              <a:t>SudokuGame</a:t>
            </a:r>
            <a:r>
              <a:rPr lang="en-US" sz="1600" dirty="0">
                <a:solidFill>
                  <a:schemeClr val="tx1">
                    <a:lumMod val="95000"/>
                    <a:lumOff val="5000"/>
                  </a:schemeClr>
                </a:solidFill>
              </a:rPr>
              <a:t>” is used to store the main logic of the game. Class “ </a:t>
            </a:r>
            <a:r>
              <a:rPr lang="en-US" sz="1600" dirty="0" err="1">
                <a:solidFill>
                  <a:schemeClr val="tx1">
                    <a:lumMod val="95000"/>
                    <a:lumOff val="5000"/>
                  </a:schemeClr>
                </a:solidFill>
              </a:rPr>
              <a:t>FormMain</a:t>
            </a:r>
            <a:r>
              <a:rPr lang="en-US" sz="1600" dirty="0">
                <a:solidFill>
                  <a:schemeClr val="tx1">
                    <a:lumMod val="95000"/>
                    <a:lumOff val="5000"/>
                  </a:schemeClr>
                </a:solidFill>
              </a:rPr>
              <a:t>” is used to display the game.</a:t>
            </a:r>
          </a:p>
          <a:p>
            <a:pPr algn="just">
              <a:lnSpc>
                <a:spcPct val="150000"/>
              </a:lnSpc>
              <a:spcBef>
                <a:spcPts val="600"/>
              </a:spcBef>
              <a:buClr>
                <a:schemeClr val="accent1"/>
              </a:buClr>
              <a:buSzPct val="80000"/>
            </a:pPr>
            <a:r>
              <a:rPr lang="en-US" sz="1600" dirty="0">
                <a:solidFill>
                  <a:schemeClr val="tx1">
                    <a:lumMod val="95000"/>
                    <a:lumOff val="5000"/>
                  </a:schemeClr>
                </a:solidFill>
              </a:rPr>
              <a:t>We also follow the Interface Segregation Principle. This game have 5 separate Interface.</a:t>
            </a:r>
          </a:p>
          <a:p>
            <a:pPr marL="285750" indent="-285750" algn="just">
              <a:lnSpc>
                <a:spcPct val="150000"/>
              </a:lnSpc>
              <a:spcBef>
                <a:spcPts val="600"/>
              </a:spcBef>
              <a:buClr>
                <a:schemeClr val="accent1"/>
              </a:buClr>
              <a:buSzPct val="80000"/>
              <a:buFont typeface="Courier New" panose="02070309020205020404" pitchFamily="49" charset="0"/>
              <a:buChar char="o"/>
            </a:pPr>
            <a:r>
              <a:rPr lang="en-US" sz="1600" dirty="0" err="1">
                <a:solidFill>
                  <a:schemeClr val="tx1">
                    <a:lumMod val="95000"/>
                    <a:lumOff val="5000"/>
                  </a:schemeClr>
                </a:solidFill>
              </a:rPr>
              <a:t>IGame</a:t>
            </a:r>
            <a:r>
              <a:rPr lang="en-US" sz="1600" dirty="0">
                <a:solidFill>
                  <a:schemeClr val="tx1">
                    <a:lumMod val="95000"/>
                    <a:lumOff val="5000"/>
                  </a:schemeClr>
                </a:solidFill>
              </a:rPr>
              <a:t> for initialization purposes</a:t>
            </a:r>
          </a:p>
          <a:p>
            <a:pPr marL="285750" indent="-285750" algn="just">
              <a:lnSpc>
                <a:spcPct val="150000"/>
              </a:lnSpc>
              <a:spcBef>
                <a:spcPts val="600"/>
              </a:spcBef>
              <a:buClr>
                <a:schemeClr val="accent1"/>
              </a:buClr>
              <a:buSzPct val="80000"/>
              <a:buFont typeface="Courier New" panose="02070309020205020404" pitchFamily="49" charset="0"/>
              <a:buChar char="o"/>
            </a:pPr>
            <a:r>
              <a:rPr lang="en-US" sz="1600" dirty="0" err="1">
                <a:solidFill>
                  <a:schemeClr val="tx1">
                    <a:lumMod val="95000"/>
                    <a:lumOff val="5000"/>
                  </a:schemeClr>
                </a:solidFill>
              </a:rPr>
              <a:t>IGet</a:t>
            </a:r>
            <a:r>
              <a:rPr lang="en-US" sz="1600" dirty="0">
                <a:solidFill>
                  <a:schemeClr val="tx1">
                    <a:lumMod val="95000"/>
                    <a:lumOff val="5000"/>
                  </a:schemeClr>
                </a:solidFill>
              </a:rPr>
              <a:t> </a:t>
            </a:r>
            <a:r>
              <a:rPr lang="en-US" sz="1600" dirty="0" err="1">
                <a:solidFill>
                  <a:schemeClr val="tx1">
                    <a:lumMod val="95000"/>
                    <a:lumOff val="5000"/>
                  </a:schemeClr>
                </a:solidFill>
              </a:rPr>
              <a:t>whare</a:t>
            </a:r>
            <a:r>
              <a:rPr lang="en-US" sz="1600" dirty="0">
                <a:solidFill>
                  <a:schemeClr val="tx1">
                    <a:lumMod val="95000"/>
                    <a:lumOff val="5000"/>
                  </a:schemeClr>
                </a:solidFill>
              </a:rPr>
              <a:t> three main classic retrieves a cell value from a game board in various ways</a:t>
            </a:r>
          </a:p>
          <a:p>
            <a:pPr marL="285750" indent="-285750" algn="just">
              <a:lnSpc>
                <a:spcPct val="150000"/>
              </a:lnSpc>
              <a:spcBef>
                <a:spcPts val="600"/>
              </a:spcBef>
              <a:buClr>
                <a:schemeClr val="accent1"/>
              </a:buClr>
              <a:buSzPct val="80000"/>
              <a:buFont typeface="Courier New" panose="02070309020205020404" pitchFamily="49" charset="0"/>
              <a:buChar char="o"/>
            </a:pPr>
            <a:r>
              <a:rPr lang="en-US" sz="1600" dirty="0" err="1">
                <a:solidFill>
                  <a:schemeClr val="tx1">
                    <a:lumMod val="95000"/>
                    <a:lumOff val="5000"/>
                  </a:schemeClr>
                </a:solidFill>
              </a:rPr>
              <a:t>ISet</a:t>
            </a:r>
            <a:r>
              <a:rPr lang="en-US" sz="1600" dirty="0">
                <a:solidFill>
                  <a:schemeClr val="tx1">
                    <a:lumMod val="95000"/>
                    <a:lumOff val="5000"/>
                  </a:schemeClr>
                </a:solidFill>
              </a:rPr>
              <a:t> which sets a cell value into a game board in various ways</a:t>
            </a:r>
          </a:p>
          <a:p>
            <a:pPr marL="285750" indent="-285750" algn="just">
              <a:lnSpc>
                <a:spcPct val="150000"/>
              </a:lnSpc>
              <a:spcBef>
                <a:spcPts val="600"/>
              </a:spcBef>
              <a:buClr>
                <a:schemeClr val="accent1"/>
              </a:buClr>
              <a:buSzPct val="80000"/>
              <a:buFont typeface="Courier New" panose="02070309020205020404" pitchFamily="49" charset="0"/>
              <a:buChar char="o"/>
            </a:pPr>
            <a:r>
              <a:rPr lang="en-US" sz="1600" dirty="0" err="1">
                <a:solidFill>
                  <a:schemeClr val="tx1">
                    <a:lumMod val="95000"/>
                    <a:lumOff val="5000"/>
                  </a:schemeClr>
                </a:solidFill>
              </a:rPr>
              <a:t>ISerialize</a:t>
            </a:r>
            <a:r>
              <a:rPr lang="en-US" sz="1600" dirty="0">
                <a:solidFill>
                  <a:schemeClr val="tx1">
                    <a:lumMod val="95000"/>
                    <a:lumOff val="5000"/>
                  </a:schemeClr>
                </a:solidFill>
              </a:rPr>
              <a:t> which reads/writes values for a whole game board and implies knowledge of the way the data is stored, wither in CSV or in an appropriate class.</a:t>
            </a:r>
          </a:p>
          <a:p>
            <a:pPr marL="285750" indent="-285750" algn="just">
              <a:lnSpc>
                <a:spcPct val="150000"/>
              </a:lnSpc>
              <a:spcBef>
                <a:spcPts val="600"/>
              </a:spcBef>
              <a:buClr>
                <a:schemeClr val="accent1"/>
              </a:buClr>
              <a:buSzPct val="80000"/>
              <a:buFont typeface="Courier New" panose="02070309020205020404" pitchFamily="49" charset="0"/>
              <a:buChar char="o"/>
            </a:pPr>
            <a:r>
              <a:rPr lang="en-US" sz="1600" dirty="0" err="1">
                <a:solidFill>
                  <a:schemeClr val="tx1">
                    <a:lumMod val="95000"/>
                    <a:lumOff val="5000"/>
                  </a:schemeClr>
                </a:solidFill>
              </a:rPr>
              <a:t>IView</a:t>
            </a:r>
            <a:r>
              <a:rPr lang="en-US" sz="1600" dirty="0">
                <a:solidFill>
                  <a:schemeClr val="tx1">
                    <a:lumMod val="95000"/>
                    <a:lumOff val="5000"/>
                  </a:schemeClr>
                </a:solidFill>
              </a:rPr>
              <a:t> for the whole game display.</a:t>
            </a:r>
          </a:p>
          <a:p>
            <a:pPr algn="just">
              <a:lnSpc>
                <a:spcPct val="150000"/>
              </a:lnSpc>
              <a:spcBef>
                <a:spcPts val="600"/>
              </a:spcBef>
              <a:buClr>
                <a:schemeClr val="accent1"/>
              </a:buClr>
              <a:buSzPct val="80000"/>
            </a:pPr>
            <a:endParaRPr lang="en-US" sz="1600" dirty="0">
              <a:solidFill>
                <a:schemeClr val="tx1">
                  <a:lumMod val="95000"/>
                  <a:lumOff val="5000"/>
                </a:schemeClr>
              </a:solidFill>
            </a:endParaRPr>
          </a:p>
          <a:p>
            <a:pPr algn="just">
              <a:lnSpc>
                <a:spcPct val="150000"/>
              </a:lnSpc>
              <a:spcBef>
                <a:spcPts val="600"/>
              </a:spcBef>
              <a:buClr>
                <a:schemeClr val="accent1"/>
              </a:buClr>
              <a:buSzPct val="80000"/>
            </a:pPr>
            <a:r>
              <a:rPr lang="en-US" sz="1600" dirty="0">
                <a:solidFill>
                  <a:schemeClr val="tx1">
                    <a:lumMod val="95000"/>
                    <a:lumOff val="5000"/>
                  </a:schemeClr>
                </a:solidFill>
                <a:cs typeface="Times New Roman" panose="02020603050405020304" pitchFamily="18" charset="0"/>
              </a:rPr>
              <a:t> </a:t>
            </a:r>
          </a:p>
          <a:p>
            <a:pPr>
              <a:lnSpc>
                <a:spcPct val="150000"/>
              </a:lnSpc>
              <a:spcBef>
                <a:spcPts val="600"/>
              </a:spcBef>
              <a:buSzPct val="100000"/>
            </a:pPr>
            <a:endParaRPr lang="en-US" sz="1600" dirty="0">
              <a:solidFill>
                <a:schemeClr val="tx1">
                  <a:lumMod val="95000"/>
                  <a:lumOff val="5000"/>
                </a:schemeClr>
              </a:solidFill>
              <a:cs typeface="Times New Roman" panose="02020603050405020304" pitchFamily="18" charset="0"/>
            </a:endParaRPr>
          </a:p>
          <a:p>
            <a:pPr>
              <a:lnSpc>
                <a:spcPct val="150000"/>
              </a:lnSpc>
              <a:spcBef>
                <a:spcPts val="1000"/>
              </a:spcBef>
              <a:buSzPct val="100000"/>
            </a:pPr>
            <a:endParaRPr lang="en-US" sz="1600" dirty="0">
              <a:solidFill>
                <a:schemeClr val="tx1">
                  <a:lumMod val="95000"/>
                  <a:lumOff val="5000"/>
                </a:schemeClr>
              </a:solidFill>
              <a:cs typeface="Times New Roman" panose="02020603050405020304" pitchFamily="18" charset="0"/>
            </a:endParaRPr>
          </a:p>
        </p:txBody>
      </p:sp>
      <p:sp>
        <p:nvSpPr>
          <p:cNvPr id="5" name="Rectangle 4">
            <a:extLst>
              <a:ext uri="{FF2B5EF4-FFF2-40B4-BE49-F238E27FC236}">
                <a16:creationId xmlns:a16="http://schemas.microsoft.com/office/drawing/2014/main" id="{E0CAC1A5-401D-4084-9C3C-35F0B74B27B8}"/>
              </a:ext>
            </a:extLst>
          </p:cNvPr>
          <p:cNvSpPr/>
          <p:nvPr/>
        </p:nvSpPr>
        <p:spPr>
          <a:xfrm>
            <a:off x="0" y="0"/>
            <a:ext cx="12217298" cy="400110"/>
          </a:xfrm>
          <a:prstGeom prst="rect">
            <a:avLst/>
          </a:prstGeom>
          <a:solidFill>
            <a:schemeClr val="accent3">
              <a:lumMod val="50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Two: SOLID Principles </a:t>
            </a:r>
          </a:p>
        </p:txBody>
      </p:sp>
    </p:spTree>
    <p:extLst>
      <p:ext uri="{BB962C8B-B14F-4D97-AF65-F5344CB8AC3E}">
        <p14:creationId xmlns:p14="http://schemas.microsoft.com/office/powerpoint/2010/main" val="37462731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ED7FF7-3BB5-479A-BC69-7A970CE49DB8}"/>
              </a:ext>
            </a:extLst>
          </p:cNvPr>
          <p:cNvSpPr txBox="1"/>
          <p:nvPr/>
        </p:nvSpPr>
        <p:spPr>
          <a:xfrm>
            <a:off x="1406641" y="808296"/>
            <a:ext cx="8596668" cy="807393"/>
          </a:xfrm>
          <a:prstGeom prst="rect">
            <a:avLst/>
          </a:prstGeom>
        </p:spPr>
        <p:txBody>
          <a:bodyPr vert="horz" lIns="91440" tIns="45720" rIns="91440" bIns="45720" rtlCol="0" anchor="t">
            <a:normAutofit/>
          </a:bodyPr>
          <a:lstStyle/>
          <a:p>
            <a:pPr>
              <a:spcBef>
                <a:spcPct val="0"/>
              </a:spcBef>
              <a:spcAft>
                <a:spcPts val="600"/>
              </a:spcAft>
            </a:pPr>
            <a:r>
              <a:rPr lang="en-US" sz="3600" dirty="0">
                <a:solidFill>
                  <a:schemeClr val="tx1">
                    <a:lumMod val="95000"/>
                    <a:lumOff val="5000"/>
                  </a:schemeClr>
                </a:solidFill>
                <a:latin typeface="Times New Roman" panose="02020603050405020304" pitchFamily="18" charset="0"/>
                <a:ea typeface="+mj-ea"/>
                <a:cs typeface="Times New Roman" panose="02020603050405020304" pitchFamily="18" charset="0"/>
              </a:rPr>
              <a:t>1.2.4  Code Example</a:t>
            </a:r>
            <a:endParaRPr lang="en-US" sz="3600" b="1" dirty="0">
              <a:solidFill>
                <a:schemeClr val="tx1">
                  <a:lumMod val="95000"/>
                  <a:lumOff val="5000"/>
                </a:schemeClr>
              </a:solidFill>
              <a:latin typeface="Times New Roman" panose="02020603050405020304" pitchFamily="18" charset="0"/>
              <a:ea typeface="+mj-ea"/>
              <a:cs typeface="Times New Roman" panose="02020603050405020304" pitchFamily="18" charset="0"/>
            </a:endParaRPr>
          </a:p>
        </p:txBody>
      </p:sp>
      <p:sp>
        <p:nvSpPr>
          <p:cNvPr id="21" name="Rectangle 20">
            <a:extLst>
              <a:ext uri="{FF2B5EF4-FFF2-40B4-BE49-F238E27FC236}">
                <a16:creationId xmlns:a16="http://schemas.microsoft.com/office/drawing/2014/main" id="{F8D636A1-628F-461A-8ADC-8D9E8ADAC8DC}"/>
              </a:ext>
            </a:extLst>
          </p:cNvPr>
          <p:cNvSpPr/>
          <p:nvPr/>
        </p:nvSpPr>
        <p:spPr>
          <a:xfrm>
            <a:off x="0" y="0"/>
            <a:ext cx="12217298" cy="400110"/>
          </a:xfrm>
          <a:prstGeom prst="rect">
            <a:avLst/>
          </a:prstGeom>
          <a:solidFill>
            <a:schemeClr val="accent3">
              <a:lumMod val="50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Two: SOLID Principles </a:t>
            </a:r>
          </a:p>
        </p:txBody>
      </p:sp>
      <p:grpSp>
        <p:nvGrpSpPr>
          <p:cNvPr id="3" name="Group 2">
            <a:extLst>
              <a:ext uri="{FF2B5EF4-FFF2-40B4-BE49-F238E27FC236}">
                <a16:creationId xmlns:a16="http://schemas.microsoft.com/office/drawing/2014/main" id="{6ED2900B-3D9F-45E4-B360-ED32F532DD5E}"/>
              </a:ext>
            </a:extLst>
          </p:cNvPr>
          <p:cNvGrpSpPr/>
          <p:nvPr/>
        </p:nvGrpSpPr>
        <p:grpSpPr>
          <a:xfrm>
            <a:off x="1241535" y="1566868"/>
            <a:ext cx="5144363" cy="3526135"/>
            <a:chOff x="814815" y="1572289"/>
            <a:chExt cx="5144363" cy="3526135"/>
          </a:xfrm>
        </p:grpSpPr>
        <p:pic>
          <p:nvPicPr>
            <p:cNvPr id="4" name="Picture 3">
              <a:extLst>
                <a:ext uri="{FF2B5EF4-FFF2-40B4-BE49-F238E27FC236}">
                  <a16:creationId xmlns:a16="http://schemas.microsoft.com/office/drawing/2014/main" id="{B0691211-C70F-4902-857B-7BF44E0E47FC}"/>
                </a:ext>
              </a:extLst>
            </p:cNvPr>
            <p:cNvPicPr>
              <a:picLocks noChangeAspect="1"/>
            </p:cNvPicPr>
            <p:nvPr/>
          </p:nvPicPr>
          <p:blipFill>
            <a:blip r:embed="rId3"/>
            <a:stretch>
              <a:fillRect/>
            </a:stretch>
          </p:blipFill>
          <p:spPr>
            <a:xfrm>
              <a:off x="819727" y="2091947"/>
              <a:ext cx="5139451" cy="898553"/>
            </a:xfrm>
            <a:prstGeom prst="rect">
              <a:avLst/>
            </a:prstGeom>
            <a:ln>
              <a:solidFill>
                <a:srgbClr val="FF0000"/>
              </a:solidFill>
            </a:ln>
          </p:spPr>
        </p:pic>
        <p:pic>
          <p:nvPicPr>
            <p:cNvPr id="9" name="Picture 8">
              <a:extLst>
                <a:ext uri="{FF2B5EF4-FFF2-40B4-BE49-F238E27FC236}">
                  <a16:creationId xmlns:a16="http://schemas.microsoft.com/office/drawing/2014/main" id="{F80DB155-60BB-4858-A449-47F2D210AF8F}"/>
                </a:ext>
              </a:extLst>
            </p:cNvPr>
            <p:cNvPicPr>
              <a:picLocks noChangeAspect="1"/>
            </p:cNvPicPr>
            <p:nvPr/>
          </p:nvPicPr>
          <p:blipFill>
            <a:blip r:embed="rId4"/>
            <a:stretch>
              <a:fillRect/>
            </a:stretch>
          </p:blipFill>
          <p:spPr>
            <a:xfrm>
              <a:off x="819727" y="3213914"/>
              <a:ext cx="5139451" cy="860754"/>
            </a:xfrm>
            <a:prstGeom prst="rect">
              <a:avLst/>
            </a:prstGeom>
            <a:ln>
              <a:solidFill>
                <a:srgbClr val="FF0000"/>
              </a:solidFill>
            </a:ln>
          </p:spPr>
        </p:pic>
        <p:pic>
          <p:nvPicPr>
            <p:cNvPr id="10" name="Picture 9">
              <a:extLst>
                <a:ext uri="{FF2B5EF4-FFF2-40B4-BE49-F238E27FC236}">
                  <a16:creationId xmlns:a16="http://schemas.microsoft.com/office/drawing/2014/main" id="{68A5F75F-618D-45C0-980F-B6814E08E97C}"/>
                </a:ext>
              </a:extLst>
            </p:cNvPr>
            <p:cNvPicPr>
              <a:picLocks noChangeAspect="1"/>
            </p:cNvPicPr>
            <p:nvPr/>
          </p:nvPicPr>
          <p:blipFill>
            <a:blip r:embed="rId5"/>
            <a:stretch>
              <a:fillRect/>
            </a:stretch>
          </p:blipFill>
          <p:spPr>
            <a:xfrm>
              <a:off x="814815" y="4318538"/>
              <a:ext cx="5139451" cy="779886"/>
            </a:xfrm>
            <a:prstGeom prst="rect">
              <a:avLst/>
            </a:prstGeom>
            <a:ln>
              <a:solidFill>
                <a:srgbClr val="FF0000"/>
              </a:solidFill>
            </a:ln>
          </p:spPr>
        </p:pic>
        <p:sp>
          <p:nvSpPr>
            <p:cNvPr id="11" name="Rectangle 10">
              <a:extLst>
                <a:ext uri="{FF2B5EF4-FFF2-40B4-BE49-F238E27FC236}">
                  <a16:creationId xmlns:a16="http://schemas.microsoft.com/office/drawing/2014/main" id="{CD2474C5-E901-4030-8868-67BDDB27671B}"/>
                </a:ext>
              </a:extLst>
            </p:cNvPr>
            <p:cNvSpPr/>
            <p:nvPr/>
          </p:nvSpPr>
          <p:spPr>
            <a:xfrm>
              <a:off x="819727" y="1572289"/>
              <a:ext cx="1739835" cy="369332"/>
            </a:xfrm>
            <a:prstGeom prst="rect">
              <a:avLst/>
            </a:prstGeom>
            <a:solidFill>
              <a:schemeClr val="accent6">
                <a:lumMod val="60000"/>
                <a:lumOff val="40000"/>
              </a:schemeClr>
            </a:solidFill>
          </p:spPr>
          <p:txBody>
            <a:bodyPr wrap="none">
              <a:spAutoFit/>
            </a:bodyPr>
            <a:lstStyle/>
            <a:p>
              <a:r>
                <a:rPr lang="en-US" dirty="0">
                  <a:solidFill>
                    <a:schemeClr val="bg2">
                      <a:lumMod val="10000"/>
                    </a:schemeClr>
                  </a:solidFill>
                </a:rPr>
                <a:t>Three main class:</a:t>
              </a:r>
            </a:p>
          </p:txBody>
        </p:sp>
      </p:grpSp>
      <p:sp>
        <p:nvSpPr>
          <p:cNvPr id="26" name="Rectangle 25">
            <a:extLst>
              <a:ext uri="{FF2B5EF4-FFF2-40B4-BE49-F238E27FC236}">
                <a16:creationId xmlns:a16="http://schemas.microsoft.com/office/drawing/2014/main" id="{760ABC88-CE86-4152-ADC4-EABBFA5B8636}"/>
              </a:ext>
            </a:extLst>
          </p:cNvPr>
          <p:cNvSpPr/>
          <p:nvPr/>
        </p:nvSpPr>
        <p:spPr>
          <a:xfrm>
            <a:off x="6950363" y="1566868"/>
            <a:ext cx="2351926" cy="369332"/>
          </a:xfrm>
          <a:prstGeom prst="rect">
            <a:avLst/>
          </a:prstGeom>
          <a:solidFill>
            <a:schemeClr val="accent6">
              <a:lumMod val="60000"/>
              <a:lumOff val="40000"/>
            </a:schemeClr>
          </a:solidFill>
        </p:spPr>
        <p:txBody>
          <a:bodyPr wrap="none">
            <a:spAutoFit/>
          </a:bodyPr>
          <a:lstStyle/>
          <a:p>
            <a:r>
              <a:rPr lang="en-US" dirty="0">
                <a:solidFill>
                  <a:schemeClr val="bg2">
                    <a:lumMod val="10000"/>
                  </a:schemeClr>
                </a:solidFill>
              </a:rPr>
              <a:t>Five separate Interface:</a:t>
            </a:r>
          </a:p>
        </p:txBody>
      </p:sp>
      <p:pic>
        <p:nvPicPr>
          <p:cNvPr id="12" name="Picture 11">
            <a:extLst>
              <a:ext uri="{FF2B5EF4-FFF2-40B4-BE49-F238E27FC236}">
                <a16:creationId xmlns:a16="http://schemas.microsoft.com/office/drawing/2014/main" id="{1627C10D-1E0A-42EA-B46C-26C6A71E1DA0}"/>
              </a:ext>
            </a:extLst>
          </p:cNvPr>
          <p:cNvPicPr>
            <a:picLocks noChangeAspect="1"/>
          </p:cNvPicPr>
          <p:nvPr/>
        </p:nvPicPr>
        <p:blipFill>
          <a:blip r:embed="rId6"/>
          <a:stretch>
            <a:fillRect/>
          </a:stretch>
        </p:blipFill>
        <p:spPr>
          <a:xfrm>
            <a:off x="6950363" y="2314618"/>
            <a:ext cx="3537121" cy="2003920"/>
          </a:xfrm>
          <a:prstGeom prst="rect">
            <a:avLst/>
          </a:prstGeom>
        </p:spPr>
      </p:pic>
    </p:spTree>
    <p:extLst>
      <p:ext uri="{BB962C8B-B14F-4D97-AF65-F5344CB8AC3E}">
        <p14:creationId xmlns:p14="http://schemas.microsoft.com/office/powerpoint/2010/main" val="16757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0F69C0-3EFC-46EB-9072-B98E04F10E61}"/>
              </a:ext>
            </a:extLst>
          </p:cNvPr>
          <p:cNvSpPr/>
          <p:nvPr/>
        </p:nvSpPr>
        <p:spPr>
          <a:xfrm>
            <a:off x="11927" y="-11927"/>
            <a:ext cx="12217298" cy="400110"/>
          </a:xfrm>
          <a:prstGeom prst="rect">
            <a:avLst/>
          </a:prstGeom>
          <a:solidFill>
            <a:schemeClr val="accent6">
              <a:lumMod val="50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Feature </a:t>
            </a:r>
            <a:r>
              <a:rPr lang="en-US" altLang="zh-CN" sz="2000" dirty="0">
                <a:solidFill>
                  <a:schemeClr val="bg1"/>
                </a:solidFill>
                <a:latin typeface="Times New Roman" panose="02020603050405020304" pitchFamily="18" charset="0"/>
                <a:cs typeface="Times New Roman" panose="02020603050405020304" pitchFamily="18" charset="0"/>
              </a:rPr>
              <a:t>2</a:t>
            </a:r>
            <a:r>
              <a:rPr lang="en-US" sz="2000" dirty="0">
                <a:solidFill>
                  <a:schemeClr val="bg1"/>
                </a:solidFill>
                <a:latin typeface="Times New Roman" panose="02020603050405020304" pitchFamily="18" charset="0"/>
                <a:cs typeface="Times New Roman" panose="02020603050405020304" pitchFamily="18" charset="0"/>
              </a:rPr>
              <a:t>: Time the game</a:t>
            </a:r>
          </a:p>
        </p:txBody>
      </p:sp>
      <p:sp>
        <p:nvSpPr>
          <p:cNvPr id="4" name="Rectangle 3">
            <a:extLst>
              <a:ext uri="{FF2B5EF4-FFF2-40B4-BE49-F238E27FC236}">
                <a16:creationId xmlns:a16="http://schemas.microsoft.com/office/drawing/2014/main" id="{CF7ADA29-0893-44BE-801C-F213585DB4A9}"/>
              </a:ext>
            </a:extLst>
          </p:cNvPr>
          <p:cNvSpPr/>
          <p:nvPr/>
        </p:nvSpPr>
        <p:spPr>
          <a:xfrm>
            <a:off x="938190" y="805246"/>
            <a:ext cx="10252974" cy="2100575"/>
          </a:xfrm>
          <a:prstGeom prst="rect">
            <a:avLst/>
          </a:prstGeom>
          <a:ln>
            <a:solidFill>
              <a:schemeClr val="accent3">
                <a:lumMod val="75000"/>
              </a:schemeClr>
            </a:solidFill>
          </a:ln>
        </p:spPr>
        <p:txBody>
          <a:bodyPr wrap="square">
            <a:spAutoFit/>
          </a:bodyPr>
          <a:lstStyle/>
          <a:p>
            <a:pPr>
              <a:spcBef>
                <a:spcPts val="900"/>
              </a:spcBef>
            </a:pPr>
            <a:r>
              <a:rPr lang="en-US" altLang="zh-CN" dirty="0"/>
              <a:t>1</a:t>
            </a:r>
            <a:r>
              <a:rPr lang="en-US" dirty="0"/>
              <a:t>. I designed a </a:t>
            </a:r>
            <a:r>
              <a:rPr lang="en-US" dirty="0">
                <a:highlight>
                  <a:srgbClr val="FFFF00"/>
                </a:highlight>
              </a:rPr>
              <a:t>game timer</a:t>
            </a:r>
            <a:r>
              <a:rPr lang="en-US" dirty="0"/>
              <a:t>.</a:t>
            </a:r>
          </a:p>
          <a:p>
            <a:pPr>
              <a:spcBef>
                <a:spcPts val="900"/>
              </a:spcBef>
            </a:pPr>
            <a:r>
              <a:rPr lang="en-US" altLang="zh-CN" dirty="0"/>
              <a:t>2.</a:t>
            </a:r>
            <a:r>
              <a:rPr lang="zh-CN" altLang="en-US" dirty="0"/>
              <a:t> </a:t>
            </a:r>
            <a:r>
              <a:rPr lang="en-US" dirty="0"/>
              <a:t>When a new game starts, the game loads, and the game restarts, the timer start counting.</a:t>
            </a:r>
          </a:p>
          <a:p>
            <a:pPr>
              <a:spcBef>
                <a:spcPts val="900"/>
              </a:spcBef>
            </a:pPr>
            <a:r>
              <a:rPr lang="en-US" dirty="0"/>
              <a:t>3. When the game pause button is clicked, the timer stops and the game board is hidden. The text of the pause button becomes "continue".</a:t>
            </a:r>
          </a:p>
          <a:p>
            <a:pPr>
              <a:spcBef>
                <a:spcPts val="900"/>
              </a:spcBef>
            </a:pPr>
            <a:r>
              <a:rPr lang="en-US" dirty="0"/>
              <a:t>4. When clicking the continue button, the game page reappears, the timer continues in a timely manner, and the key text becomes "pause".</a:t>
            </a:r>
          </a:p>
        </p:txBody>
      </p:sp>
      <p:pic>
        <p:nvPicPr>
          <p:cNvPr id="3" name="Picture 2">
            <a:extLst>
              <a:ext uri="{FF2B5EF4-FFF2-40B4-BE49-F238E27FC236}">
                <a16:creationId xmlns:a16="http://schemas.microsoft.com/office/drawing/2014/main" id="{D285D4B9-CDD4-4163-8D9F-F3F90DECAD4E}"/>
              </a:ext>
            </a:extLst>
          </p:cNvPr>
          <p:cNvPicPr>
            <a:picLocks noChangeAspect="1"/>
          </p:cNvPicPr>
          <p:nvPr/>
        </p:nvPicPr>
        <p:blipFill>
          <a:blip r:embed="rId2"/>
          <a:stretch>
            <a:fillRect/>
          </a:stretch>
        </p:blipFill>
        <p:spPr>
          <a:xfrm>
            <a:off x="1114235" y="3534917"/>
            <a:ext cx="3478104" cy="1044123"/>
          </a:xfrm>
          <a:prstGeom prst="rect">
            <a:avLst/>
          </a:prstGeom>
          <a:ln>
            <a:solidFill>
              <a:schemeClr val="accent3">
                <a:lumMod val="75000"/>
              </a:schemeClr>
            </a:solidFill>
          </a:ln>
        </p:spPr>
      </p:pic>
      <p:grpSp>
        <p:nvGrpSpPr>
          <p:cNvPr id="8" name="Group 7">
            <a:extLst>
              <a:ext uri="{FF2B5EF4-FFF2-40B4-BE49-F238E27FC236}">
                <a16:creationId xmlns:a16="http://schemas.microsoft.com/office/drawing/2014/main" id="{56D544F4-52F4-4A4E-BD2E-91F36E4F2852}"/>
              </a:ext>
            </a:extLst>
          </p:cNvPr>
          <p:cNvGrpSpPr/>
          <p:nvPr/>
        </p:nvGrpSpPr>
        <p:grpSpPr>
          <a:xfrm>
            <a:off x="4972279" y="3156284"/>
            <a:ext cx="6002705" cy="2736146"/>
            <a:chOff x="4963211" y="3182809"/>
            <a:chExt cx="6002705" cy="2921242"/>
          </a:xfrm>
        </p:grpSpPr>
        <p:pic>
          <p:nvPicPr>
            <p:cNvPr id="5" name="Picture 4">
              <a:extLst>
                <a:ext uri="{FF2B5EF4-FFF2-40B4-BE49-F238E27FC236}">
                  <a16:creationId xmlns:a16="http://schemas.microsoft.com/office/drawing/2014/main" id="{FB0EBECE-FA4F-4C80-B6B2-69A0244D5716}"/>
                </a:ext>
              </a:extLst>
            </p:cNvPr>
            <p:cNvPicPr>
              <a:picLocks noChangeAspect="1"/>
            </p:cNvPicPr>
            <p:nvPr/>
          </p:nvPicPr>
          <p:blipFill>
            <a:blip r:embed="rId3"/>
            <a:stretch>
              <a:fillRect/>
            </a:stretch>
          </p:blipFill>
          <p:spPr>
            <a:xfrm>
              <a:off x="4963211" y="3182809"/>
              <a:ext cx="6002705" cy="2921242"/>
            </a:xfrm>
            <a:prstGeom prst="rect">
              <a:avLst/>
            </a:prstGeom>
            <a:ln>
              <a:solidFill>
                <a:schemeClr val="accent3">
                  <a:lumMod val="75000"/>
                </a:schemeClr>
              </a:solidFill>
            </a:ln>
          </p:spPr>
        </p:pic>
        <p:sp>
          <p:nvSpPr>
            <p:cNvPr id="6" name="Rectangle 5">
              <a:extLst>
                <a:ext uri="{FF2B5EF4-FFF2-40B4-BE49-F238E27FC236}">
                  <a16:creationId xmlns:a16="http://schemas.microsoft.com/office/drawing/2014/main" id="{19E122EF-CC24-4C86-A92E-6B161EC1D9EF}"/>
                </a:ext>
              </a:extLst>
            </p:cNvPr>
            <p:cNvSpPr/>
            <p:nvPr/>
          </p:nvSpPr>
          <p:spPr>
            <a:xfrm>
              <a:off x="6819331" y="3216322"/>
              <a:ext cx="864359" cy="2126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01DB196-237A-4E8F-8613-E0141ECFF485}"/>
                </a:ext>
              </a:extLst>
            </p:cNvPr>
            <p:cNvSpPr/>
            <p:nvPr/>
          </p:nvSpPr>
          <p:spPr>
            <a:xfrm>
              <a:off x="5180275" y="4790661"/>
              <a:ext cx="858741" cy="3578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311962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ED7FF7-3BB5-479A-BC69-7A970CE49DB8}"/>
              </a:ext>
            </a:extLst>
          </p:cNvPr>
          <p:cNvSpPr txBox="1"/>
          <p:nvPr/>
        </p:nvSpPr>
        <p:spPr>
          <a:xfrm>
            <a:off x="1173091" y="1124470"/>
            <a:ext cx="8596668" cy="682353"/>
          </a:xfrm>
          <a:prstGeom prst="rect">
            <a:avLst/>
          </a:prstGeom>
        </p:spPr>
        <p:txBody>
          <a:bodyPr vert="horz" lIns="91440" tIns="45720" rIns="91440" bIns="45720" rtlCol="0" anchor="t">
            <a:normAutofit lnSpcReduction="10000"/>
          </a:bodyPr>
          <a:lstStyle/>
          <a:p>
            <a:pPr>
              <a:spcBef>
                <a:spcPct val="0"/>
              </a:spcBef>
              <a:spcAft>
                <a:spcPts val="600"/>
              </a:spcAft>
            </a:pPr>
            <a:r>
              <a:rPr lang="en-US" sz="3600" dirty="0">
                <a:solidFill>
                  <a:schemeClr val="tx1">
                    <a:lumMod val="95000"/>
                    <a:lumOff val="5000"/>
                  </a:schemeClr>
                </a:solidFill>
                <a:ea typeface="+mj-ea"/>
                <a:cs typeface="Times New Roman" panose="02020603050405020304" pitchFamily="18" charset="0"/>
              </a:rPr>
              <a:t>1.2.5  The Effectiveness of My Approach</a:t>
            </a:r>
          </a:p>
          <a:p>
            <a:pPr>
              <a:spcBef>
                <a:spcPct val="0"/>
              </a:spcBef>
              <a:spcAft>
                <a:spcPts val="600"/>
              </a:spcAft>
            </a:pPr>
            <a:endParaRPr lang="en-US" sz="3600" dirty="0">
              <a:solidFill>
                <a:schemeClr val="tx1">
                  <a:lumMod val="95000"/>
                  <a:lumOff val="5000"/>
                </a:schemeClr>
              </a:solidFill>
              <a:ea typeface="+mj-ea"/>
              <a:cs typeface="Times New Roman" panose="02020603050405020304" pitchFamily="18" charset="0"/>
            </a:endParaRPr>
          </a:p>
        </p:txBody>
      </p:sp>
      <p:sp>
        <p:nvSpPr>
          <p:cNvPr id="4" name="Rectangle 3">
            <a:extLst>
              <a:ext uri="{FF2B5EF4-FFF2-40B4-BE49-F238E27FC236}">
                <a16:creationId xmlns:a16="http://schemas.microsoft.com/office/drawing/2014/main" id="{66E561DF-04A5-493C-BBCC-D5DE26A8E1DD}"/>
              </a:ext>
            </a:extLst>
          </p:cNvPr>
          <p:cNvSpPr/>
          <p:nvPr/>
        </p:nvSpPr>
        <p:spPr>
          <a:xfrm>
            <a:off x="661592" y="1651237"/>
            <a:ext cx="8470898" cy="3429260"/>
          </a:xfrm>
          <a:prstGeom prst="rect">
            <a:avLst/>
          </a:prstGeom>
        </p:spPr>
        <p:txBody>
          <a:bodyPr vert="horz" lIns="91440" tIns="45720" rIns="91440" bIns="45720" rtlCol="0">
            <a:normAutofit/>
          </a:bodyPr>
          <a:lstStyle/>
          <a:p>
            <a:pPr>
              <a:lnSpc>
                <a:spcPct val="90000"/>
              </a:lnSpc>
              <a:spcBef>
                <a:spcPts val="1000"/>
              </a:spcBef>
              <a:buClr>
                <a:schemeClr val="accent1"/>
              </a:buClr>
              <a:buSzPct val="80000"/>
            </a:pPr>
            <a:endParaRPr lang="en-US" sz="15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EA1FF52-DB46-4C54-B827-5BC8BE84FB39}"/>
              </a:ext>
            </a:extLst>
          </p:cNvPr>
          <p:cNvSpPr txBox="1"/>
          <p:nvPr/>
        </p:nvSpPr>
        <p:spPr>
          <a:xfrm>
            <a:off x="1282995" y="1757916"/>
            <a:ext cx="184731" cy="369332"/>
          </a:xfrm>
          <a:prstGeom prst="rect">
            <a:avLst/>
          </a:prstGeom>
          <a:noFill/>
        </p:spPr>
        <p:txBody>
          <a:bodyPr wrap="none" rtlCol="0">
            <a:spAutoFit/>
          </a:bodyPr>
          <a:lstStyle/>
          <a:p>
            <a:endParaRPr lang="en-US" dirty="0"/>
          </a:p>
        </p:txBody>
      </p:sp>
      <p:sp>
        <p:nvSpPr>
          <p:cNvPr id="8" name="Rectangle 7">
            <a:extLst>
              <a:ext uri="{FF2B5EF4-FFF2-40B4-BE49-F238E27FC236}">
                <a16:creationId xmlns:a16="http://schemas.microsoft.com/office/drawing/2014/main" id="{9C2414E9-CAB8-415A-BCB7-4B980564E1F6}"/>
              </a:ext>
            </a:extLst>
          </p:cNvPr>
          <p:cNvSpPr/>
          <p:nvPr/>
        </p:nvSpPr>
        <p:spPr>
          <a:xfrm>
            <a:off x="1006765" y="2168751"/>
            <a:ext cx="10012218" cy="2058128"/>
          </a:xfrm>
          <a:prstGeom prst="rect">
            <a:avLst/>
          </a:prstGeom>
        </p:spPr>
        <p:txBody>
          <a:bodyPr wrap="square">
            <a:spAutoFit/>
          </a:bodyPr>
          <a:lstStyle/>
          <a:p>
            <a:pPr algn="just">
              <a:lnSpc>
                <a:spcPct val="150000"/>
              </a:lnSpc>
              <a:spcBef>
                <a:spcPts val="600"/>
              </a:spcBef>
              <a:buSzPct val="100000"/>
            </a:pPr>
            <a:r>
              <a:rPr lang="en-US" sz="1600" dirty="0">
                <a:solidFill>
                  <a:schemeClr val="tx1">
                    <a:lumMod val="95000"/>
                    <a:lumOff val="5000"/>
                  </a:schemeClr>
                </a:solidFill>
                <a:cs typeface="Times New Roman" panose="02020603050405020304" pitchFamily="18" charset="0"/>
              </a:rPr>
              <a:t>Following the single responsibility principle makes my testing easier. With a single responsibility, the class will have fewer test cases. Less functionality also means less dependence on other classes. It leads to better code organization because smaller and more purposeful classes are easier to search.</a:t>
            </a:r>
          </a:p>
          <a:p>
            <a:pPr algn="just">
              <a:lnSpc>
                <a:spcPct val="150000"/>
              </a:lnSpc>
              <a:spcBef>
                <a:spcPts val="600"/>
              </a:spcBef>
              <a:buSzPct val="100000"/>
            </a:pPr>
            <a:r>
              <a:rPr lang="en-US" sz="1600" dirty="0">
                <a:solidFill>
                  <a:schemeClr val="tx1">
                    <a:lumMod val="95000"/>
                    <a:lumOff val="5000"/>
                  </a:schemeClr>
                </a:solidFill>
                <a:cs typeface="Times New Roman" panose="02020603050405020304" pitchFamily="18" charset="0"/>
              </a:rPr>
              <a:t>F</a:t>
            </a:r>
            <a:r>
              <a:rPr lang="en-US" altLang="zh-CN" sz="1600" dirty="0">
                <a:solidFill>
                  <a:schemeClr val="tx1">
                    <a:lumMod val="95000"/>
                    <a:lumOff val="5000"/>
                  </a:schemeClr>
                </a:solidFill>
                <a:cs typeface="Times New Roman" panose="02020603050405020304" pitchFamily="18" charset="0"/>
              </a:rPr>
              <a:t>ollowing the</a:t>
            </a:r>
            <a:r>
              <a:rPr lang="en-US" sz="1600" dirty="0">
                <a:solidFill>
                  <a:schemeClr val="tx1">
                    <a:lumMod val="95000"/>
                    <a:lumOff val="5000"/>
                  </a:schemeClr>
                </a:solidFill>
              </a:rPr>
              <a:t> Interface Segregation Principle</a:t>
            </a:r>
            <a:r>
              <a:rPr lang="en-US" altLang="zh-CN" sz="1600" dirty="0">
                <a:solidFill>
                  <a:schemeClr val="tx1">
                    <a:lumMod val="95000"/>
                    <a:lumOff val="5000"/>
                  </a:schemeClr>
                </a:solidFill>
                <a:cs typeface="Times New Roman" panose="02020603050405020304" pitchFamily="18" charset="0"/>
              </a:rPr>
              <a:t> can make my program logic clearer and function implementation more flexible.</a:t>
            </a:r>
            <a:endParaRPr lang="en-US" sz="1600" dirty="0">
              <a:solidFill>
                <a:schemeClr val="tx1">
                  <a:lumMod val="95000"/>
                  <a:lumOff val="5000"/>
                </a:schemeClr>
              </a:solidFill>
              <a:cs typeface="Times New Roman" panose="02020603050405020304" pitchFamily="18" charset="0"/>
            </a:endParaRPr>
          </a:p>
          <a:p>
            <a:pPr algn="just">
              <a:lnSpc>
                <a:spcPct val="150000"/>
              </a:lnSpc>
              <a:spcBef>
                <a:spcPts val="600"/>
              </a:spcBef>
              <a:buSzPct val="100000"/>
            </a:pPr>
            <a:endParaRPr lang="en-US" sz="1600" dirty="0">
              <a:solidFill>
                <a:schemeClr val="tx1">
                  <a:lumMod val="95000"/>
                  <a:lumOff val="5000"/>
                </a:schemeClr>
              </a:solidFill>
              <a:cs typeface="Times New Roman" panose="02020603050405020304" pitchFamily="18" charset="0"/>
            </a:endParaRPr>
          </a:p>
        </p:txBody>
      </p:sp>
      <p:sp>
        <p:nvSpPr>
          <p:cNvPr id="11" name="Rectangle 10">
            <a:extLst>
              <a:ext uri="{FF2B5EF4-FFF2-40B4-BE49-F238E27FC236}">
                <a16:creationId xmlns:a16="http://schemas.microsoft.com/office/drawing/2014/main" id="{0BA2351A-34D7-4A6A-A139-863BD5650761}"/>
              </a:ext>
            </a:extLst>
          </p:cNvPr>
          <p:cNvSpPr/>
          <p:nvPr/>
        </p:nvSpPr>
        <p:spPr>
          <a:xfrm>
            <a:off x="0" y="0"/>
            <a:ext cx="12217298" cy="400110"/>
          </a:xfrm>
          <a:prstGeom prst="rect">
            <a:avLst/>
          </a:prstGeom>
          <a:solidFill>
            <a:schemeClr val="accent3">
              <a:lumMod val="50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Two: SOLID Principles </a:t>
            </a:r>
          </a:p>
        </p:txBody>
      </p:sp>
    </p:spTree>
    <p:extLst>
      <p:ext uri="{BB962C8B-B14F-4D97-AF65-F5344CB8AC3E}">
        <p14:creationId xmlns:p14="http://schemas.microsoft.com/office/powerpoint/2010/main" val="2985716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75D7A7-3C36-4508-9BC6-70A93BD3C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9" name="Picture 8">
              <a:extLst>
                <a:ext uri="{FF2B5EF4-FFF2-40B4-BE49-F238E27FC236}">
                  <a16:creationId xmlns:a16="http://schemas.microsoft.com/office/drawing/2014/main" id="{BC964A0D-06B7-4C16-AC9F-20ADDA8059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 name="Rectangle 9">
              <a:extLst>
                <a:ext uri="{FF2B5EF4-FFF2-40B4-BE49-F238E27FC236}">
                  <a16:creationId xmlns:a16="http://schemas.microsoft.com/office/drawing/2014/main" id="{F5703F5C-55DF-45CD-BC3F-3BE8F1033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1" name="Picture 10">
              <a:extLst>
                <a:ext uri="{FF2B5EF4-FFF2-40B4-BE49-F238E27FC236}">
                  <a16:creationId xmlns:a16="http://schemas.microsoft.com/office/drawing/2014/main" id="{A8C7134F-70F9-4826-A97E-9B39AEA08F5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2" name="Picture 11">
              <a:extLst>
                <a:ext uri="{FF2B5EF4-FFF2-40B4-BE49-F238E27FC236}">
                  <a16:creationId xmlns:a16="http://schemas.microsoft.com/office/drawing/2014/main" id="{39351E73-B6DD-4B56-8EE9-C16B5711C46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4" name="Straight Connector 13">
            <a:extLst>
              <a:ext uri="{FF2B5EF4-FFF2-40B4-BE49-F238E27FC236}">
                <a16:creationId xmlns:a16="http://schemas.microsoft.com/office/drawing/2014/main" id="{AE446D0E-6531-40B7-A182-FB86024397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3D6DABB5-1FC3-4E21-AC84-4685B03C9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2616" y="1411015"/>
            <a:ext cx="7808159" cy="4103960"/>
          </a:xfrm>
          <a:prstGeom prst="rect">
            <a:avLst/>
          </a:prstGeom>
          <a:blipFill dpi="0" rotWithShape="1">
            <a:blip r:embed="rId5">
              <a:alphaModFix amt="86000"/>
              <a:duotone>
                <a:schemeClr val="bg2">
                  <a:shade val="45000"/>
                  <a:satMod val="135000"/>
                </a:schemeClr>
                <a:prstClr val="white"/>
              </a:duotone>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C5790B5-250E-45E6-A05D-C3D1D459B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grpSp>
        <p:nvGrpSpPr>
          <p:cNvPr id="20" name="Group 19">
            <a:extLst>
              <a:ext uri="{FF2B5EF4-FFF2-40B4-BE49-F238E27FC236}">
                <a16:creationId xmlns:a16="http://schemas.microsoft.com/office/drawing/2014/main" id="{68158C4B-1BFE-4F6D-B2C1-0066FA1193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3631"/>
            <a:ext cx="12231160" cy="659658"/>
            <a:chOff x="-16934" y="3123631"/>
            <a:chExt cx="12231160" cy="659658"/>
          </a:xfrm>
        </p:grpSpPr>
        <p:sp>
          <p:nvSpPr>
            <p:cNvPr id="21" name="Rounded Rectangle 17">
              <a:extLst>
                <a:ext uri="{FF2B5EF4-FFF2-40B4-BE49-F238E27FC236}">
                  <a16:creationId xmlns:a16="http://schemas.microsoft.com/office/drawing/2014/main" id="{4A8E3562-03A2-4AF3-89BB-B227ED3261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BD9DF111-5BF8-4312-BECB-94BBCF29ECC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23" name="Rounded Rectangle 20">
              <a:extLst>
                <a:ext uri="{FF2B5EF4-FFF2-40B4-BE49-F238E27FC236}">
                  <a16:creationId xmlns:a16="http://schemas.microsoft.com/office/drawing/2014/main" id="{9EEB3A31-82B4-41D6-BEAB-3CC49BBCBE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28C66B30-E9F1-40DD-A809-6A1282E237D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2" name="Title 1">
            <a:extLst>
              <a:ext uri="{FF2B5EF4-FFF2-40B4-BE49-F238E27FC236}">
                <a16:creationId xmlns:a16="http://schemas.microsoft.com/office/drawing/2014/main" id="{D04864D8-1470-421A-BECE-D2810BBEDB92}"/>
              </a:ext>
            </a:extLst>
          </p:cNvPr>
          <p:cNvSpPr>
            <a:spLocks noGrp="1"/>
          </p:cNvSpPr>
          <p:nvPr>
            <p:ph type="title"/>
          </p:nvPr>
        </p:nvSpPr>
        <p:spPr>
          <a:xfrm>
            <a:off x="2692398" y="1871131"/>
            <a:ext cx="6815669" cy="1515533"/>
          </a:xfrm>
        </p:spPr>
        <p:txBody>
          <a:bodyPr vert="horz" lIns="91440" tIns="45720" rIns="91440" bIns="45720" rtlCol="0" anchor="b">
            <a:normAutofit/>
          </a:bodyPr>
          <a:lstStyle/>
          <a:p>
            <a:pPr>
              <a:lnSpc>
                <a:spcPct val="90000"/>
              </a:lnSpc>
            </a:pPr>
            <a:r>
              <a:rPr lang="en-US" sz="3400" dirty="0"/>
              <a:t>Q</a:t>
            </a:r>
            <a:r>
              <a:rPr lang="en-US" altLang="zh-CN" sz="3400" dirty="0"/>
              <a:t>2</a:t>
            </a:r>
            <a:r>
              <a:rPr lang="en-US" sz="3400" dirty="0"/>
              <a:t>: Use appropriate software life-cycle models and </a:t>
            </a:r>
            <a:br>
              <a:rPr lang="en-US" sz="3400" dirty="0"/>
            </a:br>
            <a:r>
              <a:rPr lang="en-US" sz="3400" dirty="0"/>
              <a:t>software construction steps.</a:t>
            </a:r>
          </a:p>
        </p:txBody>
      </p:sp>
      <p:sp>
        <p:nvSpPr>
          <p:cNvPr id="3" name="Text Placeholder 2">
            <a:extLst>
              <a:ext uri="{FF2B5EF4-FFF2-40B4-BE49-F238E27FC236}">
                <a16:creationId xmlns:a16="http://schemas.microsoft.com/office/drawing/2014/main" id="{A843AF07-4B02-47FB-8EC6-6C3B897DBF8F}"/>
              </a:ext>
            </a:extLst>
          </p:cNvPr>
          <p:cNvSpPr>
            <a:spLocks noGrp="1"/>
          </p:cNvSpPr>
          <p:nvPr>
            <p:ph type="body" idx="1"/>
          </p:nvPr>
        </p:nvSpPr>
        <p:spPr>
          <a:xfrm>
            <a:off x="2692398" y="3657597"/>
            <a:ext cx="6815669" cy="1320802"/>
          </a:xfrm>
        </p:spPr>
        <p:txBody>
          <a:bodyPr vert="horz" lIns="91440" tIns="45720" rIns="91440" bIns="45720" rtlCol="0" anchor="t">
            <a:normAutofit/>
          </a:bodyPr>
          <a:lstStyle/>
          <a:p>
            <a:pPr algn="l"/>
            <a:r>
              <a:rPr lang="en-US" sz="2100" dirty="0"/>
              <a:t>Theory One:  Prototyping Model</a:t>
            </a:r>
          </a:p>
          <a:p>
            <a:pPr algn="l"/>
            <a:r>
              <a:rPr lang="en-US" altLang="zh-CN" sz="2100" dirty="0"/>
              <a:t>Theory Two:  Software Life-cycle</a:t>
            </a:r>
          </a:p>
        </p:txBody>
      </p:sp>
      <p:cxnSp>
        <p:nvCxnSpPr>
          <p:cNvPr id="26" name="Straight Connector 25">
            <a:extLst>
              <a:ext uri="{FF2B5EF4-FFF2-40B4-BE49-F238E27FC236}">
                <a16:creationId xmlns:a16="http://schemas.microsoft.com/office/drawing/2014/main" id="{14319AF2-886A-4C5D-B34C-17FCB0267E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895369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AABD3CB-F407-4097-9A53-CA052FC7F577}"/>
              </a:ext>
            </a:extLst>
          </p:cNvPr>
          <p:cNvSpPr/>
          <p:nvPr/>
        </p:nvSpPr>
        <p:spPr>
          <a:xfrm>
            <a:off x="-10246" y="-6251"/>
            <a:ext cx="12202246" cy="400110"/>
          </a:xfrm>
          <a:prstGeom prst="rect">
            <a:avLst/>
          </a:prstGeom>
          <a:solidFill>
            <a:schemeClr val="accent2">
              <a:lumMod val="75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One:  Prototyping Model </a:t>
            </a:r>
          </a:p>
        </p:txBody>
      </p:sp>
      <p:sp>
        <p:nvSpPr>
          <p:cNvPr id="26" name="TextBox 25">
            <a:extLst>
              <a:ext uri="{FF2B5EF4-FFF2-40B4-BE49-F238E27FC236}">
                <a16:creationId xmlns:a16="http://schemas.microsoft.com/office/drawing/2014/main" id="{5479B517-5342-401B-ADA6-E2C4158702F8}"/>
              </a:ext>
            </a:extLst>
          </p:cNvPr>
          <p:cNvSpPr txBox="1"/>
          <p:nvPr/>
        </p:nvSpPr>
        <p:spPr>
          <a:xfrm>
            <a:off x="1653133" y="809941"/>
            <a:ext cx="6485750" cy="646331"/>
          </a:xfrm>
          <a:prstGeom prst="rect">
            <a:avLst/>
          </a:prstGeom>
          <a:noFill/>
        </p:spPr>
        <p:txBody>
          <a:bodyPr wrap="none" rtlCol="0">
            <a:spAutoFit/>
          </a:bodyPr>
          <a:lstStyle/>
          <a:p>
            <a:r>
              <a:rPr lang="en-US" sz="3600" dirty="0">
                <a:solidFill>
                  <a:schemeClr val="tx1">
                    <a:lumMod val="95000"/>
                    <a:lumOff val="5000"/>
                  </a:schemeClr>
                </a:solidFill>
                <a:cs typeface="Times New Roman" panose="02020603050405020304" pitchFamily="18" charset="0"/>
              </a:rPr>
              <a:t>2.1.1  What is Prototyping Model </a:t>
            </a:r>
          </a:p>
        </p:txBody>
      </p:sp>
      <p:sp>
        <p:nvSpPr>
          <p:cNvPr id="30" name="TextBox 29">
            <a:extLst>
              <a:ext uri="{FF2B5EF4-FFF2-40B4-BE49-F238E27FC236}">
                <a16:creationId xmlns:a16="http://schemas.microsoft.com/office/drawing/2014/main" id="{BB65F35A-7899-4CEA-B5CE-63D4DF0A44A6}"/>
              </a:ext>
            </a:extLst>
          </p:cNvPr>
          <p:cNvSpPr txBox="1"/>
          <p:nvPr/>
        </p:nvSpPr>
        <p:spPr>
          <a:xfrm>
            <a:off x="4626397" y="1872354"/>
            <a:ext cx="6536783" cy="3972241"/>
          </a:xfrm>
          <a:prstGeom prst="rect">
            <a:avLst/>
          </a:prstGeom>
          <a:noFill/>
        </p:spPr>
        <p:txBody>
          <a:bodyPr wrap="square" rtlCol="0">
            <a:spAutoFit/>
          </a:bodyPr>
          <a:lstStyle/>
          <a:p>
            <a:pPr algn="just">
              <a:lnSpc>
                <a:spcPct val="150000"/>
              </a:lnSpc>
              <a:spcBef>
                <a:spcPts val="600"/>
              </a:spcBef>
            </a:pPr>
            <a:r>
              <a:rPr lang="en-US" sz="1600" b="1" dirty="0">
                <a:solidFill>
                  <a:schemeClr val="tx1">
                    <a:lumMod val="95000"/>
                    <a:lumOff val="5000"/>
                  </a:schemeClr>
                </a:solidFill>
                <a:cs typeface="Times New Roman" panose="02020603050405020304" pitchFamily="18" charset="0"/>
              </a:rPr>
              <a:t>The prototyping model </a:t>
            </a:r>
            <a:r>
              <a:rPr lang="en-US" sz="1600" dirty="0">
                <a:solidFill>
                  <a:schemeClr val="tx1">
                    <a:lumMod val="95000"/>
                    <a:lumOff val="5000"/>
                  </a:schemeClr>
                </a:solidFill>
                <a:cs typeface="Times New Roman" panose="02020603050405020304" pitchFamily="18" charset="0"/>
              </a:rPr>
              <a:t>is a systems development method in which a prototype is built, tested and then reworked as necessary until an acceptable outcome is achieved from which the complete system or product can be developed. </a:t>
            </a:r>
          </a:p>
          <a:p>
            <a:pPr algn="just">
              <a:lnSpc>
                <a:spcPct val="150000"/>
              </a:lnSpc>
              <a:spcBef>
                <a:spcPts val="600"/>
              </a:spcBef>
            </a:pPr>
            <a:r>
              <a:rPr lang="en-US" sz="1600" dirty="0">
                <a:solidFill>
                  <a:schemeClr val="tx1">
                    <a:lumMod val="95000"/>
                    <a:lumOff val="5000"/>
                  </a:schemeClr>
                </a:solidFill>
                <a:cs typeface="Times New Roman" panose="02020603050405020304" pitchFamily="18" charset="0"/>
              </a:rPr>
              <a:t>This model works best in scenarios where not all of the project requirements are known in detail ahead of time. It is an iterative, trial-and-error process that takes place between the developers and the users.</a:t>
            </a:r>
          </a:p>
          <a:p>
            <a:pPr algn="just">
              <a:lnSpc>
                <a:spcPct val="150000"/>
              </a:lnSpc>
              <a:spcBef>
                <a:spcPts val="600"/>
              </a:spcBef>
            </a:pPr>
            <a:r>
              <a:rPr lang="en-US" sz="1600" dirty="0">
                <a:solidFill>
                  <a:schemeClr val="tx1">
                    <a:lumMod val="95000"/>
                    <a:lumOff val="5000"/>
                  </a:schemeClr>
                </a:solidFill>
                <a:cs typeface="Times New Roman" panose="02020603050405020304" pitchFamily="18" charset="0"/>
              </a:rPr>
              <a:t>In the development of this game, we mainly used </a:t>
            </a:r>
            <a:r>
              <a:rPr lang="en-US" sz="1600" b="1" dirty="0">
                <a:solidFill>
                  <a:schemeClr val="tx1">
                    <a:lumMod val="95000"/>
                    <a:lumOff val="5000"/>
                  </a:schemeClr>
                </a:solidFill>
                <a:cs typeface="Times New Roman" panose="02020603050405020304" pitchFamily="18" charset="0"/>
              </a:rPr>
              <a:t>Evolutionary prototyping model .</a:t>
            </a:r>
          </a:p>
          <a:p>
            <a:pPr algn="just">
              <a:lnSpc>
                <a:spcPct val="150000"/>
              </a:lnSpc>
              <a:spcBef>
                <a:spcPts val="600"/>
              </a:spcBef>
            </a:pPr>
            <a:endParaRPr lang="en-US" sz="1600" dirty="0">
              <a:solidFill>
                <a:schemeClr val="tx1">
                  <a:lumMod val="95000"/>
                  <a:lumOff val="5000"/>
                </a:schemeClr>
              </a:solidFill>
              <a:cs typeface="Times New Roman" panose="02020603050405020304" pitchFamily="18" charset="0"/>
            </a:endParaRPr>
          </a:p>
        </p:txBody>
      </p:sp>
      <p:pic>
        <p:nvPicPr>
          <p:cNvPr id="5" name="Picture 4" descr="A close up of text on a white background&#10;&#10;Description automatically generated">
            <a:extLst>
              <a:ext uri="{FF2B5EF4-FFF2-40B4-BE49-F238E27FC236}">
                <a16:creationId xmlns:a16="http://schemas.microsoft.com/office/drawing/2014/main" id="{09379DCB-17F4-46CA-A0A8-95CD247750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865" y="1654327"/>
            <a:ext cx="3648401" cy="4191417"/>
          </a:xfrm>
          <a:prstGeom prst="rect">
            <a:avLst/>
          </a:prstGeom>
        </p:spPr>
      </p:pic>
    </p:spTree>
    <p:extLst>
      <p:ext uri="{BB962C8B-B14F-4D97-AF65-F5344CB8AC3E}">
        <p14:creationId xmlns:p14="http://schemas.microsoft.com/office/powerpoint/2010/main" val="23728523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ED7FF7-3BB5-479A-BC69-7A970CE49DB8}"/>
              </a:ext>
            </a:extLst>
          </p:cNvPr>
          <p:cNvSpPr txBox="1"/>
          <p:nvPr/>
        </p:nvSpPr>
        <p:spPr>
          <a:xfrm>
            <a:off x="1272807" y="1047725"/>
            <a:ext cx="10211959" cy="1320800"/>
          </a:xfrm>
          <a:prstGeom prst="rect">
            <a:avLst/>
          </a:prstGeom>
        </p:spPr>
        <p:txBody>
          <a:bodyPr vert="horz" lIns="91440" tIns="45720" rIns="91440" bIns="45720" rtlCol="0" anchor="t">
            <a:normAutofit/>
          </a:bodyPr>
          <a:lstStyle/>
          <a:p>
            <a:pPr>
              <a:spcBef>
                <a:spcPct val="0"/>
              </a:spcBef>
              <a:spcAft>
                <a:spcPts val="600"/>
              </a:spcAft>
            </a:pPr>
            <a:r>
              <a:rPr lang="en-US" sz="3600" dirty="0">
                <a:solidFill>
                  <a:schemeClr val="tx1">
                    <a:lumMod val="95000"/>
                    <a:lumOff val="5000"/>
                  </a:schemeClr>
                </a:solidFill>
                <a:ea typeface="+mj-ea"/>
                <a:cs typeface="Times New Roman" panose="02020603050405020304" pitchFamily="18" charset="0"/>
              </a:rPr>
              <a:t>2.1.2  R</a:t>
            </a:r>
            <a:r>
              <a:rPr lang="en-US" altLang="zh-CN" sz="3600" dirty="0">
                <a:solidFill>
                  <a:schemeClr val="tx1">
                    <a:lumMod val="95000"/>
                    <a:lumOff val="5000"/>
                  </a:schemeClr>
                </a:solidFill>
                <a:ea typeface="+mj-ea"/>
                <a:cs typeface="Times New Roman" panose="02020603050405020304" pitchFamily="18" charset="0"/>
              </a:rPr>
              <a:t>eference</a:t>
            </a:r>
            <a:endParaRPr lang="en-US" sz="3600" dirty="0">
              <a:solidFill>
                <a:schemeClr val="tx1">
                  <a:lumMod val="95000"/>
                  <a:lumOff val="5000"/>
                </a:schemeClr>
              </a:solidFill>
              <a:ea typeface="+mj-ea"/>
              <a:cs typeface="Times New Roman" panose="02020603050405020304" pitchFamily="18" charset="0"/>
            </a:endParaRPr>
          </a:p>
        </p:txBody>
      </p:sp>
      <p:sp>
        <p:nvSpPr>
          <p:cNvPr id="4" name="Rectangle 3">
            <a:extLst>
              <a:ext uri="{FF2B5EF4-FFF2-40B4-BE49-F238E27FC236}">
                <a16:creationId xmlns:a16="http://schemas.microsoft.com/office/drawing/2014/main" id="{66E561DF-04A5-493C-BBCC-D5DE26A8E1DD}"/>
              </a:ext>
            </a:extLst>
          </p:cNvPr>
          <p:cNvSpPr/>
          <p:nvPr/>
        </p:nvSpPr>
        <p:spPr>
          <a:xfrm>
            <a:off x="1093604" y="1911423"/>
            <a:ext cx="9888385" cy="2455706"/>
          </a:xfrm>
          <a:prstGeom prst="rect">
            <a:avLst/>
          </a:prstGeom>
        </p:spPr>
        <p:txBody>
          <a:bodyPr vert="horz" lIns="91440" tIns="45720" rIns="91440" bIns="45720" rtlCol="0">
            <a:normAutofit/>
          </a:bodyPr>
          <a:lstStyle/>
          <a:p>
            <a:pPr algn="just">
              <a:lnSpc>
                <a:spcPct val="150000"/>
              </a:lnSpc>
              <a:spcBef>
                <a:spcPts val="600"/>
              </a:spcBef>
              <a:buClr>
                <a:schemeClr val="accent1"/>
              </a:buClr>
              <a:buSzPct val="80000"/>
            </a:pPr>
            <a:r>
              <a:rPr lang="en-US" sz="1600" dirty="0">
                <a:solidFill>
                  <a:schemeClr val="tx1">
                    <a:lumMod val="95000"/>
                    <a:lumOff val="5000"/>
                  </a:schemeClr>
                </a:solidFill>
                <a:cs typeface="Times New Roman" panose="02020603050405020304" pitchFamily="18" charset="0"/>
              </a:rPr>
              <a:t>Prototyping Model can solve the most urgent needs of users in a short time and complete a demonstrable product. This product is only part of the implementation (most important). Its most important purpose is to determine the real needs of users.</a:t>
            </a:r>
          </a:p>
          <a:p>
            <a:pPr algn="just">
              <a:lnSpc>
                <a:spcPct val="150000"/>
              </a:lnSpc>
              <a:spcBef>
                <a:spcPts val="600"/>
              </a:spcBef>
              <a:buClr>
                <a:schemeClr val="accent1"/>
              </a:buClr>
              <a:buSzPct val="80000"/>
            </a:pPr>
            <a:r>
              <a:rPr lang="en-US" sz="1600" dirty="0">
                <a:solidFill>
                  <a:schemeClr val="tx1">
                    <a:lumMod val="95000"/>
                    <a:lumOff val="5000"/>
                  </a:schemeClr>
                </a:solidFill>
                <a:cs typeface="Times New Roman" panose="02020603050405020304" pitchFamily="18" charset="0"/>
              </a:rPr>
              <a:t>This method can obtain the user's requirements effectively in the actual development, so it is widely used in the process of software development.</a:t>
            </a:r>
          </a:p>
          <a:p>
            <a:pPr algn="just">
              <a:lnSpc>
                <a:spcPct val="150000"/>
              </a:lnSpc>
              <a:spcBef>
                <a:spcPts val="600"/>
              </a:spcBef>
              <a:buClr>
                <a:schemeClr val="accent1"/>
              </a:buClr>
              <a:buSzPct val="80000"/>
            </a:pPr>
            <a:endParaRPr lang="en-US" sz="1600" dirty="0">
              <a:solidFill>
                <a:schemeClr val="tx1">
                  <a:lumMod val="95000"/>
                  <a:lumOff val="5000"/>
                </a:schemeClr>
              </a:solidFill>
              <a:cs typeface="Times New Roman" panose="02020603050405020304" pitchFamily="18" charset="0"/>
            </a:endParaRPr>
          </a:p>
          <a:p>
            <a:pPr algn="just">
              <a:lnSpc>
                <a:spcPct val="150000"/>
              </a:lnSpc>
              <a:spcBef>
                <a:spcPts val="600"/>
              </a:spcBef>
              <a:buClr>
                <a:schemeClr val="accent1"/>
              </a:buClr>
              <a:buSzPct val="80000"/>
            </a:pPr>
            <a:endParaRPr lang="en-US" sz="1600" dirty="0">
              <a:solidFill>
                <a:schemeClr val="tx1">
                  <a:lumMod val="95000"/>
                  <a:lumOff val="5000"/>
                </a:schemeClr>
              </a:solidFill>
              <a:cs typeface="Times New Roman" panose="02020603050405020304" pitchFamily="18" charset="0"/>
            </a:endParaRPr>
          </a:p>
          <a:p>
            <a:pPr algn="just">
              <a:lnSpc>
                <a:spcPct val="150000"/>
              </a:lnSpc>
              <a:spcBef>
                <a:spcPts val="600"/>
              </a:spcBef>
              <a:buClr>
                <a:schemeClr val="accent1"/>
              </a:buClr>
              <a:buSzPct val="80000"/>
            </a:pPr>
            <a:endParaRPr lang="en-US" sz="1600" dirty="0">
              <a:solidFill>
                <a:schemeClr val="tx1">
                  <a:lumMod val="95000"/>
                  <a:lumOff val="5000"/>
                </a:schemeClr>
              </a:solidFill>
              <a:cs typeface="Times New Roman" panose="02020603050405020304" pitchFamily="18" charset="0"/>
            </a:endParaRPr>
          </a:p>
        </p:txBody>
      </p:sp>
      <p:sp>
        <p:nvSpPr>
          <p:cNvPr id="24" name="Rectangle 23">
            <a:extLst>
              <a:ext uri="{FF2B5EF4-FFF2-40B4-BE49-F238E27FC236}">
                <a16:creationId xmlns:a16="http://schemas.microsoft.com/office/drawing/2014/main" id="{88CFDF03-3C1A-4831-A030-6C49E97BA359}"/>
              </a:ext>
            </a:extLst>
          </p:cNvPr>
          <p:cNvSpPr/>
          <p:nvPr/>
        </p:nvSpPr>
        <p:spPr>
          <a:xfrm>
            <a:off x="-10246" y="-6251"/>
            <a:ext cx="12202246" cy="400110"/>
          </a:xfrm>
          <a:prstGeom prst="rect">
            <a:avLst/>
          </a:prstGeom>
          <a:solidFill>
            <a:schemeClr val="accent2">
              <a:lumMod val="75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One:  Prototyping Model </a:t>
            </a:r>
          </a:p>
        </p:txBody>
      </p:sp>
      <p:sp>
        <p:nvSpPr>
          <p:cNvPr id="3" name="Rectangle 2">
            <a:extLst>
              <a:ext uri="{FF2B5EF4-FFF2-40B4-BE49-F238E27FC236}">
                <a16:creationId xmlns:a16="http://schemas.microsoft.com/office/drawing/2014/main" id="{5AFA0887-97A9-4A9F-96DA-F32C81827A31}"/>
              </a:ext>
            </a:extLst>
          </p:cNvPr>
          <p:cNvSpPr/>
          <p:nvPr/>
        </p:nvSpPr>
        <p:spPr>
          <a:xfrm>
            <a:off x="1093604" y="4693853"/>
            <a:ext cx="9238188" cy="873188"/>
          </a:xfrm>
          <a:prstGeom prst="rect">
            <a:avLst/>
          </a:prstGeom>
        </p:spPr>
        <p:txBody>
          <a:bodyPr wrap="square">
            <a:spAutoFit/>
          </a:bodyPr>
          <a:lstStyle/>
          <a:p>
            <a:pPr algn="just">
              <a:lnSpc>
                <a:spcPct val="150000"/>
              </a:lnSpc>
              <a:spcBef>
                <a:spcPts val="600"/>
              </a:spcBef>
              <a:buClr>
                <a:schemeClr val="accent1"/>
              </a:buClr>
              <a:buSzPct val="80000"/>
            </a:pPr>
            <a:r>
              <a:rPr lang="en-US" sz="1600" dirty="0">
                <a:solidFill>
                  <a:schemeClr val="tx1">
                    <a:lumMod val="95000"/>
                    <a:lumOff val="5000"/>
                  </a:schemeClr>
                </a:solidFill>
                <a:cs typeface="Times New Roman" panose="02020603050405020304" pitchFamily="18" charset="0"/>
              </a:rPr>
              <a:t>Ref : </a:t>
            </a:r>
            <a:r>
              <a:rPr lang="en-US" sz="1600" dirty="0">
                <a:solidFill>
                  <a:schemeClr val="tx1">
                    <a:lumMod val="95000"/>
                    <a:lumOff val="5000"/>
                  </a:schemeClr>
                </a:solidFill>
                <a:cs typeface="Times New Roman" panose="02020603050405020304" pitchFamily="18" charset="0"/>
                <a:hlinkClick r:id="rId3">
                  <a:extLst>
                    <a:ext uri="{A12FA001-AC4F-418D-AE19-62706E023703}">
                      <ahyp:hlinkClr xmlns:ahyp="http://schemas.microsoft.com/office/drawing/2018/hyperlinkcolor" val="tx"/>
                    </a:ext>
                  </a:extLst>
                </a:hlinkClick>
              </a:rPr>
              <a:t>https://searchcio.techtarget.com/definition/Prototyping-Model</a:t>
            </a:r>
            <a:endParaRPr lang="en-US" sz="1600" dirty="0">
              <a:solidFill>
                <a:schemeClr val="tx1">
                  <a:lumMod val="95000"/>
                  <a:lumOff val="5000"/>
                </a:schemeClr>
              </a:solidFill>
              <a:cs typeface="Times New Roman" panose="02020603050405020304" pitchFamily="18" charset="0"/>
            </a:endParaRPr>
          </a:p>
          <a:p>
            <a:pPr algn="just">
              <a:lnSpc>
                <a:spcPct val="150000"/>
              </a:lnSpc>
              <a:spcBef>
                <a:spcPts val="600"/>
              </a:spcBef>
              <a:buClr>
                <a:schemeClr val="accent1"/>
              </a:buClr>
              <a:buSzPct val="80000"/>
            </a:pPr>
            <a:r>
              <a:rPr lang="en-US" sz="1600" dirty="0">
                <a:solidFill>
                  <a:schemeClr val="tx1">
                    <a:lumMod val="95000"/>
                    <a:lumOff val="5000"/>
                  </a:schemeClr>
                </a:solidFill>
                <a:cs typeface="Times New Roman" panose="02020603050405020304" pitchFamily="18" charset="0"/>
              </a:rPr>
              <a:t>         </a:t>
            </a:r>
            <a:r>
              <a:rPr lang="en-US" sz="1600" dirty="0">
                <a:solidFill>
                  <a:schemeClr val="tx1">
                    <a:lumMod val="95000"/>
                    <a:lumOff val="5000"/>
                  </a:schemeClr>
                </a:solidFill>
                <a:cs typeface="Times New Roman" panose="02020603050405020304" pitchFamily="18" charset="0"/>
                <a:hlinkClick r:id="rId4">
                  <a:extLst>
                    <a:ext uri="{A12FA001-AC4F-418D-AE19-62706E023703}">
                      <ahyp:hlinkClr xmlns:ahyp="http://schemas.microsoft.com/office/drawing/2018/hyperlinkcolor" val="tx"/>
                    </a:ext>
                  </a:extLst>
                </a:hlinkClick>
              </a:rPr>
              <a:t>https://melsatar.blog/2012/03/15/software-development-life-cycle-models-and-methodologies/</a:t>
            </a:r>
            <a:endParaRPr lang="en-US" sz="1600" dirty="0">
              <a:solidFill>
                <a:schemeClr val="tx1">
                  <a:lumMod val="95000"/>
                  <a:lumOff val="5000"/>
                </a:schemeClr>
              </a:solidFill>
              <a:cs typeface="Times New Roman" panose="02020603050405020304" pitchFamily="18" charset="0"/>
            </a:endParaRPr>
          </a:p>
        </p:txBody>
      </p:sp>
    </p:spTree>
    <p:extLst>
      <p:ext uri="{BB962C8B-B14F-4D97-AF65-F5344CB8AC3E}">
        <p14:creationId xmlns:p14="http://schemas.microsoft.com/office/powerpoint/2010/main" val="39037599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ED7FF7-3BB5-479A-BC69-7A970CE49DB8}"/>
              </a:ext>
            </a:extLst>
          </p:cNvPr>
          <p:cNvSpPr txBox="1"/>
          <p:nvPr/>
        </p:nvSpPr>
        <p:spPr>
          <a:xfrm>
            <a:off x="1558319" y="756325"/>
            <a:ext cx="8596668" cy="807393"/>
          </a:xfrm>
          <a:prstGeom prst="rect">
            <a:avLst/>
          </a:prstGeom>
        </p:spPr>
        <p:txBody>
          <a:bodyPr vert="horz" lIns="91440" tIns="45720" rIns="91440" bIns="45720" rtlCol="0" anchor="t">
            <a:normAutofit/>
          </a:bodyPr>
          <a:lstStyle/>
          <a:p>
            <a:pPr>
              <a:spcBef>
                <a:spcPct val="0"/>
              </a:spcBef>
              <a:spcAft>
                <a:spcPts val="600"/>
              </a:spcAft>
            </a:pPr>
            <a:r>
              <a:rPr lang="en-US" sz="3600" dirty="0">
                <a:solidFill>
                  <a:schemeClr val="tx1">
                    <a:lumMod val="95000"/>
                    <a:lumOff val="5000"/>
                  </a:schemeClr>
                </a:solidFill>
                <a:ea typeface="+mj-ea"/>
                <a:cs typeface="Times New Roman" panose="02020603050405020304" pitchFamily="18" charset="0"/>
              </a:rPr>
              <a:t>2.1.3  What I Have Done ?</a:t>
            </a:r>
            <a:endParaRPr lang="en-US" sz="3600" b="1" dirty="0">
              <a:solidFill>
                <a:schemeClr val="tx1">
                  <a:lumMod val="95000"/>
                  <a:lumOff val="5000"/>
                </a:schemeClr>
              </a:solidFill>
              <a:ea typeface="+mj-ea"/>
              <a:cs typeface="Times New Roman" panose="02020603050405020304" pitchFamily="18" charset="0"/>
            </a:endParaRPr>
          </a:p>
        </p:txBody>
      </p:sp>
      <p:sp>
        <p:nvSpPr>
          <p:cNvPr id="28" name="Rectangle 27">
            <a:extLst>
              <a:ext uri="{FF2B5EF4-FFF2-40B4-BE49-F238E27FC236}">
                <a16:creationId xmlns:a16="http://schemas.microsoft.com/office/drawing/2014/main" id="{2A108169-57FD-4E83-8B69-CC1A9DC6305E}"/>
              </a:ext>
            </a:extLst>
          </p:cNvPr>
          <p:cNvSpPr/>
          <p:nvPr/>
        </p:nvSpPr>
        <p:spPr>
          <a:xfrm>
            <a:off x="969541" y="1380789"/>
            <a:ext cx="10252920" cy="4914900"/>
          </a:xfrm>
          <a:prstGeom prst="rect">
            <a:avLst/>
          </a:prstGeom>
        </p:spPr>
        <p:txBody>
          <a:bodyPr vert="horz" lIns="91440" tIns="45720" rIns="91440" bIns="45720" rtlCol="0">
            <a:normAutofit/>
          </a:bodyPr>
          <a:lstStyle/>
          <a:p>
            <a:pPr algn="just">
              <a:lnSpc>
                <a:spcPct val="150000"/>
              </a:lnSpc>
              <a:spcBef>
                <a:spcPts val="600"/>
              </a:spcBef>
              <a:buClr>
                <a:schemeClr val="accent1"/>
              </a:buClr>
              <a:buSzPct val="80000"/>
            </a:pPr>
            <a:r>
              <a:rPr lang="en-US" sz="1600" dirty="0">
                <a:solidFill>
                  <a:schemeClr val="tx1">
                    <a:lumMod val="95000"/>
                    <a:lumOff val="5000"/>
                  </a:schemeClr>
                </a:solidFill>
                <a:cs typeface="Times New Roman" panose="02020603050405020304" pitchFamily="18" charset="0"/>
              </a:rPr>
              <a:t>1. In the first stage of developing the program, the user’s requirement is to create a Sudoku game with C#. According to the requirement, we designed most of the logic of the game, and show it to users through the console interface.</a:t>
            </a:r>
          </a:p>
          <a:p>
            <a:pPr algn="just">
              <a:lnSpc>
                <a:spcPct val="150000"/>
              </a:lnSpc>
              <a:spcBef>
                <a:spcPts val="600"/>
              </a:spcBef>
              <a:buClr>
                <a:schemeClr val="accent1"/>
              </a:buClr>
              <a:buSzPct val="80000"/>
            </a:pPr>
            <a:endParaRPr lang="en-US" sz="1600" dirty="0">
              <a:solidFill>
                <a:schemeClr val="tx1">
                  <a:lumMod val="95000"/>
                  <a:lumOff val="5000"/>
                </a:schemeClr>
              </a:solidFill>
              <a:cs typeface="Times New Roman" panose="02020603050405020304" pitchFamily="18" charset="0"/>
            </a:endParaRPr>
          </a:p>
          <a:p>
            <a:pPr algn="just">
              <a:lnSpc>
                <a:spcPct val="150000"/>
              </a:lnSpc>
              <a:spcBef>
                <a:spcPts val="600"/>
              </a:spcBef>
              <a:buClr>
                <a:schemeClr val="accent1"/>
              </a:buClr>
              <a:buSzPct val="80000"/>
            </a:pPr>
            <a:endParaRPr lang="en-US" sz="1600" dirty="0">
              <a:solidFill>
                <a:schemeClr val="tx1">
                  <a:lumMod val="95000"/>
                  <a:lumOff val="5000"/>
                </a:schemeClr>
              </a:solidFill>
              <a:cs typeface="Times New Roman" panose="02020603050405020304" pitchFamily="18" charset="0"/>
            </a:endParaRPr>
          </a:p>
          <a:p>
            <a:pPr algn="just">
              <a:lnSpc>
                <a:spcPct val="150000"/>
              </a:lnSpc>
              <a:spcBef>
                <a:spcPts val="600"/>
              </a:spcBef>
              <a:buClr>
                <a:schemeClr val="accent1"/>
              </a:buClr>
              <a:buSzPct val="80000"/>
            </a:pPr>
            <a:r>
              <a:rPr lang="en-US" sz="1600" dirty="0">
                <a:solidFill>
                  <a:schemeClr val="tx1">
                    <a:lumMod val="95000"/>
                    <a:lumOff val="5000"/>
                  </a:schemeClr>
                </a:solidFill>
                <a:cs typeface="Times New Roman" panose="02020603050405020304" pitchFamily="18" charset="0"/>
              </a:rPr>
              <a:t>2. In the last stage of the game development, the user give us some more detailed requirements, including the GUI interface of the game, the specific game functions they want to have, etc. After obtaining the precise needs of users, we continue to develop the game software. </a:t>
            </a:r>
          </a:p>
          <a:p>
            <a:pPr>
              <a:lnSpc>
                <a:spcPct val="150000"/>
              </a:lnSpc>
              <a:spcBef>
                <a:spcPts val="1000"/>
              </a:spcBef>
              <a:buSzPct val="100000"/>
            </a:pPr>
            <a:endParaRPr lang="en-US" sz="1600" dirty="0">
              <a:solidFill>
                <a:schemeClr val="tx1">
                  <a:lumMod val="95000"/>
                  <a:lumOff val="5000"/>
                </a:schemeClr>
              </a:solidFill>
              <a:cs typeface="Times New Roman" panose="02020603050405020304" pitchFamily="18" charset="0"/>
            </a:endParaRPr>
          </a:p>
        </p:txBody>
      </p:sp>
      <p:pic>
        <p:nvPicPr>
          <p:cNvPr id="3" name="Picture 2">
            <a:extLst>
              <a:ext uri="{FF2B5EF4-FFF2-40B4-BE49-F238E27FC236}">
                <a16:creationId xmlns:a16="http://schemas.microsoft.com/office/drawing/2014/main" id="{3A2C5482-F0DB-483B-9831-838ACC17E047}"/>
              </a:ext>
            </a:extLst>
          </p:cNvPr>
          <p:cNvPicPr>
            <a:picLocks noChangeAspect="1"/>
          </p:cNvPicPr>
          <p:nvPr/>
        </p:nvPicPr>
        <p:blipFill>
          <a:blip r:embed="rId3"/>
          <a:stretch>
            <a:fillRect/>
          </a:stretch>
        </p:blipFill>
        <p:spPr>
          <a:xfrm>
            <a:off x="969540" y="2271872"/>
            <a:ext cx="5666302" cy="838818"/>
          </a:xfrm>
          <a:prstGeom prst="rect">
            <a:avLst/>
          </a:prstGeom>
        </p:spPr>
      </p:pic>
      <p:pic>
        <p:nvPicPr>
          <p:cNvPr id="6" name="Picture 5">
            <a:extLst>
              <a:ext uri="{FF2B5EF4-FFF2-40B4-BE49-F238E27FC236}">
                <a16:creationId xmlns:a16="http://schemas.microsoft.com/office/drawing/2014/main" id="{EEC95B0E-A36A-4743-8C87-A87F642D8D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9540" y="4362721"/>
            <a:ext cx="5778500" cy="1790842"/>
          </a:xfrm>
          <a:prstGeom prst="rect">
            <a:avLst/>
          </a:prstGeom>
        </p:spPr>
      </p:pic>
      <p:sp>
        <p:nvSpPr>
          <p:cNvPr id="26" name="Rectangle 25">
            <a:extLst>
              <a:ext uri="{FF2B5EF4-FFF2-40B4-BE49-F238E27FC236}">
                <a16:creationId xmlns:a16="http://schemas.microsoft.com/office/drawing/2014/main" id="{4F4C2BC5-8205-4D0F-BE46-7779197FDD00}"/>
              </a:ext>
            </a:extLst>
          </p:cNvPr>
          <p:cNvSpPr/>
          <p:nvPr/>
        </p:nvSpPr>
        <p:spPr>
          <a:xfrm>
            <a:off x="-10246" y="-6251"/>
            <a:ext cx="12202246" cy="400110"/>
          </a:xfrm>
          <a:prstGeom prst="rect">
            <a:avLst/>
          </a:prstGeom>
          <a:solidFill>
            <a:schemeClr val="accent2">
              <a:lumMod val="75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One:  Prototyping Model </a:t>
            </a:r>
          </a:p>
        </p:txBody>
      </p:sp>
    </p:spTree>
    <p:extLst>
      <p:ext uri="{BB962C8B-B14F-4D97-AF65-F5344CB8AC3E}">
        <p14:creationId xmlns:p14="http://schemas.microsoft.com/office/powerpoint/2010/main" val="3063217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ED7FF7-3BB5-479A-BC69-7A970CE49DB8}"/>
              </a:ext>
            </a:extLst>
          </p:cNvPr>
          <p:cNvSpPr txBox="1"/>
          <p:nvPr/>
        </p:nvSpPr>
        <p:spPr>
          <a:xfrm>
            <a:off x="1350356" y="740655"/>
            <a:ext cx="8596668" cy="807393"/>
          </a:xfrm>
          <a:prstGeom prst="rect">
            <a:avLst/>
          </a:prstGeom>
        </p:spPr>
        <p:txBody>
          <a:bodyPr vert="horz" lIns="91440" tIns="45720" rIns="91440" bIns="45720" rtlCol="0" anchor="t">
            <a:normAutofit/>
          </a:bodyPr>
          <a:lstStyle/>
          <a:p>
            <a:pPr>
              <a:spcBef>
                <a:spcPct val="0"/>
              </a:spcBef>
              <a:spcAft>
                <a:spcPts val="600"/>
              </a:spcAft>
            </a:pPr>
            <a:r>
              <a:rPr lang="en-US" sz="3600" dirty="0">
                <a:solidFill>
                  <a:schemeClr val="tx1">
                    <a:lumMod val="95000"/>
                    <a:lumOff val="5000"/>
                  </a:schemeClr>
                </a:solidFill>
                <a:latin typeface="Times New Roman" panose="02020603050405020304" pitchFamily="18" charset="0"/>
                <a:ea typeface="+mj-ea"/>
                <a:cs typeface="Times New Roman" panose="02020603050405020304" pitchFamily="18" charset="0"/>
              </a:rPr>
              <a:t>2.1.4  Code Example</a:t>
            </a:r>
            <a:endParaRPr lang="en-US" sz="3600" b="1" dirty="0">
              <a:solidFill>
                <a:schemeClr val="tx1">
                  <a:lumMod val="95000"/>
                  <a:lumOff val="5000"/>
                </a:schemeClr>
              </a:solidFill>
              <a:latin typeface="Times New Roman" panose="02020603050405020304" pitchFamily="18" charset="0"/>
              <a:ea typeface="+mj-ea"/>
              <a:cs typeface="Times New Roman" panose="02020603050405020304" pitchFamily="18" charset="0"/>
            </a:endParaRPr>
          </a:p>
        </p:txBody>
      </p:sp>
      <p:sp>
        <p:nvSpPr>
          <p:cNvPr id="22" name="TextBox 21">
            <a:extLst>
              <a:ext uri="{FF2B5EF4-FFF2-40B4-BE49-F238E27FC236}">
                <a16:creationId xmlns:a16="http://schemas.microsoft.com/office/drawing/2014/main" id="{9C041121-FABE-48EB-99EA-B3A4CC0EBD9A}"/>
              </a:ext>
            </a:extLst>
          </p:cNvPr>
          <p:cNvSpPr txBox="1"/>
          <p:nvPr/>
        </p:nvSpPr>
        <p:spPr>
          <a:xfrm>
            <a:off x="1442131" y="1557001"/>
            <a:ext cx="3074881" cy="369332"/>
          </a:xfrm>
          <a:prstGeom prst="rect">
            <a:avLst/>
          </a:prstGeom>
          <a:solidFill>
            <a:schemeClr val="accent2">
              <a:lumMod val="75000"/>
            </a:schemeClr>
          </a:solidFill>
        </p:spPr>
        <p:txBody>
          <a:bodyPr wrap="none" rtlCol="0">
            <a:spAutoFit/>
          </a:bodyPr>
          <a:lstStyle/>
          <a:p>
            <a:r>
              <a:rPr lang="en-US" dirty="0">
                <a:solidFill>
                  <a:schemeClr val="bg1"/>
                </a:solidFill>
              </a:rPr>
              <a:t>First</a:t>
            </a:r>
            <a:r>
              <a:rPr lang="en-US" dirty="0"/>
              <a:t> </a:t>
            </a:r>
            <a:r>
              <a:rPr lang="en-US" dirty="0">
                <a:solidFill>
                  <a:schemeClr val="bg1"/>
                </a:solidFill>
              </a:rPr>
              <a:t>version of the program</a:t>
            </a:r>
          </a:p>
        </p:txBody>
      </p:sp>
      <p:sp>
        <p:nvSpPr>
          <p:cNvPr id="43" name="TextBox 42">
            <a:extLst>
              <a:ext uri="{FF2B5EF4-FFF2-40B4-BE49-F238E27FC236}">
                <a16:creationId xmlns:a16="http://schemas.microsoft.com/office/drawing/2014/main" id="{99C3E200-CE51-43D1-BACF-CF0280BAC99D}"/>
              </a:ext>
            </a:extLst>
          </p:cNvPr>
          <p:cNvSpPr txBox="1"/>
          <p:nvPr/>
        </p:nvSpPr>
        <p:spPr>
          <a:xfrm>
            <a:off x="6358554" y="1541489"/>
            <a:ext cx="3342582" cy="369332"/>
          </a:xfrm>
          <a:prstGeom prst="rect">
            <a:avLst/>
          </a:prstGeom>
          <a:solidFill>
            <a:schemeClr val="accent2">
              <a:lumMod val="75000"/>
            </a:schemeClr>
          </a:solidFill>
        </p:spPr>
        <p:txBody>
          <a:bodyPr wrap="none" rtlCol="0">
            <a:spAutoFit/>
          </a:bodyPr>
          <a:lstStyle/>
          <a:p>
            <a:r>
              <a:rPr lang="en-US" dirty="0">
                <a:solidFill>
                  <a:schemeClr val="bg1"/>
                </a:solidFill>
              </a:rPr>
              <a:t>Second version of the program</a:t>
            </a:r>
          </a:p>
        </p:txBody>
      </p:sp>
      <p:grpSp>
        <p:nvGrpSpPr>
          <p:cNvPr id="51" name="Group 50">
            <a:extLst>
              <a:ext uri="{FF2B5EF4-FFF2-40B4-BE49-F238E27FC236}">
                <a16:creationId xmlns:a16="http://schemas.microsoft.com/office/drawing/2014/main" id="{C3617037-B2F0-444E-8702-211920E6FB0A}"/>
              </a:ext>
            </a:extLst>
          </p:cNvPr>
          <p:cNvGrpSpPr/>
          <p:nvPr/>
        </p:nvGrpSpPr>
        <p:grpSpPr>
          <a:xfrm>
            <a:off x="1350356" y="2083408"/>
            <a:ext cx="8294496" cy="4028780"/>
            <a:chOff x="812949" y="1947800"/>
            <a:chExt cx="7590911" cy="4421188"/>
          </a:xfrm>
        </p:grpSpPr>
        <p:pic>
          <p:nvPicPr>
            <p:cNvPr id="26" name="Picture 25">
              <a:extLst>
                <a:ext uri="{FF2B5EF4-FFF2-40B4-BE49-F238E27FC236}">
                  <a16:creationId xmlns:a16="http://schemas.microsoft.com/office/drawing/2014/main" id="{1832473D-40B9-4E89-BA8F-EBBD2EF833DA}"/>
                </a:ext>
              </a:extLst>
            </p:cNvPr>
            <p:cNvPicPr>
              <a:picLocks noChangeAspect="1"/>
            </p:cNvPicPr>
            <p:nvPr/>
          </p:nvPicPr>
          <p:blipFill>
            <a:blip r:embed="rId3"/>
            <a:stretch>
              <a:fillRect/>
            </a:stretch>
          </p:blipFill>
          <p:spPr>
            <a:xfrm>
              <a:off x="5447834" y="1947800"/>
              <a:ext cx="2956026" cy="4421187"/>
            </a:xfrm>
            <a:prstGeom prst="rect">
              <a:avLst/>
            </a:prstGeom>
          </p:spPr>
        </p:pic>
        <p:grpSp>
          <p:nvGrpSpPr>
            <p:cNvPr id="32" name="Group 31">
              <a:extLst>
                <a:ext uri="{FF2B5EF4-FFF2-40B4-BE49-F238E27FC236}">
                  <a16:creationId xmlns:a16="http://schemas.microsoft.com/office/drawing/2014/main" id="{034F7CCD-45BF-4DF0-B065-B37226731942}"/>
                </a:ext>
              </a:extLst>
            </p:cNvPr>
            <p:cNvGrpSpPr/>
            <p:nvPr/>
          </p:nvGrpSpPr>
          <p:grpSpPr>
            <a:xfrm>
              <a:off x="812949" y="1947801"/>
              <a:ext cx="3479651" cy="4421187"/>
              <a:chOff x="812949" y="1947801"/>
              <a:chExt cx="3479651" cy="4421187"/>
            </a:xfrm>
          </p:grpSpPr>
          <p:pic>
            <p:nvPicPr>
              <p:cNvPr id="4" name="Picture 3">
                <a:extLst>
                  <a:ext uri="{FF2B5EF4-FFF2-40B4-BE49-F238E27FC236}">
                    <a16:creationId xmlns:a16="http://schemas.microsoft.com/office/drawing/2014/main" id="{F3C742D2-196E-409D-9A19-EBF6802B2838}"/>
                  </a:ext>
                </a:extLst>
              </p:cNvPr>
              <p:cNvPicPr>
                <a:picLocks noChangeAspect="1"/>
              </p:cNvPicPr>
              <p:nvPr/>
            </p:nvPicPr>
            <p:blipFill>
              <a:blip r:embed="rId4"/>
              <a:stretch>
                <a:fillRect/>
              </a:stretch>
            </p:blipFill>
            <p:spPr>
              <a:xfrm>
                <a:off x="812949" y="1947801"/>
                <a:ext cx="3479651" cy="4421187"/>
              </a:xfrm>
              <a:prstGeom prst="rect">
                <a:avLst/>
              </a:prstGeom>
            </p:spPr>
          </p:pic>
          <p:sp>
            <p:nvSpPr>
              <p:cNvPr id="28" name="Rectangle 27">
                <a:extLst>
                  <a:ext uri="{FF2B5EF4-FFF2-40B4-BE49-F238E27FC236}">
                    <a16:creationId xmlns:a16="http://schemas.microsoft.com/office/drawing/2014/main" id="{779FC4D6-D0DB-408E-AF73-C254A828AA09}"/>
                  </a:ext>
                </a:extLst>
              </p:cNvPr>
              <p:cNvSpPr/>
              <p:nvPr/>
            </p:nvSpPr>
            <p:spPr>
              <a:xfrm>
                <a:off x="1015333" y="2686050"/>
                <a:ext cx="1486567"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842D3B7-F3F1-4300-BBEA-2208CDEBB938}"/>
                  </a:ext>
                </a:extLst>
              </p:cNvPr>
              <p:cNvSpPr/>
              <p:nvPr/>
            </p:nvSpPr>
            <p:spPr>
              <a:xfrm>
                <a:off x="1015333" y="4425950"/>
                <a:ext cx="2013617"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256820B0-5F4D-476D-8DB6-EBE1827DDF13}"/>
                </a:ext>
              </a:extLst>
            </p:cNvPr>
            <p:cNvSpPr/>
            <p:nvPr/>
          </p:nvSpPr>
          <p:spPr>
            <a:xfrm>
              <a:off x="5791200" y="3162300"/>
              <a:ext cx="1409700" cy="2667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E4FE055-F1F5-482C-A993-0D8DCEF59CB7}"/>
                </a:ext>
              </a:extLst>
            </p:cNvPr>
            <p:cNvSpPr/>
            <p:nvPr/>
          </p:nvSpPr>
          <p:spPr>
            <a:xfrm>
              <a:off x="5791200" y="2914650"/>
              <a:ext cx="1409700" cy="2476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16D53033-48E1-41C4-AA1D-4275A42FAD7E}"/>
                </a:ext>
              </a:extLst>
            </p:cNvPr>
            <p:cNvCxnSpPr>
              <a:stCxn id="28" idx="3"/>
              <a:endCxn id="33" idx="1"/>
            </p:cNvCxnSpPr>
            <p:nvPr/>
          </p:nvCxnSpPr>
          <p:spPr>
            <a:xfrm>
              <a:off x="2501900" y="2800350"/>
              <a:ext cx="3289300" cy="495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9AAA941-30F0-40C1-B18C-1EFE0697923A}"/>
                </a:ext>
              </a:extLst>
            </p:cNvPr>
            <p:cNvCxnSpPr>
              <a:stCxn id="30" idx="3"/>
              <a:endCxn id="37" idx="1"/>
            </p:cNvCxnSpPr>
            <p:nvPr/>
          </p:nvCxnSpPr>
          <p:spPr>
            <a:xfrm flipV="1">
              <a:off x="3028950" y="3038475"/>
              <a:ext cx="2762250" cy="1501775"/>
            </a:xfrm>
            <a:prstGeom prst="line">
              <a:avLst/>
            </a:prstGeom>
          </p:spPr>
          <p:style>
            <a:lnRef idx="1">
              <a:schemeClr val="accent1"/>
            </a:lnRef>
            <a:fillRef idx="0">
              <a:schemeClr val="accent1"/>
            </a:fillRef>
            <a:effectRef idx="0">
              <a:schemeClr val="accent1"/>
            </a:effectRef>
            <a:fontRef idx="minor">
              <a:schemeClr val="tx1"/>
            </a:fontRef>
          </p:style>
        </p:cxnSp>
      </p:grpSp>
      <p:sp>
        <p:nvSpPr>
          <p:cNvPr id="52" name="TextBox 51">
            <a:extLst>
              <a:ext uri="{FF2B5EF4-FFF2-40B4-BE49-F238E27FC236}">
                <a16:creationId xmlns:a16="http://schemas.microsoft.com/office/drawing/2014/main" id="{2C4C9AE7-158F-4D4C-B002-41E32EFCC239}"/>
              </a:ext>
            </a:extLst>
          </p:cNvPr>
          <p:cNvSpPr txBox="1"/>
          <p:nvPr/>
        </p:nvSpPr>
        <p:spPr>
          <a:xfrm>
            <a:off x="3812827" y="3169769"/>
            <a:ext cx="2038350" cy="430887"/>
          </a:xfrm>
          <a:prstGeom prst="rect">
            <a:avLst/>
          </a:prstGeom>
          <a:noFill/>
        </p:spPr>
        <p:txBody>
          <a:bodyPr wrap="square" rtlCol="0">
            <a:spAutoFit/>
          </a:bodyPr>
          <a:lstStyle/>
          <a:p>
            <a:r>
              <a:rPr lang="en-US" sz="1100" dirty="0">
                <a:solidFill>
                  <a:schemeClr val="accent1">
                    <a:lumMod val="75000"/>
                  </a:schemeClr>
                </a:solidFill>
              </a:rPr>
              <a:t>Improved according to user requirements</a:t>
            </a:r>
          </a:p>
        </p:txBody>
      </p:sp>
      <p:sp>
        <p:nvSpPr>
          <p:cNvPr id="55" name="Rectangle 54">
            <a:extLst>
              <a:ext uri="{FF2B5EF4-FFF2-40B4-BE49-F238E27FC236}">
                <a16:creationId xmlns:a16="http://schemas.microsoft.com/office/drawing/2014/main" id="{8C3E3691-2A87-4B0C-AAA7-3B328F2FB406}"/>
              </a:ext>
            </a:extLst>
          </p:cNvPr>
          <p:cNvSpPr/>
          <p:nvPr/>
        </p:nvSpPr>
        <p:spPr>
          <a:xfrm>
            <a:off x="-10246" y="-6251"/>
            <a:ext cx="12202246" cy="400110"/>
          </a:xfrm>
          <a:prstGeom prst="rect">
            <a:avLst/>
          </a:prstGeom>
          <a:solidFill>
            <a:schemeClr val="accent2">
              <a:lumMod val="75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One:  Prototyping Model </a:t>
            </a:r>
          </a:p>
        </p:txBody>
      </p:sp>
    </p:spTree>
    <p:extLst>
      <p:ext uri="{BB962C8B-B14F-4D97-AF65-F5344CB8AC3E}">
        <p14:creationId xmlns:p14="http://schemas.microsoft.com/office/powerpoint/2010/main" val="11417078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ED7FF7-3BB5-479A-BC69-7A970CE49DB8}"/>
              </a:ext>
            </a:extLst>
          </p:cNvPr>
          <p:cNvSpPr txBox="1"/>
          <p:nvPr/>
        </p:nvSpPr>
        <p:spPr>
          <a:xfrm>
            <a:off x="1282995" y="898929"/>
            <a:ext cx="8596668" cy="830613"/>
          </a:xfrm>
          <a:prstGeom prst="rect">
            <a:avLst/>
          </a:prstGeom>
        </p:spPr>
        <p:txBody>
          <a:bodyPr vert="horz" lIns="91440" tIns="45720" rIns="91440" bIns="45720" rtlCol="0" anchor="t">
            <a:normAutofit/>
          </a:bodyPr>
          <a:lstStyle/>
          <a:p>
            <a:pPr>
              <a:spcBef>
                <a:spcPct val="0"/>
              </a:spcBef>
              <a:spcAft>
                <a:spcPts val="600"/>
              </a:spcAft>
            </a:pPr>
            <a:r>
              <a:rPr lang="en-US" sz="3600" dirty="0">
                <a:solidFill>
                  <a:schemeClr val="tx1">
                    <a:lumMod val="95000"/>
                    <a:lumOff val="5000"/>
                  </a:schemeClr>
                </a:solidFill>
                <a:ea typeface="+mj-ea"/>
                <a:cs typeface="Times New Roman" panose="02020603050405020304" pitchFamily="18" charset="0"/>
              </a:rPr>
              <a:t>2.1.5  Compare and Contrast </a:t>
            </a:r>
          </a:p>
        </p:txBody>
      </p:sp>
      <p:sp>
        <p:nvSpPr>
          <p:cNvPr id="4" name="Rectangle 3">
            <a:extLst>
              <a:ext uri="{FF2B5EF4-FFF2-40B4-BE49-F238E27FC236}">
                <a16:creationId xmlns:a16="http://schemas.microsoft.com/office/drawing/2014/main" id="{66E561DF-04A5-493C-BBCC-D5DE26A8E1DD}"/>
              </a:ext>
            </a:extLst>
          </p:cNvPr>
          <p:cNvSpPr/>
          <p:nvPr/>
        </p:nvSpPr>
        <p:spPr>
          <a:xfrm>
            <a:off x="685799" y="1650077"/>
            <a:ext cx="8470898" cy="3429260"/>
          </a:xfrm>
          <a:prstGeom prst="rect">
            <a:avLst/>
          </a:prstGeom>
        </p:spPr>
        <p:txBody>
          <a:bodyPr vert="horz" lIns="91440" tIns="45720" rIns="91440" bIns="45720" rtlCol="0">
            <a:normAutofit/>
          </a:bodyPr>
          <a:lstStyle/>
          <a:p>
            <a:pPr>
              <a:lnSpc>
                <a:spcPct val="90000"/>
              </a:lnSpc>
              <a:spcBef>
                <a:spcPts val="1000"/>
              </a:spcBef>
              <a:buClr>
                <a:schemeClr val="accent1"/>
              </a:buClr>
              <a:buSzPct val="80000"/>
            </a:pPr>
            <a:endParaRPr lang="en-US" sz="15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EA1FF52-DB46-4C54-B827-5BC8BE84FB39}"/>
              </a:ext>
            </a:extLst>
          </p:cNvPr>
          <p:cNvSpPr txBox="1"/>
          <p:nvPr/>
        </p:nvSpPr>
        <p:spPr>
          <a:xfrm>
            <a:off x="1282995" y="1757916"/>
            <a:ext cx="184731" cy="369332"/>
          </a:xfrm>
          <a:prstGeom prst="rect">
            <a:avLst/>
          </a:prstGeom>
          <a:noFill/>
        </p:spPr>
        <p:txBody>
          <a:bodyPr wrap="none" rtlCol="0">
            <a:spAutoFit/>
          </a:bodyPr>
          <a:lstStyle/>
          <a:p>
            <a:endParaRPr lang="en-US" dirty="0"/>
          </a:p>
        </p:txBody>
      </p:sp>
      <p:sp>
        <p:nvSpPr>
          <p:cNvPr id="24" name="Rectangle 23">
            <a:extLst>
              <a:ext uri="{FF2B5EF4-FFF2-40B4-BE49-F238E27FC236}">
                <a16:creationId xmlns:a16="http://schemas.microsoft.com/office/drawing/2014/main" id="{8DB53332-FD29-4CD0-86A9-4C5827B9C48A}"/>
              </a:ext>
            </a:extLst>
          </p:cNvPr>
          <p:cNvSpPr/>
          <p:nvPr/>
        </p:nvSpPr>
        <p:spPr>
          <a:xfrm>
            <a:off x="1038464" y="1706825"/>
            <a:ext cx="10136515" cy="3879659"/>
          </a:xfrm>
          <a:prstGeom prst="rect">
            <a:avLst/>
          </a:prstGeom>
        </p:spPr>
        <p:txBody>
          <a:bodyPr vert="horz" lIns="91440" tIns="45720" rIns="91440" bIns="45720" rtlCol="0">
            <a:normAutofit/>
          </a:bodyPr>
          <a:lstStyle/>
          <a:p>
            <a:pPr algn="just">
              <a:lnSpc>
                <a:spcPct val="150000"/>
              </a:lnSpc>
              <a:spcBef>
                <a:spcPts val="600"/>
              </a:spcBef>
              <a:buSzPct val="100000"/>
            </a:pPr>
            <a:r>
              <a:rPr lang="en-US" sz="1600" dirty="0">
                <a:solidFill>
                  <a:schemeClr val="tx1">
                    <a:lumMod val="95000"/>
                    <a:lumOff val="5000"/>
                  </a:schemeClr>
                </a:solidFill>
                <a:cs typeface="Times New Roman" panose="02020603050405020304" pitchFamily="18" charset="0"/>
              </a:rPr>
              <a:t>Compare with other possible approaches, prototyping model has several advantages:</a:t>
            </a:r>
          </a:p>
          <a:p>
            <a:pPr lvl="1" algn="just">
              <a:lnSpc>
                <a:spcPct val="150000"/>
              </a:lnSpc>
              <a:spcBef>
                <a:spcPts val="600"/>
              </a:spcBef>
              <a:buSzPct val="100000"/>
            </a:pPr>
            <a:r>
              <a:rPr lang="en-US" sz="1600" dirty="0">
                <a:solidFill>
                  <a:schemeClr val="tx1">
                    <a:lumMod val="95000"/>
                    <a:lumOff val="5000"/>
                  </a:schemeClr>
                </a:solidFill>
                <a:cs typeface="Times New Roman" panose="02020603050405020304" pitchFamily="18" charset="0"/>
              </a:rPr>
              <a:t>1. Reduced time and costs, but this can be a disadvantage if the developer loses time in developing the prototypes.</a:t>
            </a:r>
          </a:p>
          <a:p>
            <a:pPr lvl="1" algn="just">
              <a:lnSpc>
                <a:spcPct val="150000"/>
              </a:lnSpc>
              <a:spcBef>
                <a:spcPts val="600"/>
              </a:spcBef>
              <a:buSzPct val="100000"/>
            </a:pPr>
            <a:r>
              <a:rPr lang="en-US" sz="1600" dirty="0">
                <a:solidFill>
                  <a:schemeClr val="tx1">
                    <a:lumMod val="95000"/>
                    <a:lumOff val="5000"/>
                  </a:schemeClr>
                </a:solidFill>
                <a:cs typeface="Times New Roman" panose="02020603050405020304" pitchFamily="18" charset="0"/>
              </a:rPr>
              <a:t>2. Improved and increased user involvement.</a:t>
            </a:r>
          </a:p>
          <a:p>
            <a:pPr algn="just">
              <a:lnSpc>
                <a:spcPct val="150000"/>
              </a:lnSpc>
              <a:spcBef>
                <a:spcPts val="600"/>
              </a:spcBef>
              <a:buSzPct val="100000"/>
            </a:pPr>
            <a:r>
              <a:rPr lang="en-US" sz="1600" dirty="0">
                <a:solidFill>
                  <a:schemeClr val="tx1">
                    <a:lumMod val="95000"/>
                    <a:lumOff val="5000"/>
                  </a:schemeClr>
                </a:solidFill>
                <a:cs typeface="Times New Roman" panose="02020603050405020304" pitchFamily="18" charset="0"/>
              </a:rPr>
              <a:t>Disadvantage of prototyping model :</a:t>
            </a:r>
          </a:p>
          <a:p>
            <a:pPr lvl="1" algn="just">
              <a:lnSpc>
                <a:spcPct val="150000"/>
              </a:lnSpc>
              <a:spcBef>
                <a:spcPts val="600"/>
              </a:spcBef>
              <a:buSzPct val="100000"/>
            </a:pPr>
            <a:r>
              <a:rPr lang="en-US" sz="1600" dirty="0">
                <a:solidFill>
                  <a:schemeClr val="tx1">
                    <a:lumMod val="95000"/>
                    <a:lumOff val="5000"/>
                  </a:schemeClr>
                </a:solidFill>
                <a:cs typeface="Times New Roman" panose="02020603050405020304" pitchFamily="18" charset="0"/>
              </a:rPr>
              <a:t>1. Insufficient analysis. User confusion of prototype and finished system.</a:t>
            </a:r>
          </a:p>
          <a:p>
            <a:pPr lvl="1" algn="just">
              <a:lnSpc>
                <a:spcPct val="150000"/>
              </a:lnSpc>
              <a:spcBef>
                <a:spcPts val="600"/>
              </a:spcBef>
              <a:buSzPct val="100000"/>
            </a:pPr>
            <a:r>
              <a:rPr lang="en-US" sz="1600" dirty="0">
                <a:solidFill>
                  <a:schemeClr val="tx1">
                    <a:lumMod val="95000"/>
                    <a:lumOff val="5000"/>
                  </a:schemeClr>
                </a:solidFill>
                <a:cs typeface="Times New Roman" panose="02020603050405020304" pitchFamily="18" charset="0"/>
              </a:rPr>
              <a:t>2. Developer misunderstanding of user objectives.</a:t>
            </a:r>
          </a:p>
          <a:p>
            <a:pPr lvl="1" algn="just">
              <a:lnSpc>
                <a:spcPct val="150000"/>
              </a:lnSpc>
              <a:spcBef>
                <a:spcPts val="600"/>
              </a:spcBef>
              <a:buSzPct val="100000"/>
            </a:pPr>
            <a:r>
              <a:rPr lang="en-US" sz="1600" dirty="0">
                <a:solidFill>
                  <a:schemeClr val="tx1">
                    <a:lumMod val="95000"/>
                    <a:lumOff val="5000"/>
                  </a:schemeClr>
                </a:solidFill>
                <a:cs typeface="Times New Roman" panose="02020603050405020304" pitchFamily="18" charset="0"/>
              </a:rPr>
              <a:t>3. Excessive development time of the prototype.</a:t>
            </a:r>
          </a:p>
          <a:p>
            <a:pPr lvl="1" algn="just">
              <a:lnSpc>
                <a:spcPct val="150000"/>
              </a:lnSpc>
              <a:spcBef>
                <a:spcPts val="600"/>
              </a:spcBef>
              <a:buSzPct val="100000"/>
            </a:pPr>
            <a:r>
              <a:rPr lang="en-US" sz="1600" dirty="0">
                <a:solidFill>
                  <a:schemeClr val="tx1">
                    <a:lumMod val="95000"/>
                    <a:lumOff val="5000"/>
                  </a:schemeClr>
                </a:solidFill>
                <a:cs typeface="Times New Roman" panose="02020603050405020304" pitchFamily="18" charset="0"/>
              </a:rPr>
              <a:t>4. It is costly to implement the prototypes.</a:t>
            </a:r>
          </a:p>
          <a:p>
            <a:pPr algn="just">
              <a:lnSpc>
                <a:spcPct val="150000"/>
              </a:lnSpc>
              <a:spcBef>
                <a:spcPts val="600"/>
              </a:spcBef>
              <a:buSzPct val="100000"/>
            </a:pPr>
            <a:endParaRPr lang="en-US" sz="1600" b="1" dirty="0">
              <a:solidFill>
                <a:schemeClr val="tx1">
                  <a:lumMod val="95000"/>
                  <a:lumOff val="5000"/>
                </a:schemeClr>
              </a:solidFill>
              <a:cs typeface="Times New Roman" panose="02020603050405020304" pitchFamily="18" charset="0"/>
            </a:endParaRPr>
          </a:p>
          <a:p>
            <a:pPr algn="just">
              <a:lnSpc>
                <a:spcPct val="150000"/>
              </a:lnSpc>
              <a:spcBef>
                <a:spcPts val="600"/>
              </a:spcBef>
              <a:buSzPct val="100000"/>
            </a:pPr>
            <a:endParaRPr lang="en-US" sz="1600" b="1" dirty="0">
              <a:solidFill>
                <a:schemeClr val="tx1">
                  <a:lumMod val="95000"/>
                  <a:lumOff val="5000"/>
                </a:schemeClr>
              </a:solidFill>
              <a:cs typeface="Times New Roman" panose="02020603050405020304" pitchFamily="18" charset="0"/>
            </a:endParaRPr>
          </a:p>
          <a:p>
            <a:pPr>
              <a:lnSpc>
                <a:spcPct val="150000"/>
              </a:lnSpc>
              <a:spcBef>
                <a:spcPts val="600"/>
              </a:spcBef>
              <a:buSzPct val="100000"/>
            </a:pPr>
            <a:endParaRPr lang="en-US" sz="1600" dirty="0">
              <a:solidFill>
                <a:schemeClr val="tx1">
                  <a:lumMod val="95000"/>
                  <a:lumOff val="5000"/>
                </a:schemeClr>
              </a:solidFill>
              <a:cs typeface="Times New Roman" panose="02020603050405020304" pitchFamily="18" charset="0"/>
            </a:endParaRPr>
          </a:p>
          <a:p>
            <a:pPr>
              <a:lnSpc>
                <a:spcPct val="150000"/>
              </a:lnSpc>
              <a:spcBef>
                <a:spcPts val="1000"/>
              </a:spcBef>
              <a:buSzPct val="100000"/>
            </a:pPr>
            <a:endParaRPr lang="en-US" sz="1600" dirty="0">
              <a:solidFill>
                <a:schemeClr val="tx1">
                  <a:lumMod val="95000"/>
                  <a:lumOff val="5000"/>
                </a:schemeClr>
              </a:solidFill>
              <a:cs typeface="Times New Roman" panose="02020603050405020304" pitchFamily="18" charset="0"/>
            </a:endParaRPr>
          </a:p>
        </p:txBody>
      </p:sp>
      <p:sp>
        <p:nvSpPr>
          <p:cNvPr id="26" name="Rectangle 25">
            <a:extLst>
              <a:ext uri="{FF2B5EF4-FFF2-40B4-BE49-F238E27FC236}">
                <a16:creationId xmlns:a16="http://schemas.microsoft.com/office/drawing/2014/main" id="{08470796-0E63-49E2-94E2-CB58D393CF6C}"/>
              </a:ext>
            </a:extLst>
          </p:cNvPr>
          <p:cNvSpPr/>
          <p:nvPr/>
        </p:nvSpPr>
        <p:spPr>
          <a:xfrm>
            <a:off x="-10246" y="-6251"/>
            <a:ext cx="12202246" cy="400110"/>
          </a:xfrm>
          <a:prstGeom prst="rect">
            <a:avLst/>
          </a:prstGeom>
          <a:solidFill>
            <a:schemeClr val="accent2">
              <a:lumMod val="75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One:  Prototyping Model </a:t>
            </a:r>
          </a:p>
        </p:txBody>
      </p:sp>
    </p:spTree>
    <p:extLst>
      <p:ext uri="{BB962C8B-B14F-4D97-AF65-F5344CB8AC3E}">
        <p14:creationId xmlns:p14="http://schemas.microsoft.com/office/powerpoint/2010/main" val="7146745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E561DF-04A5-493C-BBCC-D5DE26A8E1DD}"/>
              </a:ext>
            </a:extLst>
          </p:cNvPr>
          <p:cNvSpPr/>
          <p:nvPr/>
        </p:nvSpPr>
        <p:spPr>
          <a:xfrm>
            <a:off x="661592" y="1651237"/>
            <a:ext cx="8470898" cy="3429260"/>
          </a:xfrm>
          <a:prstGeom prst="rect">
            <a:avLst/>
          </a:prstGeom>
        </p:spPr>
        <p:txBody>
          <a:bodyPr vert="horz" lIns="91440" tIns="45720" rIns="91440" bIns="45720" rtlCol="0">
            <a:normAutofit/>
          </a:bodyPr>
          <a:lstStyle/>
          <a:p>
            <a:pPr>
              <a:lnSpc>
                <a:spcPct val="90000"/>
              </a:lnSpc>
              <a:spcBef>
                <a:spcPts val="1000"/>
              </a:spcBef>
              <a:buClr>
                <a:schemeClr val="accent1"/>
              </a:buClr>
              <a:buSzPct val="80000"/>
            </a:pPr>
            <a:endParaRPr lang="en-US" sz="15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EA1FF52-DB46-4C54-B827-5BC8BE84FB39}"/>
              </a:ext>
            </a:extLst>
          </p:cNvPr>
          <p:cNvSpPr txBox="1"/>
          <p:nvPr/>
        </p:nvSpPr>
        <p:spPr>
          <a:xfrm>
            <a:off x="1282995" y="1757916"/>
            <a:ext cx="184731" cy="369332"/>
          </a:xfrm>
          <a:prstGeom prst="rect">
            <a:avLst/>
          </a:prstGeom>
          <a:noFill/>
        </p:spPr>
        <p:txBody>
          <a:bodyPr wrap="none" rtlCol="0">
            <a:spAutoFit/>
          </a:bodyPr>
          <a:lstStyle/>
          <a:p>
            <a:endParaRPr lang="en-US" dirty="0"/>
          </a:p>
        </p:txBody>
      </p:sp>
      <p:grpSp>
        <p:nvGrpSpPr>
          <p:cNvPr id="6" name="Group 5">
            <a:extLst>
              <a:ext uri="{FF2B5EF4-FFF2-40B4-BE49-F238E27FC236}">
                <a16:creationId xmlns:a16="http://schemas.microsoft.com/office/drawing/2014/main" id="{EA7E2CBC-FA6F-4104-854F-5A5F26A40436}"/>
              </a:ext>
            </a:extLst>
          </p:cNvPr>
          <p:cNvGrpSpPr/>
          <p:nvPr/>
        </p:nvGrpSpPr>
        <p:grpSpPr>
          <a:xfrm>
            <a:off x="955755" y="968884"/>
            <a:ext cx="10223820" cy="1662508"/>
            <a:chOff x="955754" y="814004"/>
            <a:chExt cx="10223820" cy="1662508"/>
          </a:xfrm>
        </p:grpSpPr>
        <p:sp>
          <p:nvSpPr>
            <p:cNvPr id="2" name="TextBox 1">
              <a:extLst>
                <a:ext uri="{FF2B5EF4-FFF2-40B4-BE49-F238E27FC236}">
                  <a16:creationId xmlns:a16="http://schemas.microsoft.com/office/drawing/2014/main" id="{45ED7FF7-3BB5-479A-BC69-7A970CE49DB8}"/>
                </a:ext>
              </a:extLst>
            </p:cNvPr>
            <p:cNvSpPr txBox="1"/>
            <p:nvPr/>
          </p:nvSpPr>
          <p:spPr>
            <a:xfrm>
              <a:off x="1150876" y="814004"/>
              <a:ext cx="8596668" cy="682353"/>
            </a:xfrm>
            <a:prstGeom prst="rect">
              <a:avLst/>
            </a:prstGeom>
          </p:spPr>
          <p:txBody>
            <a:bodyPr vert="horz" lIns="91440" tIns="45720" rIns="91440" bIns="45720" rtlCol="0" anchor="t">
              <a:normAutofit lnSpcReduction="10000"/>
            </a:bodyPr>
            <a:lstStyle/>
            <a:p>
              <a:pPr>
                <a:spcBef>
                  <a:spcPct val="0"/>
                </a:spcBef>
                <a:spcAft>
                  <a:spcPts val="600"/>
                </a:spcAft>
              </a:pPr>
              <a:r>
                <a:rPr lang="en-US" sz="3600" dirty="0">
                  <a:solidFill>
                    <a:schemeClr val="tx1">
                      <a:lumMod val="95000"/>
                      <a:lumOff val="5000"/>
                    </a:schemeClr>
                  </a:solidFill>
                  <a:ea typeface="+mj-ea"/>
                  <a:cs typeface="Times New Roman" panose="02020603050405020304" pitchFamily="18" charset="0"/>
                </a:rPr>
                <a:t>2.1.6  The effectiveness of my approach</a:t>
              </a:r>
            </a:p>
            <a:p>
              <a:pPr>
                <a:spcBef>
                  <a:spcPct val="0"/>
                </a:spcBef>
                <a:spcAft>
                  <a:spcPts val="600"/>
                </a:spcAft>
              </a:pPr>
              <a:endParaRPr lang="en-US" sz="3600" dirty="0">
                <a:solidFill>
                  <a:schemeClr val="tx1">
                    <a:lumMod val="95000"/>
                    <a:lumOff val="5000"/>
                  </a:schemeClr>
                </a:solidFill>
                <a:ea typeface="+mj-ea"/>
                <a:cs typeface="Times New Roman" panose="02020603050405020304" pitchFamily="18" charset="0"/>
              </a:endParaRPr>
            </a:p>
          </p:txBody>
        </p:sp>
        <p:sp>
          <p:nvSpPr>
            <p:cNvPr id="8" name="Rectangle 7">
              <a:extLst>
                <a:ext uri="{FF2B5EF4-FFF2-40B4-BE49-F238E27FC236}">
                  <a16:creationId xmlns:a16="http://schemas.microsoft.com/office/drawing/2014/main" id="{9C2414E9-CAB8-415A-BCB7-4B980564E1F6}"/>
                </a:ext>
              </a:extLst>
            </p:cNvPr>
            <p:cNvSpPr/>
            <p:nvPr/>
          </p:nvSpPr>
          <p:spPr>
            <a:xfrm>
              <a:off x="955754" y="1680268"/>
              <a:ext cx="10223820" cy="796244"/>
            </a:xfrm>
            <a:prstGeom prst="rect">
              <a:avLst/>
            </a:prstGeom>
          </p:spPr>
          <p:txBody>
            <a:bodyPr wrap="square">
              <a:spAutoFit/>
            </a:bodyPr>
            <a:lstStyle/>
            <a:p>
              <a:pPr algn="just">
                <a:lnSpc>
                  <a:spcPct val="150000"/>
                </a:lnSpc>
                <a:spcBef>
                  <a:spcPts val="600"/>
                </a:spcBef>
                <a:buSzPct val="100000"/>
              </a:pPr>
              <a:r>
                <a:rPr lang="en-US" sz="1600" dirty="0">
                  <a:solidFill>
                    <a:schemeClr val="tx1">
                      <a:lumMod val="95000"/>
                      <a:lumOff val="5000"/>
                    </a:schemeClr>
                  </a:solidFill>
                  <a:cs typeface="Times New Roman" panose="02020603050405020304" pitchFamily="18" charset="0"/>
                </a:rPr>
                <a:t>If the game is developed according to the waterfall model, the game development results may not meet the real needs of users, or we will spend more time to revise the original game program.</a:t>
              </a:r>
            </a:p>
          </p:txBody>
        </p:sp>
      </p:grpSp>
      <p:grpSp>
        <p:nvGrpSpPr>
          <p:cNvPr id="5" name="Group 4">
            <a:extLst>
              <a:ext uri="{FF2B5EF4-FFF2-40B4-BE49-F238E27FC236}">
                <a16:creationId xmlns:a16="http://schemas.microsoft.com/office/drawing/2014/main" id="{B756CBC6-C163-49FC-94C5-5D3ABB013ACC}"/>
              </a:ext>
            </a:extLst>
          </p:cNvPr>
          <p:cNvGrpSpPr/>
          <p:nvPr/>
        </p:nvGrpSpPr>
        <p:grpSpPr>
          <a:xfrm>
            <a:off x="955755" y="3153230"/>
            <a:ext cx="10223820" cy="1879112"/>
            <a:chOff x="955755" y="2637741"/>
            <a:chExt cx="10223820" cy="1879112"/>
          </a:xfrm>
        </p:grpSpPr>
        <p:sp>
          <p:nvSpPr>
            <p:cNvPr id="30" name="TextBox 29">
              <a:extLst>
                <a:ext uri="{FF2B5EF4-FFF2-40B4-BE49-F238E27FC236}">
                  <a16:creationId xmlns:a16="http://schemas.microsoft.com/office/drawing/2014/main" id="{82EDE5ED-D31E-48B1-86CA-B8F23E2781A3}"/>
                </a:ext>
              </a:extLst>
            </p:cNvPr>
            <p:cNvSpPr txBox="1"/>
            <p:nvPr/>
          </p:nvSpPr>
          <p:spPr>
            <a:xfrm>
              <a:off x="1150877" y="2637741"/>
              <a:ext cx="8596668" cy="830613"/>
            </a:xfrm>
            <a:prstGeom prst="rect">
              <a:avLst/>
            </a:prstGeom>
          </p:spPr>
          <p:txBody>
            <a:bodyPr vert="horz" lIns="91440" tIns="45720" rIns="91440" bIns="45720" rtlCol="0" anchor="t">
              <a:normAutofit/>
            </a:bodyPr>
            <a:lstStyle/>
            <a:p>
              <a:pPr>
                <a:spcBef>
                  <a:spcPct val="0"/>
                </a:spcBef>
                <a:spcAft>
                  <a:spcPts val="600"/>
                </a:spcAft>
              </a:pPr>
              <a:r>
                <a:rPr lang="en-US" sz="3600" dirty="0">
                  <a:solidFill>
                    <a:schemeClr val="tx1">
                      <a:lumMod val="95000"/>
                      <a:lumOff val="5000"/>
                    </a:schemeClr>
                  </a:solidFill>
                  <a:ea typeface="+mj-ea"/>
                  <a:cs typeface="Times New Roman" panose="02020603050405020304" pitchFamily="18" charset="0"/>
                </a:rPr>
                <a:t>2.1.7  How I Improve</a:t>
              </a:r>
              <a:r>
                <a:rPr lang="en-US" altLang="zh-CN" sz="3600" dirty="0">
                  <a:solidFill>
                    <a:schemeClr val="tx1">
                      <a:lumMod val="95000"/>
                      <a:lumOff val="5000"/>
                    </a:schemeClr>
                  </a:solidFill>
                  <a:ea typeface="+mj-ea"/>
                  <a:cs typeface="Times New Roman" panose="02020603050405020304" pitchFamily="18" charset="0"/>
                </a:rPr>
                <a:t>d </a:t>
              </a:r>
              <a:r>
                <a:rPr lang="en-US" sz="3600" dirty="0">
                  <a:solidFill>
                    <a:schemeClr val="tx1">
                      <a:lumMod val="95000"/>
                      <a:lumOff val="5000"/>
                    </a:schemeClr>
                  </a:solidFill>
                  <a:ea typeface="+mj-ea"/>
                  <a:cs typeface="Times New Roman" panose="02020603050405020304" pitchFamily="18" charset="0"/>
                </a:rPr>
                <a:t>?</a:t>
              </a:r>
            </a:p>
          </p:txBody>
        </p:sp>
        <p:sp>
          <p:nvSpPr>
            <p:cNvPr id="32" name="Rectangle 31">
              <a:extLst>
                <a:ext uri="{FF2B5EF4-FFF2-40B4-BE49-F238E27FC236}">
                  <a16:creationId xmlns:a16="http://schemas.microsoft.com/office/drawing/2014/main" id="{54942037-B3DC-4E4F-BA46-639C38AB1C8B}"/>
                </a:ext>
              </a:extLst>
            </p:cNvPr>
            <p:cNvSpPr/>
            <p:nvPr/>
          </p:nvSpPr>
          <p:spPr>
            <a:xfrm>
              <a:off x="955755" y="3720609"/>
              <a:ext cx="10223820" cy="796244"/>
            </a:xfrm>
            <a:prstGeom prst="rect">
              <a:avLst/>
            </a:prstGeom>
          </p:spPr>
          <p:txBody>
            <a:bodyPr wrap="square">
              <a:spAutoFit/>
            </a:bodyPr>
            <a:lstStyle/>
            <a:p>
              <a:pPr algn="just">
                <a:lnSpc>
                  <a:spcPct val="150000"/>
                </a:lnSpc>
                <a:spcBef>
                  <a:spcPts val="600"/>
                </a:spcBef>
                <a:buSzPct val="100000"/>
              </a:pPr>
              <a:r>
                <a:rPr lang="en-US" sz="1600" dirty="0">
                  <a:solidFill>
                    <a:schemeClr val="tx1">
                      <a:lumMod val="95000"/>
                      <a:lumOff val="5000"/>
                    </a:schemeClr>
                  </a:solidFill>
                  <a:cs typeface="Times New Roman" panose="02020603050405020304" pitchFamily="18" charset="0"/>
                </a:rPr>
                <a:t>In fact, we use MVC structure to develop game software, which solves the possible defects of prototyping model. It can not only quickly submit the prototype to the user, but also reduce the cost of modifying the program.</a:t>
              </a:r>
            </a:p>
          </p:txBody>
        </p:sp>
      </p:grpSp>
      <p:sp>
        <p:nvSpPr>
          <p:cNvPr id="33" name="Rectangle 32">
            <a:extLst>
              <a:ext uri="{FF2B5EF4-FFF2-40B4-BE49-F238E27FC236}">
                <a16:creationId xmlns:a16="http://schemas.microsoft.com/office/drawing/2014/main" id="{226F06C2-49AB-40DC-9360-709B52FCE3E5}"/>
              </a:ext>
            </a:extLst>
          </p:cNvPr>
          <p:cNvSpPr/>
          <p:nvPr/>
        </p:nvSpPr>
        <p:spPr>
          <a:xfrm>
            <a:off x="-10246" y="-6251"/>
            <a:ext cx="12202246" cy="400110"/>
          </a:xfrm>
          <a:prstGeom prst="rect">
            <a:avLst/>
          </a:prstGeom>
          <a:solidFill>
            <a:schemeClr val="accent2">
              <a:lumMod val="75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One:  Prototyping Model </a:t>
            </a:r>
          </a:p>
        </p:txBody>
      </p:sp>
    </p:spTree>
    <p:extLst>
      <p:ext uri="{BB962C8B-B14F-4D97-AF65-F5344CB8AC3E}">
        <p14:creationId xmlns:p14="http://schemas.microsoft.com/office/powerpoint/2010/main" val="23770855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AABD3CB-F407-4097-9A53-CA052FC7F577}"/>
              </a:ext>
            </a:extLst>
          </p:cNvPr>
          <p:cNvSpPr/>
          <p:nvPr/>
        </p:nvSpPr>
        <p:spPr>
          <a:xfrm>
            <a:off x="-10246" y="-6251"/>
            <a:ext cx="12202246" cy="400110"/>
          </a:xfrm>
          <a:prstGeom prst="rect">
            <a:avLst/>
          </a:prstGeom>
          <a:solidFill>
            <a:schemeClr val="accent3">
              <a:lumMod val="50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Two:  Software Life-cycle</a:t>
            </a:r>
          </a:p>
        </p:txBody>
      </p:sp>
      <p:sp>
        <p:nvSpPr>
          <p:cNvPr id="26" name="TextBox 25">
            <a:extLst>
              <a:ext uri="{FF2B5EF4-FFF2-40B4-BE49-F238E27FC236}">
                <a16:creationId xmlns:a16="http://schemas.microsoft.com/office/drawing/2014/main" id="{5479B517-5342-401B-ADA6-E2C4158702F8}"/>
              </a:ext>
            </a:extLst>
          </p:cNvPr>
          <p:cNvSpPr txBox="1"/>
          <p:nvPr/>
        </p:nvSpPr>
        <p:spPr>
          <a:xfrm>
            <a:off x="1554283" y="940856"/>
            <a:ext cx="4689425" cy="646331"/>
          </a:xfrm>
          <a:prstGeom prst="rect">
            <a:avLst/>
          </a:prstGeom>
          <a:noFill/>
        </p:spPr>
        <p:txBody>
          <a:bodyPr wrap="none" rtlCol="0">
            <a:spAutoFit/>
          </a:bodyPr>
          <a:lstStyle/>
          <a:p>
            <a:r>
              <a:rPr lang="en-US" sz="3600" dirty="0">
                <a:solidFill>
                  <a:schemeClr val="tx1">
                    <a:lumMod val="95000"/>
                    <a:lumOff val="5000"/>
                  </a:schemeClr>
                </a:solidFill>
                <a:cs typeface="Times New Roman" panose="02020603050405020304" pitchFamily="18" charset="0"/>
              </a:rPr>
              <a:t>2.2.1  Software Life-cycle</a:t>
            </a:r>
          </a:p>
        </p:txBody>
      </p:sp>
      <p:sp>
        <p:nvSpPr>
          <p:cNvPr id="30" name="TextBox 29">
            <a:extLst>
              <a:ext uri="{FF2B5EF4-FFF2-40B4-BE49-F238E27FC236}">
                <a16:creationId xmlns:a16="http://schemas.microsoft.com/office/drawing/2014/main" id="{BB65F35A-7899-4CEA-B5CE-63D4DF0A44A6}"/>
              </a:ext>
            </a:extLst>
          </p:cNvPr>
          <p:cNvSpPr txBox="1"/>
          <p:nvPr/>
        </p:nvSpPr>
        <p:spPr>
          <a:xfrm>
            <a:off x="1167124" y="1716125"/>
            <a:ext cx="10026235" cy="4504951"/>
          </a:xfrm>
          <a:prstGeom prst="rect">
            <a:avLst/>
          </a:prstGeom>
          <a:noFill/>
        </p:spPr>
        <p:txBody>
          <a:bodyPr wrap="square" rtlCol="0">
            <a:spAutoFit/>
          </a:bodyPr>
          <a:lstStyle/>
          <a:p>
            <a:pPr algn="just">
              <a:lnSpc>
                <a:spcPct val="150000"/>
              </a:lnSpc>
              <a:spcBef>
                <a:spcPts val="600"/>
              </a:spcBef>
            </a:pPr>
            <a:r>
              <a:rPr lang="en-US" sz="1600" dirty="0">
                <a:solidFill>
                  <a:schemeClr val="tx1">
                    <a:lumMod val="95000"/>
                    <a:lumOff val="5000"/>
                  </a:schemeClr>
                </a:solidFill>
                <a:cs typeface="Times New Roman" panose="02020603050405020304" pitchFamily="18" charset="0"/>
              </a:rPr>
              <a:t>Here are 7 main stages of software development life cycle that should be followed by your development team.</a:t>
            </a:r>
          </a:p>
          <a:p>
            <a:pPr algn="just">
              <a:lnSpc>
                <a:spcPct val="150000"/>
              </a:lnSpc>
              <a:spcBef>
                <a:spcPts val="600"/>
              </a:spcBef>
            </a:pPr>
            <a:r>
              <a:rPr lang="en-US" sz="1600" dirty="0">
                <a:solidFill>
                  <a:schemeClr val="tx1">
                    <a:lumMod val="95000"/>
                    <a:lumOff val="5000"/>
                  </a:schemeClr>
                </a:solidFill>
                <a:cs typeface="Times New Roman" panose="02020603050405020304" pitchFamily="18" charset="0"/>
              </a:rPr>
              <a:t>Phase 1 – Brainstorming</a:t>
            </a:r>
          </a:p>
          <a:p>
            <a:pPr algn="just">
              <a:lnSpc>
                <a:spcPct val="150000"/>
              </a:lnSpc>
              <a:spcBef>
                <a:spcPts val="600"/>
              </a:spcBef>
            </a:pPr>
            <a:r>
              <a:rPr lang="en-US" sz="1600" dirty="0">
                <a:solidFill>
                  <a:schemeClr val="tx1">
                    <a:lumMod val="95000"/>
                    <a:lumOff val="5000"/>
                  </a:schemeClr>
                </a:solidFill>
                <a:cs typeface="Times New Roman" panose="02020603050405020304" pitchFamily="18" charset="0"/>
              </a:rPr>
              <a:t>This stage is also called planning as it generates the main requirements to the projects as well as creates a general roadmap. Planning is one of the most important phases of SDLC. It influences the whole development process and the ways everything will be done.</a:t>
            </a:r>
          </a:p>
          <a:p>
            <a:pPr algn="just">
              <a:lnSpc>
                <a:spcPct val="150000"/>
              </a:lnSpc>
              <a:spcBef>
                <a:spcPts val="600"/>
              </a:spcBef>
            </a:pPr>
            <a:r>
              <a:rPr lang="en-US" sz="1600" dirty="0">
                <a:solidFill>
                  <a:schemeClr val="tx1">
                    <a:lumMod val="95000"/>
                    <a:lumOff val="5000"/>
                  </a:schemeClr>
                </a:solidFill>
                <a:cs typeface="Times New Roman" panose="02020603050405020304" pitchFamily="18" charset="0"/>
              </a:rPr>
              <a:t>Phase 2 – Feasibility Analysis</a:t>
            </a:r>
          </a:p>
          <a:p>
            <a:pPr algn="just">
              <a:lnSpc>
                <a:spcPct val="150000"/>
              </a:lnSpc>
              <a:spcBef>
                <a:spcPts val="600"/>
              </a:spcBef>
            </a:pPr>
            <a:r>
              <a:rPr lang="en-US" sz="1600" dirty="0">
                <a:solidFill>
                  <a:schemeClr val="tx1">
                    <a:lumMod val="95000"/>
                    <a:lumOff val="5000"/>
                  </a:schemeClr>
                </a:solidFill>
                <a:cs typeface="Times New Roman" panose="02020603050405020304" pitchFamily="18" charset="0"/>
              </a:rPr>
              <a:t>Before investing heavily in the project, CEO and all team members have to carry out a feasibility analysis. The feasibility study can show how successful a project could be, evaluates all factors including economic and technical that affect the project development. Every member of the team, testers, developers, PMs, and others, must provide a clear estimate of time they need to complete their specific tasks, efforts and resources they need to involve. It will help calculate all expenses.</a:t>
            </a:r>
          </a:p>
          <a:p>
            <a:pPr algn="just">
              <a:lnSpc>
                <a:spcPct val="150000"/>
              </a:lnSpc>
              <a:spcBef>
                <a:spcPts val="600"/>
              </a:spcBef>
            </a:pPr>
            <a:endParaRPr lang="en-US" sz="1600" dirty="0">
              <a:solidFill>
                <a:schemeClr val="tx1">
                  <a:lumMod val="95000"/>
                  <a:lumOff val="5000"/>
                </a:schemeClr>
              </a:solidFill>
              <a:cs typeface="Times New Roman" panose="02020603050405020304" pitchFamily="18" charset="0"/>
            </a:endParaRPr>
          </a:p>
        </p:txBody>
      </p:sp>
    </p:spTree>
    <p:extLst>
      <p:ext uri="{BB962C8B-B14F-4D97-AF65-F5344CB8AC3E}">
        <p14:creationId xmlns:p14="http://schemas.microsoft.com/office/powerpoint/2010/main" val="31903619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AABD3CB-F407-4097-9A53-CA052FC7F577}"/>
              </a:ext>
            </a:extLst>
          </p:cNvPr>
          <p:cNvSpPr/>
          <p:nvPr/>
        </p:nvSpPr>
        <p:spPr>
          <a:xfrm>
            <a:off x="-10246" y="-6251"/>
            <a:ext cx="12202246" cy="400110"/>
          </a:xfrm>
          <a:prstGeom prst="rect">
            <a:avLst/>
          </a:prstGeom>
          <a:solidFill>
            <a:schemeClr val="accent3">
              <a:lumMod val="50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Two:  Software Life-cycle</a:t>
            </a:r>
          </a:p>
        </p:txBody>
      </p:sp>
      <p:sp>
        <p:nvSpPr>
          <p:cNvPr id="26" name="TextBox 25">
            <a:extLst>
              <a:ext uri="{FF2B5EF4-FFF2-40B4-BE49-F238E27FC236}">
                <a16:creationId xmlns:a16="http://schemas.microsoft.com/office/drawing/2014/main" id="{5479B517-5342-401B-ADA6-E2C4158702F8}"/>
              </a:ext>
            </a:extLst>
          </p:cNvPr>
          <p:cNvSpPr txBox="1"/>
          <p:nvPr/>
        </p:nvSpPr>
        <p:spPr>
          <a:xfrm>
            <a:off x="1549688" y="908691"/>
            <a:ext cx="4689425" cy="646331"/>
          </a:xfrm>
          <a:prstGeom prst="rect">
            <a:avLst/>
          </a:prstGeom>
          <a:noFill/>
        </p:spPr>
        <p:txBody>
          <a:bodyPr wrap="none" rtlCol="0">
            <a:spAutoFit/>
          </a:bodyPr>
          <a:lstStyle/>
          <a:p>
            <a:r>
              <a:rPr lang="en-US" sz="3600" dirty="0">
                <a:solidFill>
                  <a:schemeClr val="tx1">
                    <a:lumMod val="95000"/>
                    <a:lumOff val="5000"/>
                  </a:schemeClr>
                </a:solidFill>
                <a:cs typeface="Times New Roman" panose="02020603050405020304" pitchFamily="18" charset="0"/>
              </a:rPr>
              <a:t>2.2.1  Software Life-cycle</a:t>
            </a:r>
          </a:p>
        </p:txBody>
      </p:sp>
      <p:sp>
        <p:nvSpPr>
          <p:cNvPr id="30" name="TextBox 29">
            <a:extLst>
              <a:ext uri="{FF2B5EF4-FFF2-40B4-BE49-F238E27FC236}">
                <a16:creationId xmlns:a16="http://schemas.microsoft.com/office/drawing/2014/main" id="{BB65F35A-7899-4CEA-B5CE-63D4DF0A44A6}"/>
              </a:ext>
            </a:extLst>
          </p:cNvPr>
          <p:cNvSpPr txBox="1"/>
          <p:nvPr/>
        </p:nvSpPr>
        <p:spPr>
          <a:xfrm>
            <a:off x="1134959" y="1671018"/>
            <a:ext cx="9911361" cy="3233578"/>
          </a:xfrm>
          <a:prstGeom prst="rect">
            <a:avLst/>
          </a:prstGeom>
          <a:noFill/>
        </p:spPr>
        <p:txBody>
          <a:bodyPr wrap="square" rtlCol="0">
            <a:spAutoFit/>
          </a:bodyPr>
          <a:lstStyle/>
          <a:p>
            <a:pPr algn="just">
              <a:lnSpc>
                <a:spcPct val="150000"/>
              </a:lnSpc>
              <a:spcBef>
                <a:spcPts val="600"/>
              </a:spcBef>
            </a:pPr>
            <a:r>
              <a:rPr lang="en-US" sz="1600" dirty="0">
                <a:solidFill>
                  <a:schemeClr val="tx1">
                    <a:lumMod val="95000"/>
                    <a:lumOff val="5000"/>
                  </a:schemeClr>
                </a:solidFill>
                <a:cs typeface="Times New Roman" panose="02020603050405020304" pitchFamily="18" charset="0"/>
              </a:rPr>
              <a:t>Phase 3 – Design</a:t>
            </a:r>
          </a:p>
          <a:p>
            <a:pPr algn="just">
              <a:lnSpc>
                <a:spcPct val="150000"/>
              </a:lnSpc>
              <a:spcBef>
                <a:spcPts val="600"/>
              </a:spcBef>
            </a:pPr>
            <a:r>
              <a:rPr lang="en-US" sz="1600" dirty="0">
                <a:solidFill>
                  <a:schemeClr val="tx1">
                    <a:lumMod val="95000"/>
                    <a:lumOff val="5000"/>
                  </a:schemeClr>
                </a:solidFill>
                <a:cs typeface="Times New Roman" panose="02020603050405020304" pitchFamily="18" charset="0"/>
              </a:rPr>
              <a:t>Conceptualizing the product is made on design stage of SDLC. Design is developed according to the specifications written during the first two stages. Designers, like any other architects, build the whole structure of the project and provide the final prototype that will be used for the next stages of development process.</a:t>
            </a:r>
          </a:p>
          <a:p>
            <a:pPr algn="just">
              <a:lnSpc>
                <a:spcPct val="150000"/>
              </a:lnSpc>
              <a:spcBef>
                <a:spcPts val="600"/>
              </a:spcBef>
            </a:pPr>
            <a:r>
              <a:rPr lang="en-US" sz="1600" dirty="0">
                <a:solidFill>
                  <a:schemeClr val="tx1">
                    <a:lumMod val="95000"/>
                    <a:lumOff val="5000"/>
                  </a:schemeClr>
                </a:solidFill>
                <a:cs typeface="Times New Roman" panose="02020603050405020304" pitchFamily="18" charset="0"/>
              </a:rPr>
              <a:t>Phase 4 – Programming</a:t>
            </a:r>
          </a:p>
          <a:p>
            <a:pPr algn="just">
              <a:lnSpc>
                <a:spcPct val="150000"/>
              </a:lnSpc>
              <a:spcBef>
                <a:spcPts val="600"/>
              </a:spcBef>
            </a:pPr>
            <a:r>
              <a:rPr lang="en-US" sz="1600" dirty="0">
                <a:solidFill>
                  <a:schemeClr val="tx1">
                    <a:lumMod val="95000"/>
                    <a:lumOff val="5000"/>
                  </a:schemeClr>
                </a:solidFill>
                <a:cs typeface="Times New Roman" panose="02020603050405020304" pitchFamily="18" charset="0"/>
              </a:rPr>
              <a:t>Here is coding where developers are getting started. Every programmer has his own task for coding for which he is responsible. The process of programming is controlled by project managers. This phase is the most time-consuming operation.</a:t>
            </a:r>
          </a:p>
        </p:txBody>
      </p:sp>
    </p:spTree>
    <p:extLst>
      <p:ext uri="{BB962C8B-B14F-4D97-AF65-F5344CB8AC3E}">
        <p14:creationId xmlns:p14="http://schemas.microsoft.com/office/powerpoint/2010/main" val="249282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0F69C0-3EFC-46EB-9072-B98E04F10E61}"/>
              </a:ext>
            </a:extLst>
          </p:cNvPr>
          <p:cNvSpPr/>
          <p:nvPr/>
        </p:nvSpPr>
        <p:spPr>
          <a:xfrm>
            <a:off x="11927" y="-11927"/>
            <a:ext cx="12217298" cy="400110"/>
          </a:xfrm>
          <a:prstGeom prst="rect">
            <a:avLst/>
          </a:prstGeom>
          <a:solidFill>
            <a:schemeClr val="accent6">
              <a:lumMod val="50000"/>
            </a:schemeClr>
          </a:solidFill>
        </p:spPr>
        <p:txBody>
          <a:bodyPr wrap="square">
            <a:spAutoFit/>
          </a:bodyPr>
          <a:lstStyle/>
          <a:p>
            <a:pPr marL="285750" indent="-285750">
              <a:buFont typeface="Wingdings" panose="05000000000000000000" pitchFamily="2" charset="2"/>
              <a:buChar char="Ø"/>
            </a:pPr>
            <a:r>
              <a:rPr lang="en-US" sz="2000">
                <a:solidFill>
                  <a:schemeClr val="bg1"/>
                </a:solidFill>
                <a:latin typeface="Times New Roman" panose="02020603050405020304" pitchFamily="18" charset="0"/>
                <a:cs typeface="Times New Roman" panose="02020603050405020304" pitchFamily="18" charset="0"/>
              </a:rPr>
              <a:t>Feature </a:t>
            </a:r>
            <a:r>
              <a:rPr lang="en-US" altLang="zh-CN" sz="2000">
                <a:solidFill>
                  <a:schemeClr val="bg1"/>
                </a:solidFill>
                <a:latin typeface="Times New Roman" panose="02020603050405020304" pitchFamily="18" charset="0"/>
                <a:cs typeface="Times New Roman" panose="02020603050405020304" pitchFamily="18" charset="0"/>
              </a:rPr>
              <a:t>2</a:t>
            </a:r>
            <a:r>
              <a:rPr lang="en-US" sz="2000">
                <a:solidFill>
                  <a:schemeClr val="bg1"/>
                </a:solidFill>
                <a:latin typeface="Times New Roman" panose="02020603050405020304" pitchFamily="18" charset="0"/>
                <a:cs typeface="Times New Roman" panose="02020603050405020304" pitchFamily="18" charset="0"/>
              </a:rPr>
              <a:t>: Time the game</a:t>
            </a:r>
            <a:endParaRPr lang="en-US" sz="2000" dirty="0">
              <a:solidFill>
                <a:schemeClr val="bg1"/>
              </a:solidFill>
              <a:latin typeface="Times New Roman" panose="02020603050405020304" pitchFamily="18" charset="0"/>
              <a:cs typeface="Times New Roman" panose="02020603050405020304" pitchFamily="18" charset="0"/>
            </a:endParaRPr>
          </a:p>
        </p:txBody>
      </p:sp>
      <p:grpSp>
        <p:nvGrpSpPr>
          <p:cNvPr id="23" name="Group 22">
            <a:extLst>
              <a:ext uri="{FF2B5EF4-FFF2-40B4-BE49-F238E27FC236}">
                <a16:creationId xmlns:a16="http://schemas.microsoft.com/office/drawing/2014/main" id="{E135AB72-694E-4045-9EDF-1A6674123BE5}"/>
              </a:ext>
            </a:extLst>
          </p:cNvPr>
          <p:cNvGrpSpPr/>
          <p:nvPr/>
        </p:nvGrpSpPr>
        <p:grpSpPr>
          <a:xfrm>
            <a:off x="982065" y="740476"/>
            <a:ext cx="10237681" cy="5355525"/>
            <a:chOff x="982065" y="740476"/>
            <a:chExt cx="10237681" cy="5355525"/>
          </a:xfrm>
        </p:grpSpPr>
        <p:pic>
          <p:nvPicPr>
            <p:cNvPr id="9" name="Picture 8">
              <a:extLst>
                <a:ext uri="{FF2B5EF4-FFF2-40B4-BE49-F238E27FC236}">
                  <a16:creationId xmlns:a16="http://schemas.microsoft.com/office/drawing/2014/main" id="{1C0E0BB3-EF98-44DC-AF9F-4AF042F34323}"/>
                </a:ext>
              </a:extLst>
            </p:cNvPr>
            <p:cNvPicPr>
              <a:picLocks noChangeAspect="1"/>
            </p:cNvPicPr>
            <p:nvPr/>
          </p:nvPicPr>
          <p:blipFill>
            <a:blip r:embed="rId2"/>
            <a:stretch>
              <a:fillRect/>
            </a:stretch>
          </p:blipFill>
          <p:spPr>
            <a:xfrm>
              <a:off x="1019034" y="1130492"/>
              <a:ext cx="5281682" cy="1592392"/>
            </a:xfrm>
            <a:prstGeom prst="rect">
              <a:avLst/>
            </a:prstGeom>
          </p:spPr>
        </p:pic>
        <p:pic>
          <p:nvPicPr>
            <p:cNvPr id="10" name="Picture 9">
              <a:extLst>
                <a:ext uri="{FF2B5EF4-FFF2-40B4-BE49-F238E27FC236}">
                  <a16:creationId xmlns:a16="http://schemas.microsoft.com/office/drawing/2014/main" id="{8282D3C8-0A7E-406D-AC42-DD8C223A2112}"/>
                </a:ext>
              </a:extLst>
            </p:cNvPr>
            <p:cNvPicPr>
              <a:picLocks noChangeAspect="1"/>
            </p:cNvPicPr>
            <p:nvPr/>
          </p:nvPicPr>
          <p:blipFill>
            <a:blip r:embed="rId3"/>
            <a:stretch>
              <a:fillRect/>
            </a:stretch>
          </p:blipFill>
          <p:spPr>
            <a:xfrm>
              <a:off x="6491784" y="3799650"/>
              <a:ext cx="4727961" cy="2296351"/>
            </a:xfrm>
            <a:prstGeom prst="rect">
              <a:avLst/>
            </a:prstGeom>
          </p:spPr>
        </p:pic>
        <p:pic>
          <p:nvPicPr>
            <p:cNvPr id="11" name="Picture 10">
              <a:extLst>
                <a:ext uri="{FF2B5EF4-FFF2-40B4-BE49-F238E27FC236}">
                  <a16:creationId xmlns:a16="http://schemas.microsoft.com/office/drawing/2014/main" id="{6410F3D1-F8F5-4B3B-9F37-3F5BDC17FBA9}"/>
                </a:ext>
              </a:extLst>
            </p:cNvPr>
            <p:cNvPicPr>
              <a:picLocks noChangeAspect="1"/>
            </p:cNvPicPr>
            <p:nvPr/>
          </p:nvPicPr>
          <p:blipFill>
            <a:blip r:embed="rId4"/>
            <a:stretch>
              <a:fillRect/>
            </a:stretch>
          </p:blipFill>
          <p:spPr>
            <a:xfrm>
              <a:off x="6491785" y="1025858"/>
              <a:ext cx="4727961" cy="2559510"/>
            </a:xfrm>
            <a:prstGeom prst="rect">
              <a:avLst/>
            </a:prstGeom>
          </p:spPr>
        </p:pic>
        <p:sp>
          <p:nvSpPr>
            <p:cNvPr id="12" name="TextBox 11">
              <a:extLst>
                <a:ext uri="{FF2B5EF4-FFF2-40B4-BE49-F238E27FC236}">
                  <a16:creationId xmlns:a16="http://schemas.microsoft.com/office/drawing/2014/main" id="{ACB8B043-EF38-4260-B0FA-650963DC4DB2}"/>
                </a:ext>
              </a:extLst>
            </p:cNvPr>
            <p:cNvSpPr txBox="1"/>
            <p:nvPr/>
          </p:nvSpPr>
          <p:spPr>
            <a:xfrm>
              <a:off x="982065" y="791937"/>
              <a:ext cx="1350370" cy="338554"/>
            </a:xfrm>
            <a:prstGeom prst="rect">
              <a:avLst/>
            </a:prstGeom>
            <a:solidFill>
              <a:schemeClr val="accent6">
                <a:lumMod val="60000"/>
                <a:lumOff val="40000"/>
              </a:schemeClr>
            </a:solidFill>
          </p:spPr>
          <p:txBody>
            <a:bodyPr wrap="none" rtlCol="0">
              <a:spAutoFit/>
            </a:bodyPr>
            <a:lstStyle/>
            <a:p>
              <a:r>
                <a:rPr lang="en-US" sz="1600" dirty="0"/>
                <a:t>Create a timer:</a:t>
              </a:r>
            </a:p>
          </p:txBody>
        </p:sp>
        <p:sp>
          <p:nvSpPr>
            <p:cNvPr id="29" name="TextBox 28">
              <a:extLst>
                <a:ext uri="{FF2B5EF4-FFF2-40B4-BE49-F238E27FC236}">
                  <a16:creationId xmlns:a16="http://schemas.microsoft.com/office/drawing/2014/main" id="{B32302AE-FC6C-4CFD-9FE3-4635792E6B73}"/>
                </a:ext>
              </a:extLst>
            </p:cNvPr>
            <p:cNvSpPr txBox="1"/>
            <p:nvPr/>
          </p:nvSpPr>
          <p:spPr>
            <a:xfrm>
              <a:off x="6491784" y="3461096"/>
              <a:ext cx="3039807" cy="338554"/>
            </a:xfrm>
            <a:prstGeom prst="rect">
              <a:avLst/>
            </a:prstGeom>
            <a:solidFill>
              <a:schemeClr val="accent6">
                <a:lumMod val="60000"/>
                <a:lumOff val="40000"/>
              </a:schemeClr>
            </a:solidFill>
          </p:spPr>
          <p:txBody>
            <a:bodyPr wrap="none" rtlCol="0">
              <a:spAutoFit/>
            </a:bodyPr>
            <a:lstStyle/>
            <a:p>
              <a:r>
                <a:rPr lang="en-US" sz="1600" dirty="0"/>
                <a:t>Set timer start when new game load:</a:t>
              </a:r>
            </a:p>
          </p:txBody>
        </p:sp>
        <p:sp>
          <p:nvSpPr>
            <p:cNvPr id="35" name="TextBox 34">
              <a:extLst>
                <a:ext uri="{FF2B5EF4-FFF2-40B4-BE49-F238E27FC236}">
                  <a16:creationId xmlns:a16="http://schemas.microsoft.com/office/drawing/2014/main" id="{5FAC9175-9A6A-4A65-B4F1-1CE28225BF7C}"/>
                </a:ext>
              </a:extLst>
            </p:cNvPr>
            <p:cNvSpPr txBox="1"/>
            <p:nvPr/>
          </p:nvSpPr>
          <p:spPr>
            <a:xfrm>
              <a:off x="6491785" y="740476"/>
              <a:ext cx="1807546" cy="338554"/>
            </a:xfrm>
            <a:prstGeom prst="rect">
              <a:avLst/>
            </a:prstGeom>
            <a:solidFill>
              <a:schemeClr val="accent6">
                <a:lumMod val="60000"/>
                <a:lumOff val="40000"/>
              </a:schemeClr>
            </a:solidFill>
          </p:spPr>
          <p:txBody>
            <a:bodyPr wrap="none" rtlCol="0">
              <a:spAutoFit/>
            </a:bodyPr>
            <a:lstStyle/>
            <a:p>
              <a:r>
                <a:rPr lang="en-US" sz="1600" dirty="0"/>
                <a:t>Pause and Continue:</a:t>
              </a:r>
            </a:p>
          </p:txBody>
        </p:sp>
        <p:pic>
          <p:nvPicPr>
            <p:cNvPr id="13" name="Picture 12">
              <a:extLst>
                <a:ext uri="{FF2B5EF4-FFF2-40B4-BE49-F238E27FC236}">
                  <a16:creationId xmlns:a16="http://schemas.microsoft.com/office/drawing/2014/main" id="{B3EF8F17-D1E6-4D7D-979F-CE62DFCDA3BE}"/>
                </a:ext>
              </a:extLst>
            </p:cNvPr>
            <p:cNvPicPr>
              <a:picLocks noChangeAspect="1"/>
            </p:cNvPicPr>
            <p:nvPr/>
          </p:nvPicPr>
          <p:blipFill>
            <a:blip r:embed="rId5"/>
            <a:stretch>
              <a:fillRect/>
            </a:stretch>
          </p:blipFill>
          <p:spPr>
            <a:xfrm>
              <a:off x="1019034" y="3054034"/>
              <a:ext cx="3452941" cy="2957519"/>
            </a:xfrm>
            <a:prstGeom prst="rect">
              <a:avLst/>
            </a:prstGeom>
          </p:spPr>
        </p:pic>
        <p:sp>
          <p:nvSpPr>
            <p:cNvPr id="36" name="TextBox 35">
              <a:extLst>
                <a:ext uri="{FF2B5EF4-FFF2-40B4-BE49-F238E27FC236}">
                  <a16:creationId xmlns:a16="http://schemas.microsoft.com/office/drawing/2014/main" id="{F8287D5B-56EA-4349-95CE-F27EA565266C}"/>
                </a:ext>
              </a:extLst>
            </p:cNvPr>
            <p:cNvSpPr txBox="1"/>
            <p:nvPr/>
          </p:nvSpPr>
          <p:spPr>
            <a:xfrm>
              <a:off x="1019034" y="2715480"/>
              <a:ext cx="2747162" cy="338554"/>
            </a:xfrm>
            <a:prstGeom prst="rect">
              <a:avLst/>
            </a:prstGeom>
            <a:solidFill>
              <a:schemeClr val="accent6">
                <a:lumMod val="60000"/>
                <a:lumOff val="40000"/>
              </a:schemeClr>
            </a:solidFill>
          </p:spPr>
          <p:txBody>
            <a:bodyPr wrap="none" rtlCol="0">
              <a:spAutoFit/>
            </a:bodyPr>
            <a:lstStyle/>
            <a:p>
              <a:r>
                <a:rPr lang="en-US" sz="1600" dirty="0"/>
                <a:t>Timer stop when game finished:</a:t>
              </a:r>
            </a:p>
          </p:txBody>
        </p:sp>
        <p:sp>
          <p:nvSpPr>
            <p:cNvPr id="19" name="Rectangle 18">
              <a:extLst>
                <a:ext uri="{FF2B5EF4-FFF2-40B4-BE49-F238E27FC236}">
                  <a16:creationId xmlns:a16="http://schemas.microsoft.com/office/drawing/2014/main" id="{701F776D-116E-4BD8-9BC8-320FBEEB699D}"/>
                </a:ext>
              </a:extLst>
            </p:cNvPr>
            <p:cNvSpPr/>
            <p:nvPr/>
          </p:nvSpPr>
          <p:spPr>
            <a:xfrm>
              <a:off x="1596788" y="5172501"/>
              <a:ext cx="1947081" cy="1683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2718D1B-DC10-4DED-81BA-3F511A63B82D}"/>
                </a:ext>
              </a:extLst>
            </p:cNvPr>
            <p:cNvSpPr/>
            <p:nvPr/>
          </p:nvSpPr>
          <p:spPr>
            <a:xfrm>
              <a:off x="6969318" y="5172502"/>
              <a:ext cx="2484783" cy="624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701153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BB65F35A-7899-4CEA-B5CE-63D4DF0A44A6}"/>
              </a:ext>
            </a:extLst>
          </p:cNvPr>
          <p:cNvSpPr txBox="1"/>
          <p:nvPr/>
        </p:nvSpPr>
        <p:spPr>
          <a:xfrm>
            <a:off x="1098883" y="1671018"/>
            <a:ext cx="10064297" cy="4126130"/>
          </a:xfrm>
          <a:prstGeom prst="rect">
            <a:avLst/>
          </a:prstGeom>
          <a:noFill/>
        </p:spPr>
        <p:txBody>
          <a:bodyPr wrap="square" rtlCol="0">
            <a:spAutoFit/>
          </a:bodyPr>
          <a:lstStyle/>
          <a:p>
            <a:pPr algn="just">
              <a:lnSpc>
                <a:spcPct val="150000"/>
              </a:lnSpc>
              <a:spcBef>
                <a:spcPts val="600"/>
              </a:spcBef>
            </a:pPr>
            <a:r>
              <a:rPr lang="en-US" sz="1600" dirty="0">
                <a:solidFill>
                  <a:schemeClr val="tx1">
                    <a:lumMod val="95000"/>
                    <a:lumOff val="5000"/>
                  </a:schemeClr>
                </a:solidFill>
                <a:cs typeface="Times New Roman" panose="02020603050405020304" pitchFamily="18" charset="0"/>
              </a:rPr>
              <a:t>Phase 5 – Integration</a:t>
            </a:r>
          </a:p>
          <a:p>
            <a:pPr algn="just">
              <a:lnSpc>
                <a:spcPct val="150000"/>
              </a:lnSpc>
              <a:spcBef>
                <a:spcPts val="600"/>
              </a:spcBef>
            </a:pPr>
            <a:r>
              <a:rPr lang="en-US" sz="1600" dirty="0">
                <a:solidFill>
                  <a:schemeClr val="tx1">
                    <a:lumMod val="95000"/>
                    <a:lumOff val="5000"/>
                  </a:schemeClr>
                </a:solidFill>
                <a:cs typeface="Times New Roman" panose="02020603050405020304" pitchFamily="18" charset="0"/>
              </a:rPr>
              <a:t>Integrating of all sources and environments is a must in software development as it helps to figure out on time how many issues, conflicts, and bugs are there. Most teams, especially agile ones, use continuous integration. Such teams execute unit tests, use automated compilation and tests.</a:t>
            </a:r>
          </a:p>
          <a:p>
            <a:pPr algn="just">
              <a:lnSpc>
                <a:spcPct val="150000"/>
              </a:lnSpc>
              <a:spcBef>
                <a:spcPts val="600"/>
              </a:spcBef>
            </a:pPr>
            <a:r>
              <a:rPr lang="en-US" sz="1600" dirty="0">
                <a:solidFill>
                  <a:schemeClr val="tx1">
                    <a:lumMod val="95000"/>
                    <a:lumOff val="5000"/>
                  </a:schemeClr>
                </a:solidFill>
                <a:cs typeface="Times New Roman" panose="02020603050405020304" pitchFamily="18" charset="0"/>
              </a:rPr>
              <a:t>Phase 6 – QA</a:t>
            </a:r>
          </a:p>
          <a:p>
            <a:pPr algn="just">
              <a:lnSpc>
                <a:spcPct val="150000"/>
              </a:lnSpc>
              <a:spcBef>
                <a:spcPts val="600"/>
              </a:spcBef>
            </a:pPr>
            <a:r>
              <a:rPr lang="en-US" sz="1600" dirty="0">
                <a:solidFill>
                  <a:schemeClr val="tx1">
                    <a:lumMod val="95000"/>
                    <a:lumOff val="5000"/>
                  </a:schemeClr>
                </a:solidFill>
                <a:cs typeface="Times New Roman" panose="02020603050405020304" pitchFamily="18" charset="0"/>
              </a:rPr>
              <a:t>QA engineers test the quality of the code written by developers. They use different frameworks and kinds of testing to discover if there are any bugs in the system. Testers write test cases and report the bugs to developers to fix them.</a:t>
            </a:r>
          </a:p>
          <a:p>
            <a:pPr algn="just">
              <a:lnSpc>
                <a:spcPct val="150000"/>
              </a:lnSpc>
              <a:spcBef>
                <a:spcPts val="600"/>
              </a:spcBef>
            </a:pPr>
            <a:r>
              <a:rPr lang="en-US" sz="1600" dirty="0">
                <a:solidFill>
                  <a:schemeClr val="tx1">
                    <a:lumMod val="95000"/>
                    <a:lumOff val="5000"/>
                  </a:schemeClr>
                </a:solidFill>
                <a:cs typeface="Times New Roman" panose="02020603050405020304" pitchFamily="18" charset="0"/>
              </a:rPr>
              <a:t>Phase 7 – Release</a:t>
            </a:r>
          </a:p>
          <a:p>
            <a:pPr algn="just">
              <a:lnSpc>
                <a:spcPct val="150000"/>
              </a:lnSpc>
              <a:spcBef>
                <a:spcPts val="600"/>
              </a:spcBef>
            </a:pPr>
            <a:r>
              <a:rPr lang="en-US" sz="1600" dirty="0">
                <a:solidFill>
                  <a:schemeClr val="tx1">
                    <a:lumMod val="95000"/>
                    <a:lumOff val="5000"/>
                  </a:schemeClr>
                </a:solidFill>
                <a:cs typeface="Times New Roman" panose="02020603050405020304" pitchFamily="18" charset="0"/>
              </a:rPr>
              <a:t>First software release will be followed by the releases of next versions of the product. It is the final stage of development that can be also followed by maintenance and support.</a:t>
            </a:r>
          </a:p>
        </p:txBody>
      </p:sp>
      <p:sp>
        <p:nvSpPr>
          <p:cNvPr id="24" name="Rectangle 23">
            <a:extLst>
              <a:ext uri="{FF2B5EF4-FFF2-40B4-BE49-F238E27FC236}">
                <a16:creationId xmlns:a16="http://schemas.microsoft.com/office/drawing/2014/main" id="{3AABD3CB-F407-4097-9A53-CA052FC7F577}"/>
              </a:ext>
            </a:extLst>
          </p:cNvPr>
          <p:cNvSpPr/>
          <p:nvPr/>
        </p:nvSpPr>
        <p:spPr>
          <a:xfrm>
            <a:off x="-10246" y="-6251"/>
            <a:ext cx="12202246" cy="400110"/>
          </a:xfrm>
          <a:prstGeom prst="rect">
            <a:avLst/>
          </a:prstGeom>
          <a:solidFill>
            <a:schemeClr val="accent3">
              <a:lumMod val="50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Two:  Software Life-cycle</a:t>
            </a:r>
          </a:p>
        </p:txBody>
      </p:sp>
      <p:sp>
        <p:nvSpPr>
          <p:cNvPr id="26" name="TextBox 25">
            <a:extLst>
              <a:ext uri="{FF2B5EF4-FFF2-40B4-BE49-F238E27FC236}">
                <a16:creationId xmlns:a16="http://schemas.microsoft.com/office/drawing/2014/main" id="{5479B517-5342-401B-ADA6-E2C4158702F8}"/>
              </a:ext>
            </a:extLst>
          </p:cNvPr>
          <p:cNvSpPr txBox="1"/>
          <p:nvPr/>
        </p:nvSpPr>
        <p:spPr>
          <a:xfrm>
            <a:off x="1471574" y="945451"/>
            <a:ext cx="4689425" cy="646331"/>
          </a:xfrm>
          <a:prstGeom prst="rect">
            <a:avLst/>
          </a:prstGeom>
          <a:noFill/>
        </p:spPr>
        <p:txBody>
          <a:bodyPr wrap="none" rtlCol="0">
            <a:spAutoFit/>
          </a:bodyPr>
          <a:lstStyle/>
          <a:p>
            <a:r>
              <a:rPr lang="en-US" sz="3600" dirty="0">
                <a:solidFill>
                  <a:schemeClr val="tx1">
                    <a:lumMod val="95000"/>
                    <a:lumOff val="5000"/>
                  </a:schemeClr>
                </a:solidFill>
                <a:cs typeface="Times New Roman" panose="02020603050405020304" pitchFamily="18" charset="0"/>
              </a:rPr>
              <a:t>2.2.1  Software Life-cycle</a:t>
            </a:r>
          </a:p>
        </p:txBody>
      </p:sp>
    </p:spTree>
    <p:extLst>
      <p:ext uri="{BB962C8B-B14F-4D97-AF65-F5344CB8AC3E}">
        <p14:creationId xmlns:p14="http://schemas.microsoft.com/office/powerpoint/2010/main" val="34252416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AABD3CB-F407-4097-9A53-CA052FC7F577}"/>
              </a:ext>
            </a:extLst>
          </p:cNvPr>
          <p:cNvSpPr/>
          <p:nvPr/>
        </p:nvSpPr>
        <p:spPr>
          <a:xfrm>
            <a:off x="-10246" y="-6251"/>
            <a:ext cx="12202246" cy="400110"/>
          </a:xfrm>
          <a:prstGeom prst="rect">
            <a:avLst/>
          </a:prstGeom>
          <a:solidFill>
            <a:schemeClr val="accent3">
              <a:lumMod val="50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Two:  Software Life-cycle</a:t>
            </a:r>
          </a:p>
        </p:txBody>
      </p:sp>
      <p:grpSp>
        <p:nvGrpSpPr>
          <p:cNvPr id="5" name="Group 4">
            <a:extLst>
              <a:ext uri="{FF2B5EF4-FFF2-40B4-BE49-F238E27FC236}">
                <a16:creationId xmlns:a16="http://schemas.microsoft.com/office/drawing/2014/main" id="{F8C908D0-6922-4209-9B96-58DA06ED23C9}"/>
              </a:ext>
            </a:extLst>
          </p:cNvPr>
          <p:cNvGrpSpPr/>
          <p:nvPr/>
        </p:nvGrpSpPr>
        <p:grpSpPr>
          <a:xfrm>
            <a:off x="1468553" y="1126383"/>
            <a:ext cx="9765504" cy="1298108"/>
            <a:chOff x="998291" y="4483537"/>
            <a:chExt cx="10164890" cy="1298108"/>
          </a:xfrm>
        </p:grpSpPr>
        <p:sp>
          <p:nvSpPr>
            <p:cNvPr id="6" name="Rectangle 5">
              <a:extLst>
                <a:ext uri="{FF2B5EF4-FFF2-40B4-BE49-F238E27FC236}">
                  <a16:creationId xmlns:a16="http://schemas.microsoft.com/office/drawing/2014/main" id="{8B46B77D-E22B-487C-A950-B8672F9411E2}"/>
                </a:ext>
              </a:extLst>
            </p:cNvPr>
            <p:cNvSpPr/>
            <p:nvPr/>
          </p:nvSpPr>
          <p:spPr>
            <a:xfrm>
              <a:off x="998291" y="5443091"/>
              <a:ext cx="10164890" cy="338554"/>
            </a:xfrm>
            <a:prstGeom prst="rect">
              <a:avLst/>
            </a:prstGeom>
          </p:spPr>
          <p:txBody>
            <a:bodyPr wrap="square">
              <a:spAutoFit/>
            </a:bodyPr>
            <a:lstStyle/>
            <a:p>
              <a:r>
                <a:rPr lang="en-US" sz="1600" dirty="0">
                  <a:solidFill>
                    <a:schemeClr val="tx1">
                      <a:lumMod val="95000"/>
                      <a:lumOff val="5000"/>
                    </a:schemeClr>
                  </a:solidFill>
                  <a:hlinkClick r:id="rId3">
                    <a:extLst>
                      <a:ext uri="{A12FA001-AC4F-418D-AE19-62706E023703}">
                        <ahyp:hlinkClr xmlns:ahyp="http://schemas.microsoft.com/office/drawing/2018/hyperlinkcolor" val="tx"/>
                      </a:ext>
                    </a:extLst>
                  </a:hlinkClick>
                </a:rPr>
                <a:t> https://diceus.com/step-step-software-development-7-phases-build-product/</a:t>
              </a:r>
              <a:endParaRPr lang="en-US" sz="1600" dirty="0">
                <a:solidFill>
                  <a:schemeClr val="tx1">
                    <a:lumMod val="95000"/>
                    <a:lumOff val="5000"/>
                  </a:schemeClr>
                </a:solidFill>
              </a:endParaRPr>
            </a:p>
          </p:txBody>
        </p:sp>
        <p:sp>
          <p:nvSpPr>
            <p:cNvPr id="7" name="TextBox 6">
              <a:extLst>
                <a:ext uri="{FF2B5EF4-FFF2-40B4-BE49-F238E27FC236}">
                  <a16:creationId xmlns:a16="http://schemas.microsoft.com/office/drawing/2014/main" id="{7D666E5A-0952-48B3-8408-1F38F7415710}"/>
                </a:ext>
              </a:extLst>
            </p:cNvPr>
            <p:cNvSpPr txBox="1"/>
            <p:nvPr/>
          </p:nvSpPr>
          <p:spPr>
            <a:xfrm>
              <a:off x="998291" y="4483537"/>
              <a:ext cx="3462600" cy="646331"/>
            </a:xfrm>
            <a:prstGeom prst="rect">
              <a:avLst/>
            </a:prstGeom>
            <a:noFill/>
          </p:spPr>
          <p:txBody>
            <a:bodyPr wrap="none" rtlCol="0">
              <a:spAutoFit/>
            </a:bodyPr>
            <a:lstStyle/>
            <a:p>
              <a:r>
                <a:rPr lang="en-US" sz="3600" dirty="0">
                  <a:solidFill>
                    <a:schemeClr val="tx1">
                      <a:lumMod val="95000"/>
                      <a:lumOff val="5000"/>
                    </a:schemeClr>
                  </a:solidFill>
                  <a:latin typeface="Times New Roman" panose="02020603050405020304" pitchFamily="18" charset="0"/>
                  <a:cs typeface="Times New Roman" panose="02020603050405020304" pitchFamily="18" charset="0"/>
                </a:rPr>
                <a:t>2.2.2  Reference </a:t>
              </a:r>
            </a:p>
          </p:txBody>
        </p:sp>
      </p:grpSp>
    </p:spTree>
    <p:extLst>
      <p:ext uri="{BB962C8B-B14F-4D97-AF65-F5344CB8AC3E}">
        <p14:creationId xmlns:p14="http://schemas.microsoft.com/office/powerpoint/2010/main" val="37954981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ED7FF7-3BB5-479A-BC69-7A970CE49DB8}"/>
              </a:ext>
            </a:extLst>
          </p:cNvPr>
          <p:cNvSpPr txBox="1"/>
          <p:nvPr/>
        </p:nvSpPr>
        <p:spPr>
          <a:xfrm>
            <a:off x="1563462" y="851659"/>
            <a:ext cx="8596668" cy="807393"/>
          </a:xfrm>
          <a:prstGeom prst="rect">
            <a:avLst/>
          </a:prstGeom>
        </p:spPr>
        <p:txBody>
          <a:bodyPr vert="horz" lIns="91440" tIns="45720" rIns="91440" bIns="45720" rtlCol="0" anchor="t">
            <a:normAutofit/>
          </a:bodyPr>
          <a:lstStyle/>
          <a:p>
            <a:pPr>
              <a:spcBef>
                <a:spcPct val="0"/>
              </a:spcBef>
              <a:spcAft>
                <a:spcPts val="600"/>
              </a:spcAft>
            </a:pPr>
            <a:r>
              <a:rPr lang="en-US" sz="3600" dirty="0">
                <a:solidFill>
                  <a:schemeClr val="tx1">
                    <a:lumMod val="95000"/>
                    <a:lumOff val="5000"/>
                  </a:schemeClr>
                </a:solidFill>
                <a:ea typeface="+mj-ea"/>
                <a:cs typeface="Times New Roman" panose="02020603050405020304" pitchFamily="18" charset="0"/>
              </a:rPr>
              <a:t>2.2.3  What I Have Done ?</a:t>
            </a:r>
            <a:endParaRPr lang="en-US" sz="3600" b="1" dirty="0">
              <a:solidFill>
                <a:schemeClr val="tx1">
                  <a:lumMod val="95000"/>
                  <a:lumOff val="5000"/>
                </a:schemeClr>
              </a:solidFill>
              <a:ea typeface="+mj-ea"/>
              <a:cs typeface="Times New Roman" panose="02020603050405020304" pitchFamily="18" charset="0"/>
            </a:endParaRPr>
          </a:p>
        </p:txBody>
      </p:sp>
      <p:sp>
        <p:nvSpPr>
          <p:cNvPr id="7" name="Rectangle 6">
            <a:extLst>
              <a:ext uri="{FF2B5EF4-FFF2-40B4-BE49-F238E27FC236}">
                <a16:creationId xmlns:a16="http://schemas.microsoft.com/office/drawing/2014/main" id="{710D8CF4-C458-490F-9FBD-FADCB46B63BC}"/>
              </a:ext>
            </a:extLst>
          </p:cNvPr>
          <p:cNvSpPr/>
          <p:nvPr/>
        </p:nvSpPr>
        <p:spPr>
          <a:xfrm>
            <a:off x="-10246" y="-6251"/>
            <a:ext cx="12202246" cy="400110"/>
          </a:xfrm>
          <a:prstGeom prst="rect">
            <a:avLst/>
          </a:prstGeom>
          <a:solidFill>
            <a:schemeClr val="accent3">
              <a:lumMod val="50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Two:  Software Life-cycle</a:t>
            </a:r>
          </a:p>
        </p:txBody>
      </p:sp>
      <p:sp>
        <p:nvSpPr>
          <p:cNvPr id="11" name="TextBox 10">
            <a:extLst>
              <a:ext uri="{FF2B5EF4-FFF2-40B4-BE49-F238E27FC236}">
                <a16:creationId xmlns:a16="http://schemas.microsoft.com/office/drawing/2014/main" id="{21DAE775-F5C6-4DC7-A830-0E584B6D9C28}"/>
              </a:ext>
            </a:extLst>
          </p:cNvPr>
          <p:cNvSpPr txBox="1"/>
          <p:nvPr/>
        </p:nvSpPr>
        <p:spPr>
          <a:xfrm>
            <a:off x="1105989" y="1589073"/>
            <a:ext cx="9956524" cy="4495461"/>
          </a:xfrm>
          <a:prstGeom prst="rect">
            <a:avLst/>
          </a:prstGeom>
          <a:noFill/>
        </p:spPr>
        <p:txBody>
          <a:bodyPr wrap="square" rtlCol="0">
            <a:spAutoFit/>
          </a:bodyPr>
          <a:lstStyle/>
          <a:p>
            <a:pPr algn="just">
              <a:lnSpc>
                <a:spcPct val="150000"/>
              </a:lnSpc>
              <a:spcBef>
                <a:spcPts val="600"/>
              </a:spcBef>
            </a:pPr>
            <a:r>
              <a:rPr lang="en-US" sz="1600" b="1" dirty="0">
                <a:solidFill>
                  <a:schemeClr val="tx1">
                    <a:lumMod val="95000"/>
                    <a:lumOff val="5000"/>
                  </a:schemeClr>
                </a:solidFill>
                <a:cs typeface="Times New Roman" panose="02020603050405020304" pitchFamily="18" charset="0"/>
              </a:rPr>
              <a:t>Brainstorming</a:t>
            </a:r>
            <a:r>
              <a:rPr lang="en-US" sz="1600" dirty="0">
                <a:solidFill>
                  <a:schemeClr val="tx1">
                    <a:lumMod val="95000"/>
                    <a:lumOff val="5000"/>
                  </a:schemeClr>
                </a:solidFill>
                <a:cs typeface="Times New Roman" panose="02020603050405020304" pitchFamily="18" charset="0"/>
              </a:rPr>
              <a:t> </a:t>
            </a:r>
            <a:r>
              <a:rPr lang="en-US" altLang="zh-CN" sz="1600" dirty="0">
                <a:solidFill>
                  <a:schemeClr val="tx1">
                    <a:lumMod val="95000"/>
                    <a:lumOff val="5000"/>
                  </a:schemeClr>
                </a:solidFill>
                <a:cs typeface="Times New Roman" panose="02020603050405020304" pitchFamily="18" charset="0"/>
              </a:rPr>
              <a:t>- Before the project started, I had a detailed understanding of the solitaire game. From the game designer, the game user, the game tester three aspects of the game function made assumptions and plans.</a:t>
            </a:r>
          </a:p>
          <a:p>
            <a:pPr algn="just">
              <a:lnSpc>
                <a:spcPct val="150000"/>
              </a:lnSpc>
              <a:spcBef>
                <a:spcPts val="600"/>
              </a:spcBef>
            </a:pPr>
            <a:r>
              <a:rPr lang="en-US" sz="1600" b="1" dirty="0">
                <a:solidFill>
                  <a:schemeClr val="tx1">
                    <a:lumMod val="95000"/>
                    <a:lumOff val="5000"/>
                  </a:schemeClr>
                </a:solidFill>
                <a:cs typeface="Times New Roman" panose="02020603050405020304" pitchFamily="18" charset="0"/>
              </a:rPr>
              <a:t>Feasibility Analysis </a:t>
            </a:r>
            <a:r>
              <a:rPr lang="en-US" altLang="zh-CN" sz="1600" dirty="0">
                <a:solidFill>
                  <a:schemeClr val="tx1">
                    <a:lumMod val="95000"/>
                    <a:lumOff val="5000"/>
                  </a:schemeClr>
                </a:solidFill>
                <a:cs typeface="Times New Roman" panose="02020603050405020304" pitchFamily="18" charset="0"/>
              </a:rPr>
              <a:t>- In this project, I mainly analyzed and considered which game functions could be realized, which steps could be realized, and the time required for the completion of the program. </a:t>
            </a:r>
          </a:p>
          <a:p>
            <a:pPr algn="just">
              <a:lnSpc>
                <a:spcPct val="150000"/>
              </a:lnSpc>
              <a:spcBef>
                <a:spcPts val="600"/>
              </a:spcBef>
            </a:pPr>
            <a:r>
              <a:rPr lang="en-US" sz="1600" b="1" dirty="0">
                <a:solidFill>
                  <a:schemeClr val="tx1">
                    <a:lumMod val="95000"/>
                    <a:lumOff val="5000"/>
                  </a:schemeClr>
                </a:solidFill>
                <a:cs typeface="Times New Roman" panose="02020603050405020304" pitchFamily="18" charset="0"/>
              </a:rPr>
              <a:t>Design</a:t>
            </a:r>
            <a:r>
              <a:rPr lang="en-US" sz="1600" dirty="0">
                <a:solidFill>
                  <a:schemeClr val="tx1">
                    <a:lumMod val="95000"/>
                    <a:lumOff val="5000"/>
                  </a:schemeClr>
                </a:solidFill>
                <a:cs typeface="Times New Roman" panose="02020603050405020304" pitchFamily="18" charset="0"/>
              </a:rPr>
              <a:t> </a:t>
            </a:r>
            <a:r>
              <a:rPr lang="en-US" altLang="zh-CN" sz="1600" dirty="0">
                <a:solidFill>
                  <a:schemeClr val="tx1">
                    <a:lumMod val="95000"/>
                    <a:lumOff val="5000"/>
                  </a:schemeClr>
                </a:solidFill>
                <a:cs typeface="Times New Roman" panose="02020603050405020304" pitchFamily="18" charset="0"/>
              </a:rPr>
              <a:t>- The design of this project is mainly reflected in the user interface design, program framework design, game flow design and so on. The design part takes up a large part of the program. Good design can make the later code process smoother.</a:t>
            </a:r>
          </a:p>
          <a:p>
            <a:pPr algn="just">
              <a:lnSpc>
                <a:spcPct val="150000"/>
              </a:lnSpc>
              <a:spcBef>
                <a:spcPts val="600"/>
              </a:spcBef>
            </a:pPr>
            <a:r>
              <a:rPr lang="en-US" sz="1600" b="1" dirty="0">
                <a:solidFill>
                  <a:schemeClr val="tx1">
                    <a:lumMod val="95000"/>
                    <a:lumOff val="5000"/>
                  </a:schemeClr>
                </a:solidFill>
                <a:cs typeface="Times New Roman" panose="02020603050405020304" pitchFamily="18" charset="0"/>
              </a:rPr>
              <a:t>Programming </a:t>
            </a:r>
            <a:r>
              <a:rPr lang="en-US" altLang="zh-CN" sz="1600" dirty="0">
                <a:solidFill>
                  <a:schemeClr val="tx1">
                    <a:lumMod val="95000"/>
                    <a:lumOff val="5000"/>
                  </a:schemeClr>
                </a:solidFill>
                <a:cs typeface="Times New Roman" panose="02020603050405020304" pitchFamily="18" charset="0"/>
              </a:rPr>
              <a:t>-</a:t>
            </a:r>
            <a:r>
              <a:rPr lang="en-US" altLang="zh-CN" sz="1600" b="1" dirty="0">
                <a:solidFill>
                  <a:schemeClr val="tx1">
                    <a:lumMod val="95000"/>
                    <a:lumOff val="5000"/>
                  </a:schemeClr>
                </a:solidFill>
                <a:cs typeface="Times New Roman" panose="02020603050405020304" pitchFamily="18" charset="0"/>
              </a:rPr>
              <a:t> </a:t>
            </a:r>
            <a:r>
              <a:rPr lang="en-US" altLang="zh-CN" sz="1600" dirty="0">
                <a:solidFill>
                  <a:schemeClr val="tx1">
                    <a:lumMod val="95000"/>
                    <a:lumOff val="5000"/>
                  </a:schemeClr>
                </a:solidFill>
                <a:cs typeface="Times New Roman" panose="02020603050405020304" pitchFamily="18" charset="0"/>
              </a:rPr>
              <a:t>Throughout the code, I followed the design and assigned weekly tasks.</a:t>
            </a:r>
          </a:p>
          <a:p>
            <a:pPr algn="just">
              <a:lnSpc>
                <a:spcPct val="150000"/>
              </a:lnSpc>
              <a:spcBef>
                <a:spcPts val="600"/>
              </a:spcBef>
            </a:pPr>
            <a:r>
              <a:rPr lang="en-US" sz="1600" b="1" dirty="0">
                <a:solidFill>
                  <a:schemeClr val="tx1">
                    <a:lumMod val="95000"/>
                    <a:lumOff val="5000"/>
                  </a:schemeClr>
                </a:solidFill>
                <a:cs typeface="Times New Roman" panose="02020603050405020304" pitchFamily="18" charset="0"/>
              </a:rPr>
              <a:t>QA </a:t>
            </a:r>
            <a:r>
              <a:rPr lang="en-US" altLang="zh-CN" sz="1600" b="1" dirty="0">
                <a:solidFill>
                  <a:schemeClr val="tx1">
                    <a:lumMod val="95000"/>
                    <a:lumOff val="5000"/>
                  </a:schemeClr>
                </a:solidFill>
                <a:cs typeface="Times New Roman" panose="02020603050405020304" pitchFamily="18" charset="0"/>
              </a:rPr>
              <a:t>- </a:t>
            </a:r>
            <a:r>
              <a:rPr lang="en-US" altLang="zh-CN" sz="1600" dirty="0">
                <a:solidFill>
                  <a:schemeClr val="tx1">
                    <a:lumMod val="95000"/>
                    <a:lumOff val="5000"/>
                  </a:schemeClr>
                </a:solidFill>
                <a:cs typeface="Times New Roman" panose="02020603050405020304" pitchFamily="18" charset="0"/>
              </a:rPr>
              <a:t>After I finished the project, I conducted unit tests and user experience tests to minimize program errors.</a:t>
            </a:r>
            <a:endParaRPr lang="en-US" sz="1600" dirty="0">
              <a:solidFill>
                <a:schemeClr val="tx1">
                  <a:lumMod val="95000"/>
                  <a:lumOff val="5000"/>
                </a:schemeClr>
              </a:solidFill>
              <a:cs typeface="Times New Roman" panose="02020603050405020304" pitchFamily="18" charset="0"/>
            </a:endParaRPr>
          </a:p>
          <a:p>
            <a:pPr algn="just">
              <a:lnSpc>
                <a:spcPct val="150000"/>
              </a:lnSpc>
              <a:spcBef>
                <a:spcPts val="600"/>
              </a:spcBef>
            </a:pPr>
            <a:r>
              <a:rPr lang="en-US" sz="1600" b="1" dirty="0">
                <a:solidFill>
                  <a:schemeClr val="tx1">
                    <a:lumMod val="95000"/>
                    <a:lumOff val="5000"/>
                  </a:schemeClr>
                </a:solidFill>
                <a:cs typeface="Times New Roman" panose="02020603050405020304" pitchFamily="18" charset="0"/>
              </a:rPr>
              <a:t>Release </a:t>
            </a:r>
            <a:r>
              <a:rPr lang="en-US" altLang="zh-CN" sz="1600" b="1" dirty="0">
                <a:solidFill>
                  <a:schemeClr val="tx1">
                    <a:lumMod val="95000"/>
                    <a:lumOff val="5000"/>
                  </a:schemeClr>
                </a:solidFill>
                <a:cs typeface="Times New Roman" panose="02020603050405020304" pitchFamily="18" charset="0"/>
              </a:rPr>
              <a:t>- </a:t>
            </a:r>
            <a:r>
              <a:rPr lang="en-US" altLang="zh-CN" sz="1600" dirty="0">
                <a:solidFill>
                  <a:schemeClr val="tx1">
                    <a:lumMod val="95000"/>
                    <a:lumOff val="5000"/>
                  </a:schemeClr>
                </a:solidFill>
                <a:cs typeface="Times New Roman" panose="02020603050405020304" pitchFamily="18" charset="0"/>
              </a:rPr>
              <a:t>This section also mainly includes maintenance of the program. I keep updating my program and optimizing my code before and after I submit my project.</a:t>
            </a:r>
            <a:endParaRPr lang="en-US" sz="1600" dirty="0">
              <a:solidFill>
                <a:schemeClr val="tx1">
                  <a:lumMod val="95000"/>
                  <a:lumOff val="5000"/>
                </a:schemeClr>
              </a:solidFill>
              <a:cs typeface="Times New Roman" panose="02020603050405020304" pitchFamily="18" charset="0"/>
            </a:endParaRPr>
          </a:p>
        </p:txBody>
      </p:sp>
    </p:spTree>
    <p:extLst>
      <p:ext uri="{BB962C8B-B14F-4D97-AF65-F5344CB8AC3E}">
        <p14:creationId xmlns:p14="http://schemas.microsoft.com/office/powerpoint/2010/main" val="5641049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E561DF-04A5-493C-BBCC-D5DE26A8E1DD}"/>
              </a:ext>
            </a:extLst>
          </p:cNvPr>
          <p:cNvSpPr/>
          <p:nvPr/>
        </p:nvSpPr>
        <p:spPr>
          <a:xfrm>
            <a:off x="661592" y="1651237"/>
            <a:ext cx="8470898" cy="3429260"/>
          </a:xfrm>
          <a:prstGeom prst="rect">
            <a:avLst/>
          </a:prstGeom>
        </p:spPr>
        <p:txBody>
          <a:bodyPr vert="horz" lIns="91440" tIns="45720" rIns="91440" bIns="45720" rtlCol="0">
            <a:normAutofit/>
          </a:bodyPr>
          <a:lstStyle/>
          <a:p>
            <a:pPr>
              <a:lnSpc>
                <a:spcPct val="90000"/>
              </a:lnSpc>
              <a:spcBef>
                <a:spcPts val="1000"/>
              </a:spcBef>
              <a:buClr>
                <a:schemeClr val="accent1"/>
              </a:buClr>
              <a:buSzPct val="80000"/>
            </a:pPr>
            <a:endParaRPr lang="en-US" sz="15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EA1FF52-DB46-4C54-B827-5BC8BE84FB39}"/>
              </a:ext>
            </a:extLst>
          </p:cNvPr>
          <p:cNvSpPr txBox="1"/>
          <p:nvPr/>
        </p:nvSpPr>
        <p:spPr>
          <a:xfrm>
            <a:off x="1282995" y="1757916"/>
            <a:ext cx="184731" cy="369332"/>
          </a:xfrm>
          <a:prstGeom prst="rect">
            <a:avLst/>
          </a:prstGeom>
          <a:noFill/>
        </p:spPr>
        <p:txBody>
          <a:bodyPr wrap="none" rtlCol="0">
            <a:spAutoFit/>
          </a:bodyPr>
          <a:lstStyle/>
          <a:p>
            <a:endParaRPr lang="en-US" dirty="0"/>
          </a:p>
        </p:txBody>
      </p:sp>
      <p:grpSp>
        <p:nvGrpSpPr>
          <p:cNvPr id="6" name="Group 5">
            <a:extLst>
              <a:ext uri="{FF2B5EF4-FFF2-40B4-BE49-F238E27FC236}">
                <a16:creationId xmlns:a16="http://schemas.microsoft.com/office/drawing/2014/main" id="{EA7E2CBC-FA6F-4104-854F-5A5F26A40436}"/>
              </a:ext>
            </a:extLst>
          </p:cNvPr>
          <p:cNvGrpSpPr/>
          <p:nvPr/>
        </p:nvGrpSpPr>
        <p:grpSpPr>
          <a:xfrm>
            <a:off x="956554" y="809702"/>
            <a:ext cx="10281858" cy="2834793"/>
            <a:chOff x="516769" y="817169"/>
            <a:chExt cx="10951899" cy="2834793"/>
          </a:xfrm>
        </p:grpSpPr>
        <p:sp>
          <p:nvSpPr>
            <p:cNvPr id="2" name="TextBox 1">
              <a:extLst>
                <a:ext uri="{FF2B5EF4-FFF2-40B4-BE49-F238E27FC236}">
                  <a16:creationId xmlns:a16="http://schemas.microsoft.com/office/drawing/2014/main" id="{45ED7FF7-3BB5-479A-BC69-7A970CE49DB8}"/>
                </a:ext>
              </a:extLst>
            </p:cNvPr>
            <p:cNvSpPr txBox="1"/>
            <p:nvPr/>
          </p:nvSpPr>
          <p:spPr>
            <a:xfrm>
              <a:off x="516770" y="817169"/>
              <a:ext cx="8596668" cy="682353"/>
            </a:xfrm>
            <a:prstGeom prst="rect">
              <a:avLst/>
            </a:prstGeom>
          </p:spPr>
          <p:txBody>
            <a:bodyPr vert="horz" lIns="91440" tIns="45720" rIns="91440" bIns="45720" rtlCol="0" anchor="t">
              <a:normAutofit/>
            </a:bodyPr>
            <a:lstStyle/>
            <a:p>
              <a:pPr>
                <a:spcBef>
                  <a:spcPct val="0"/>
                </a:spcBef>
                <a:spcAft>
                  <a:spcPts val="600"/>
                </a:spcAft>
              </a:pPr>
              <a:r>
                <a:rPr lang="en-US" sz="3600" dirty="0">
                  <a:solidFill>
                    <a:schemeClr val="tx1">
                      <a:lumMod val="95000"/>
                      <a:lumOff val="5000"/>
                    </a:schemeClr>
                  </a:solidFill>
                  <a:ea typeface="+mj-ea"/>
                  <a:cs typeface="Times New Roman" panose="02020603050405020304" pitchFamily="18" charset="0"/>
                </a:rPr>
                <a:t>2.2.</a:t>
              </a:r>
              <a:r>
                <a:rPr lang="en-US" altLang="zh-CN" sz="3600" dirty="0">
                  <a:solidFill>
                    <a:schemeClr val="tx1">
                      <a:lumMod val="95000"/>
                      <a:lumOff val="5000"/>
                    </a:schemeClr>
                  </a:solidFill>
                  <a:ea typeface="+mj-ea"/>
                  <a:cs typeface="Times New Roman" panose="02020603050405020304" pitchFamily="18" charset="0"/>
                </a:rPr>
                <a:t>4</a:t>
              </a:r>
              <a:r>
                <a:rPr lang="en-US" sz="3600" dirty="0">
                  <a:solidFill>
                    <a:schemeClr val="tx1">
                      <a:lumMod val="95000"/>
                      <a:lumOff val="5000"/>
                    </a:schemeClr>
                  </a:solidFill>
                  <a:ea typeface="+mj-ea"/>
                  <a:cs typeface="Times New Roman" panose="02020603050405020304" pitchFamily="18" charset="0"/>
                </a:rPr>
                <a:t>  The effectiveness of my approach</a:t>
              </a:r>
            </a:p>
          </p:txBody>
        </p:sp>
        <p:sp>
          <p:nvSpPr>
            <p:cNvPr id="8" name="Rectangle 7">
              <a:extLst>
                <a:ext uri="{FF2B5EF4-FFF2-40B4-BE49-F238E27FC236}">
                  <a16:creationId xmlns:a16="http://schemas.microsoft.com/office/drawing/2014/main" id="{9C2414E9-CAB8-415A-BCB7-4B980564E1F6}"/>
                </a:ext>
              </a:extLst>
            </p:cNvPr>
            <p:cNvSpPr/>
            <p:nvPr/>
          </p:nvSpPr>
          <p:spPr>
            <a:xfrm>
              <a:off x="516769" y="1680268"/>
              <a:ext cx="10951899" cy="1971694"/>
            </a:xfrm>
            <a:prstGeom prst="rect">
              <a:avLst/>
            </a:prstGeom>
          </p:spPr>
          <p:txBody>
            <a:bodyPr wrap="square">
              <a:spAutoFit/>
            </a:bodyPr>
            <a:lstStyle/>
            <a:p>
              <a:pPr algn="just">
                <a:lnSpc>
                  <a:spcPct val="150000"/>
                </a:lnSpc>
                <a:spcBef>
                  <a:spcPts val="600"/>
                </a:spcBef>
                <a:buSzPct val="100000"/>
              </a:pPr>
              <a:r>
                <a:rPr lang="en-US" sz="1600" dirty="0">
                  <a:solidFill>
                    <a:schemeClr val="tx1">
                      <a:lumMod val="95000"/>
                      <a:lumOff val="5000"/>
                    </a:schemeClr>
                  </a:solidFill>
                  <a:cs typeface="Times New Roman" panose="02020603050405020304" pitchFamily="18" charset="0"/>
                </a:rPr>
                <a:t>In the process of making the sudoku game program, I had a complete experience of the software life cycle. Following this process, I can have a good understanding of how a program or software is produced and have a deeper understanding of the production of the program from different perspectives.</a:t>
              </a:r>
            </a:p>
            <a:p>
              <a:pPr algn="just">
                <a:lnSpc>
                  <a:spcPct val="150000"/>
                </a:lnSpc>
                <a:spcBef>
                  <a:spcPts val="600"/>
                </a:spcBef>
                <a:buSzPct val="100000"/>
              </a:pPr>
              <a:r>
                <a:rPr lang="en-US" sz="1600" dirty="0">
                  <a:solidFill>
                    <a:schemeClr val="tx1">
                      <a:lumMod val="95000"/>
                      <a:lumOff val="5000"/>
                    </a:schemeClr>
                  </a:solidFill>
                  <a:cs typeface="Times New Roman" panose="02020603050405020304" pitchFamily="18" charset="0"/>
                </a:rPr>
                <a:t>During this process, what impressed me most was the design part. In the process of learning code, most of us think about how to implement a function. Through this learning, we learned to think about how to build a program at a higher level.</a:t>
              </a:r>
            </a:p>
          </p:txBody>
        </p:sp>
      </p:grpSp>
      <p:grpSp>
        <p:nvGrpSpPr>
          <p:cNvPr id="5" name="Group 4">
            <a:extLst>
              <a:ext uri="{FF2B5EF4-FFF2-40B4-BE49-F238E27FC236}">
                <a16:creationId xmlns:a16="http://schemas.microsoft.com/office/drawing/2014/main" id="{B756CBC6-C163-49FC-94C5-5D3ABB013ACC}"/>
              </a:ext>
            </a:extLst>
          </p:cNvPr>
          <p:cNvGrpSpPr/>
          <p:nvPr/>
        </p:nvGrpSpPr>
        <p:grpSpPr>
          <a:xfrm>
            <a:off x="956554" y="4021981"/>
            <a:ext cx="10281858" cy="2026317"/>
            <a:chOff x="516770" y="2850378"/>
            <a:chExt cx="10951898" cy="2026317"/>
          </a:xfrm>
        </p:grpSpPr>
        <p:sp>
          <p:nvSpPr>
            <p:cNvPr id="30" name="TextBox 29">
              <a:extLst>
                <a:ext uri="{FF2B5EF4-FFF2-40B4-BE49-F238E27FC236}">
                  <a16:creationId xmlns:a16="http://schemas.microsoft.com/office/drawing/2014/main" id="{82EDE5ED-D31E-48B1-86CA-B8F23E2781A3}"/>
                </a:ext>
              </a:extLst>
            </p:cNvPr>
            <p:cNvSpPr txBox="1"/>
            <p:nvPr/>
          </p:nvSpPr>
          <p:spPr>
            <a:xfrm>
              <a:off x="516770" y="2850378"/>
              <a:ext cx="8596668" cy="830613"/>
            </a:xfrm>
            <a:prstGeom prst="rect">
              <a:avLst/>
            </a:prstGeom>
          </p:spPr>
          <p:txBody>
            <a:bodyPr vert="horz" lIns="91440" tIns="45720" rIns="91440" bIns="45720" rtlCol="0" anchor="t">
              <a:normAutofit/>
            </a:bodyPr>
            <a:lstStyle/>
            <a:p>
              <a:pPr>
                <a:spcBef>
                  <a:spcPct val="0"/>
                </a:spcBef>
                <a:spcAft>
                  <a:spcPts val="600"/>
                </a:spcAft>
              </a:pPr>
              <a:r>
                <a:rPr lang="en-US" sz="3600" dirty="0">
                  <a:solidFill>
                    <a:schemeClr val="tx1">
                      <a:lumMod val="95000"/>
                      <a:lumOff val="5000"/>
                    </a:schemeClr>
                  </a:solidFill>
                  <a:ea typeface="+mj-ea"/>
                  <a:cs typeface="Times New Roman" panose="02020603050405020304" pitchFamily="18" charset="0"/>
                </a:rPr>
                <a:t>2.2.</a:t>
              </a:r>
              <a:r>
                <a:rPr lang="en-US" altLang="zh-CN" sz="3600" dirty="0">
                  <a:solidFill>
                    <a:schemeClr val="tx1">
                      <a:lumMod val="95000"/>
                      <a:lumOff val="5000"/>
                    </a:schemeClr>
                  </a:solidFill>
                  <a:ea typeface="+mj-ea"/>
                  <a:cs typeface="Times New Roman" panose="02020603050405020304" pitchFamily="18" charset="0"/>
                </a:rPr>
                <a:t>5</a:t>
              </a:r>
              <a:r>
                <a:rPr lang="en-US" sz="3600" dirty="0">
                  <a:solidFill>
                    <a:schemeClr val="tx1">
                      <a:lumMod val="95000"/>
                      <a:lumOff val="5000"/>
                    </a:schemeClr>
                  </a:solidFill>
                  <a:ea typeface="+mj-ea"/>
                  <a:cs typeface="Times New Roman" panose="02020603050405020304" pitchFamily="18" charset="0"/>
                </a:rPr>
                <a:t>  How I Improve</a:t>
              </a:r>
              <a:r>
                <a:rPr lang="en-US" altLang="zh-CN" sz="3600" dirty="0">
                  <a:solidFill>
                    <a:schemeClr val="tx1">
                      <a:lumMod val="95000"/>
                      <a:lumOff val="5000"/>
                    </a:schemeClr>
                  </a:solidFill>
                  <a:ea typeface="+mj-ea"/>
                  <a:cs typeface="Times New Roman" panose="02020603050405020304" pitchFamily="18" charset="0"/>
                </a:rPr>
                <a:t>d </a:t>
              </a:r>
              <a:r>
                <a:rPr lang="en-US" sz="3600" dirty="0">
                  <a:solidFill>
                    <a:schemeClr val="tx1">
                      <a:lumMod val="95000"/>
                      <a:lumOff val="5000"/>
                    </a:schemeClr>
                  </a:solidFill>
                  <a:ea typeface="+mj-ea"/>
                  <a:cs typeface="Times New Roman" panose="02020603050405020304" pitchFamily="18" charset="0"/>
                </a:rPr>
                <a:t>?</a:t>
              </a:r>
            </a:p>
          </p:txBody>
        </p:sp>
        <p:sp>
          <p:nvSpPr>
            <p:cNvPr id="32" name="Rectangle 31">
              <a:extLst>
                <a:ext uri="{FF2B5EF4-FFF2-40B4-BE49-F238E27FC236}">
                  <a16:creationId xmlns:a16="http://schemas.microsoft.com/office/drawing/2014/main" id="{54942037-B3DC-4E4F-BA46-639C38AB1C8B}"/>
                </a:ext>
              </a:extLst>
            </p:cNvPr>
            <p:cNvSpPr/>
            <p:nvPr/>
          </p:nvSpPr>
          <p:spPr>
            <a:xfrm>
              <a:off x="516770" y="3720609"/>
              <a:ext cx="10951898" cy="1156086"/>
            </a:xfrm>
            <a:prstGeom prst="rect">
              <a:avLst/>
            </a:prstGeom>
          </p:spPr>
          <p:txBody>
            <a:bodyPr wrap="square">
              <a:spAutoFit/>
            </a:bodyPr>
            <a:lstStyle/>
            <a:p>
              <a:pPr algn="just">
                <a:lnSpc>
                  <a:spcPct val="150000"/>
                </a:lnSpc>
                <a:spcBef>
                  <a:spcPts val="600"/>
                </a:spcBef>
                <a:buSzPct val="100000"/>
              </a:pPr>
              <a:r>
                <a:rPr lang="en-US" sz="1600" dirty="0">
                  <a:solidFill>
                    <a:schemeClr val="tx1">
                      <a:lumMod val="95000"/>
                      <a:lumOff val="5000"/>
                    </a:schemeClr>
                  </a:solidFill>
                  <a:cs typeface="Times New Roman" panose="02020603050405020304" pitchFamily="18" charset="0"/>
                </a:rPr>
                <a:t>From the beginning of the project, I was more concerned with how to implement a specific function of sudoku. As the project got bigger and more functional, I realized how important it was to build my own program. I still have a lot to improve on the structure of the program.</a:t>
              </a:r>
            </a:p>
          </p:txBody>
        </p:sp>
      </p:grpSp>
      <p:sp>
        <p:nvSpPr>
          <p:cNvPr id="11" name="Rectangle 10">
            <a:extLst>
              <a:ext uri="{FF2B5EF4-FFF2-40B4-BE49-F238E27FC236}">
                <a16:creationId xmlns:a16="http://schemas.microsoft.com/office/drawing/2014/main" id="{06A812D1-242B-4EBC-8370-A0549299A25F}"/>
              </a:ext>
            </a:extLst>
          </p:cNvPr>
          <p:cNvSpPr/>
          <p:nvPr/>
        </p:nvSpPr>
        <p:spPr>
          <a:xfrm>
            <a:off x="-10246" y="-6251"/>
            <a:ext cx="12202246" cy="400110"/>
          </a:xfrm>
          <a:prstGeom prst="rect">
            <a:avLst/>
          </a:prstGeom>
          <a:solidFill>
            <a:schemeClr val="accent3">
              <a:lumMod val="50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Two:  Software Life-cycle</a:t>
            </a:r>
          </a:p>
        </p:txBody>
      </p:sp>
    </p:spTree>
    <p:extLst>
      <p:ext uri="{BB962C8B-B14F-4D97-AF65-F5344CB8AC3E}">
        <p14:creationId xmlns:p14="http://schemas.microsoft.com/office/powerpoint/2010/main" val="15719775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75D7A7-3C36-4508-9BC6-70A93BD3C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9" name="Picture 8">
              <a:extLst>
                <a:ext uri="{FF2B5EF4-FFF2-40B4-BE49-F238E27FC236}">
                  <a16:creationId xmlns:a16="http://schemas.microsoft.com/office/drawing/2014/main" id="{BC964A0D-06B7-4C16-AC9F-20ADDA8059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 name="Rectangle 9">
              <a:extLst>
                <a:ext uri="{FF2B5EF4-FFF2-40B4-BE49-F238E27FC236}">
                  <a16:creationId xmlns:a16="http://schemas.microsoft.com/office/drawing/2014/main" id="{F5703F5C-55DF-45CD-BC3F-3BE8F1033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1" name="Picture 10">
              <a:extLst>
                <a:ext uri="{FF2B5EF4-FFF2-40B4-BE49-F238E27FC236}">
                  <a16:creationId xmlns:a16="http://schemas.microsoft.com/office/drawing/2014/main" id="{A8C7134F-70F9-4826-A97E-9B39AEA08F5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2" name="Picture 11">
              <a:extLst>
                <a:ext uri="{FF2B5EF4-FFF2-40B4-BE49-F238E27FC236}">
                  <a16:creationId xmlns:a16="http://schemas.microsoft.com/office/drawing/2014/main" id="{39351E73-B6DD-4B56-8EE9-C16B5711C46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4" name="Straight Connector 13">
            <a:extLst>
              <a:ext uri="{FF2B5EF4-FFF2-40B4-BE49-F238E27FC236}">
                <a16:creationId xmlns:a16="http://schemas.microsoft.com/office/drawing/2014/main" id="{AE446D0E-6531-40B7-A182-FB86024397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3D6DABB5-1FC3-4E21-AC84-4685B03C9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2616" y="1411015"/>
            <a:ext cx="7808159" cy="4103960"/>
          </a:xfrm>
          <a:prstGeom prst="rect">
            <a:avLst/>
          </a:prstGeom>
          <a:blipFill dpi="0" rotWithShape="1">
            <a:blip r:embed="rId5">
              <a:alphaModFix amt="86000"/>
              <a:duotone>
                <a:schemeClr val="bg2">
                  <a:shade val="45000"/>
                  <a:satMod val="135000"/>
                </a:schemeClr>
                <a:prstClr val="white"/>
              </a:duotone>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C5790B5-250E-45E6-A05D-C3D1D459B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grpSp>
        <p:nvGrpSpPr>
          <p:cNvPr id="20" name="Group 19">
            <a:extLst>
              <a:ext uri="{FF2B5EF4-FFF2-40B4-BE49-F238E27FC236}">
                <a16:creationId xmlns:a16="http://schemas.microsoft.com/office/drawing/2014/main" id="{68158C4B-1BFE-4F6D-B2C1-0066FA1193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3631"/>
            <a:ext cx="12231160" cy="659658"/>
            <a:chOff x="-16934" y="3123631"/>
            <a:chExt cx="12231160" cy="659658"/>
          </a:xfrm>
        </p:grpSpPr>
        <p:sp>
          <p:nvSpPr>
            <p:cNvPr id="21" name="Rounded Rectangle 17">
              <a:extLst>
                <a:ext uri="{FF2B5EF4-FFF2-40B4-BE49-F238E27FC236}">
                  <a16:creationId xmlns:a16="http://schemas.microsoft.com/office/drawing/2014/main" id="{4A8E3562-03A2-4AF3-89BB-B227ED3261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BD9DF111-5BF8-4312-BECB-94BBCF29ECC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23" name="Rounded Rectangle 20">
              <a:extLst>
                <a:ext uri="{FF2B5EF4-FFF2-40B4-BE49-F238E27FC236}">
                  <a16:creationId xmlns:a16="http://schemas.microsoft.com/office/drawing/2014/main" id="{9EEB3A31-82B4-41D6-BEAB-3CC49BBCBE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28C66B30-E9F1-40DD-A809-6A1282E237D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2" name="Title 1">
            <a:extLst>
              <a:ext uri="{FF2B5EF4-FFF2-40B4-BE49-F238E27FC236}">
                <a16:creationId xmlns:a16="http://schemas.microsoft.com/office/drawing/2014/main" id="{D04864D8-1470-421A-BECE-D2810BBEDB92}"/>
              </a:ext>
            </a:extLst>
          </p:cNvPr>
          <p:cNvSpPr>
            <a:spLocks noGrp="1"/>
          </p:cNvSpPr>
          <p:nvPr>
            <p:ph type="title"/>
          </p:nvPr>
        </p:nvSpPr>
        <p:spPr>
          <a:xfrm>
            <a:off x="2692398" y="1871131"/>
            <a:ext cx="6815669" cy="1515533"/>
          </a:xfrm>
        </p:spPr>
        <p:txBody>
          <a:bodyPr vert="horz" lIns="91440" tIns="45720" rIns="91440" bIns="45720" rtlCol="0" anchor="b">
            <a:normAutofit/>
          </a:bodyPr>
          <a:lstStyle/>
          <a:p>
            <a:r>
              <a:rPr lang="en-US" sz="3600" dirty="0"/>
              <a:t>Q3: Design programs.</a:t>
            </a:r>
          </a:p>
        </p:txBody>
      </p:sp>
      <p:sp>
        <p:nvSpPr>
          <p:cNvPr id="3" name="Text Placeholder 2">
            <a:extLst>
              <a:ext uri="{FF2B5EF4-FFF2-40B4-BE49-F238E27FC236}">
                <a16:creationId xmlns:a16="http://schemas.microsoft.com/office/drawing/2014/main" id="{A843AF07-4B02-47FB-8EC6-6C3B897DBF8F}"/>
              </a:ext>
            </a:extLst>
          </p:cNvPr>
          <p:cNvSpPr>
            <a:spLocks noGrp="1"/>
          </p:cNvSpPr>
          <p:nvPr>
            <p:ph type="body" idx="1"/>
          </p:nvPr>
        </p:nvSpPr>
        <p:spPr>
          <a:xfrm>
            <a:off x="2692398" y="3657597"/>
            <a:ext cx="6815669" cy="1320802"/>
          </a:xfrm>
        </p:spPr>
        <p:txBody>
          <a:bodyPr vert="horz" lIns="91440" tIns="45720" rIns="91440" bIns="45720" rtlCol="0" anchor="t">
            <a:normAutofit/>
          </a:bodyPr>
          <a:lstStyle/>
          <a:p>
            <a:pPr algn="l"/>
            <a:r>
              <a:rPr lang="en-US" sz="2100" dirty="0"/>
              <a:t>Theory One:  Structural UML diagrams</a:t>
            </a:r>
          </a:p>
          <a:p>
            <a:pPr algn="l"/>
            <a:r>
              <a:rPr lang="en-US" sz="2100" dirty="0"/>
              <a:t>Theory Two:  Behavioral UML diagrams</a:t>
            </a:r>
          </a:p>
          <a:p>
            <a:pPr algn="l"/>
            <a:endParaRPr lang="en-US" sz="2100" dirty="0"/>
          </a:p>
        </p:txBody>
      </p:sp>
      <p:cxnSp>
        <p:nvCxnSpPr>
          <p:cNvPr id="26" name="Straight Connector 25">
            <a:extLst>
              <a:ext uri="{FF2B5EF4-FFF2-40B4-BE49-F238E27FC236}">
                <a16:creationId xmlns:a16="http://schemas.microsoft.com/office/drawing/2014/main" id="{14319AF2-886A-4C5D-B34C-17FCB0267E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721076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E3C16D5-6586-4ED0-9CA2-CA5D2B5D1A1C}"/>
              </a:ext>
            </a:extLst>
          </p:cNvPr>
          <p:cNvPicPr>
            <a:picLocks noChangeAspect="1"/>
          </p:cNvPicPr>
          <p:nvPr/>
        </p:nvPicPr>
        <p:blipFill>
          <a:blip r:embed="rId3"/>
          <a:stretch>
            <a:fillRect/>
          </a:stretch>
        </p:blipFill>
        <p:spPr>
          <a:xfrm>
            <a:off x="5724721" y="1256164"/>
            <a:ext cx="5487138" cy="3658023"/>
          </a:xfrm>
          <a:prstGeom prst="rect">
            <a:avLst/>
          </a:prstGeom>
          <a:noFill/>
        </p:spPr>
      </p:pic>
      <p:sp>
        <p:nvSpPr>
          <p:cNvPr id="4" name="Rectangle 3">
            <a:extLst>
              <a:ext uri="{FF2B5EF4-FFF2-40B4-BE49-F238E27FC236}">
                <a16:creationId xmlns:a16="http://schemas.microsoft.com/office/drawing/2014/main" id="{42DAD340-2986-4E7A-8B4E-909837DAEAEF}"/>
              </a:ext>
            </a:extLst>
          </p:cNvPr>
          <p:cNvSpPr/>
          <p:nvPr/>
        </p:nvSpPr>
        <p:spPr>
          <a:xfrm>
            <a:off x="839742" y="845578"/>
            <a:ext cx="4725949" cy="5639514"/>
          </a:xfrm>
          <a:prstGeom prst="rect">
            <a:avLst/>
          </a:prstGeom>
        </p:spPr>
        <p:txBody>
          <a:bodyPr vert="horz" lIns="91440" tIns="45720" rIns="91440" bIns="45720" rtlCol="0">
            <a:noAutofit/>
          </a:bodyPr>
          <a:lstStyle/>
          <a:p>
            <a:pPr marL="285750" indent="-285750">
              <a:lnSpc>
                <a:spcPct val="150000"/>
              </a:lnSpc>
              <a:spcBef>
                <a:spcPts val="600"/>
              </a:spcBef>
              <a:buClr>
                <a:schemeClr val="accent1"/>
              </a:buClr>
              <a:buSzPct val="80000"/>
              <a:buFont typeface="Wingdings 3" charset="2"/>
              <a:buChar char=""/>
            </a:pPr>
            <a:r>
              <a:rPr lang="en-US" sz="1600" dirty="0">
                <a:solidFill>
                  <a:schemeClr val="tx1">
                    <a:lumMod val="75000"/>
                    <a:lumOff val="25000"/>
                  </a:schemeClr>
                </a:solidFill>
                <a:cs typeface="Times New Roman" panose="02020603050405020304" pitchFamily="18" charset="0"/>
              </a:rPr>
              <a:t>Theory One:  Structural UML diagrams</a:t>
            </a:r>
          </a:p>
          <a:p>
            <a:pPr lvl="1">
              <a:lnSpc>
                <a:spcPct val="150000"/>
              </a:lnSpc>
              <a:spcBef>
                <a:spcPts val="600"/>
              </a:spcBef>
              <a:buClr>
                <a:schemeClr val="accent1"/>
              </a:buClr>
              <a:buSzPct val="80000"/>
              <a:buFont typeface="Wingdings 3" charset="2"/>
              <a:buChar char=""/>
            </a:pPr>
            <a:r>
              <a:rPr lang="en-US" sz="1600" dirty="0">
                <a:solidFill>
                  <a:schemeClr val="tx1">
                    <a:lumMod val="75000"/>
                    <a:lumOff val="25000"/>
                  </a:schemeClr>
                </a:solidFill>
                <a:cs typeface="Times New Roman" panose="02020603050405020304" pitchFamily="18" charset="0"/>
              </a:rPr>
              <a:t>3.1.1  What is Structural UML diagrams  ?</a:t>
            </a:r>
          </a:p>
          <a:p>
            <a:pPr lvl="1">
              <a:lnSpc>
                <a:spcPct val="150000"/>
              </a:lnSpc>
              <a:spcBef>
                <a:spcPts val="600"/>
              </a:spcBef>
              <a:buClr>
                <a:schemeClr val="accent1"/>
              </a:buClr>
              <a:buSzPct val="80000"/>
              <a:buFont typeface="Wingdings 3" charset="2"/>
              <a:buChar char=""/>
            </a:pPr>
            <a:r>
              <a:rPr lang="en-US" sz="1600" dirty="0">
                <a:solidFill>
                  <a:schemeClr val="tx1">
                    <a:lumMod val="75000"/>
                    <a:lumOff val="25000"/>
                  </a:schemeClr>
                </a:solidFill>
                <a:cs typeface="Times New Roman" panose="02020603050405020304" pitchFamily="18" charset="0"/>
              </a:rPr>
              <a:t>3.1.2  What I have done ?</a:t>
            </a:r>
          </a:p>
          <a:p>
            <a:pPr marL="285750" indent="-285750">
              <a:lnSpc>
                <a:spcPct val="150000"/>
              </a:lnSpc>
              <a:spcBef>
                <a:spcPts val="600"/>
              </a:spcBef>
              <a:buClr>
                <a:schemeClr val="accent1"/>
              </a:buClr>
              <a:buSzPct val="80000"/>
              <a:buFont typeface="Wingdings 3" charset="2"/>
              <a:buChar char=""/>
            </a:pPr>
            <a:r>
              <a:rPr lang="en-US" sz="1600" dirty="0">
                <a:solidFill>
                  <a:schemeClr val="tx1">
                    <a:lumMod val="75000"/>
                    <a:lumOff val="25000"/>
                  </a:schemeClr>
                </a:solidFill>
                <a:cs typeface="Times New Roman" panose="02020603050405020304" pitchFamily="18" charset="0"/>
              </a:rPr>
              <a:t>Theory Two:  Behavioral UML diagrams</a:t>
            </a:r>
          </a:p>
          <a:p>
            <a:pPr lvl="1">
              <a:lnSpc>
                <a:spcPct val="150000"/>
              </a:lnSpc>
              <a:spcBef>
                <a:spcPts val="600"/>
              </a:spcBef>
              <a:buClr>
                <a:schemeClr val="accent1"/>
              </a:buClr>
              <a:buSzPct val="80000"/>
              <a:buFont typeface="Wingdings 3" charset="2"/>
              <a:buChar char=""/>
            </a:pPr>
            <a:r>
              <a:rPr lang="en-US" sz="1600" dirty="0">
                <a:solidFill>
                  <a:schemeClr val="tx1">
                    <a:lumMod val="75000"/>
                    <a:lumOff val="25000"/>
                  </a:schemeClr>
                </a:solidFill>
                <a:cs typeface="Times New Roman" panose="02020603050405020304" pitchFamily="18" charset="0"/>
              </a:rPr>
              <a:t>3.2.1  What is Behavioral UML diagrams  ?</a:t>
            </a:r>
          </a:p>
          <a:p>
            <a:pPr lvl="1">
              <a:lnSpc>
                <a:spcPct val="150000"/>
              </a:lnSpc>
              <a:spcBef>
                <a:spcPts val="600"/>
              </a:spcBef>
              <a:buClr>
                <a:schemeClr val="accent1"/>
              </a:buClr>
              <a:buSzPct val="80000"/>
              <a:buFont typeface="Wingdings 3" charset="2"/>
              <a:buChar char=""/>
            </a:pPr>
            <a:r>
              <a:rPr lang="en-US" sz="1600" dirty="0">
                <a:solidFill>
                  <a:schemeClr val="tx1">
                    <a:lumMod val="75000"/>
                    <a:lumOff val="25000"/>
                  </a:schemeClr>
                </a:solidFill>
                <a:cs typeface="Times New Roman" panose="02020603050405020304" pitchFamily="18" charset="0"/>
              </a:rPr>
              <a:t>3.2.2   What I have done ?</a:t>
            </a:r>
          </a:p>
          <a:p>
            <a:pPr marL="285750" indent="-285750">
              <a:lnSpc>
                <a:spcPct val="150000"/>
              </a:lnSpc>
              <a:spcBef>
                <a:spcPts val="600"/>
              </a:spcBef>
              <a:buClr>
                <a:schemeClr val="accent1"/>
              </a:buClr>
              <a:buSzPct val="80000"/>
              <a:buFont typeface="Wingdings 3" charset="2"/>
              <a:buChar char=""/>
            </a:pPr>
            <a:r>
              <a:rPr lang="en-US" sz="1600" dirty="0">
                <a:solidFill>
                  <a:schemeClr val="tx1">
                    <a:lumMod val="75000"/>
                    <a:lumOff val="25000"/>
                  </a:schemeClr>
                </a:solidFill>
                <a:cs typeface="Times New Roman" panose="02020603050405020304" pitchFamily="18" charset="0"/>
              </a:rPr>
              <a:t>Summary: Structural UML diagrams &amp; Behavioral UML diagrams</a:t>
            </a:r>
          </a:p>
          <a:p>
            <a:pPr lvl="1">
              <a:lnSpc>
                <a:spcPct val="150000"/>
              </a:lnSpc>
              <a:spcBef>
                <a:spcPts val="600"/>
              </a:spcBef>
              <a:buClr>
                <a:schemeClr val="accent1"/>
              </a:buClr>
              <a:buSzPct val="80000"/>
              <a:buFont typeface="Wingdings 3" charset="2"/>
              <a:buChar char=""/>
            </a:pPr>
            <a:r>
              <a:rPr lang="en-US" sz="1600" dirty="0">
                <a:solidFill>
                  <a:schemeClr val="tx1">
                    <a:lumMod val="75000"/>
                    <a:lumOff val="25000"/>
                  </a:schemeClr>
                </a:solidFill>
                <a:cs typeface="Times New Roman" panose="02020603050405020304" pitchFamily="18" charset="0"/>
              </a:rPr>
              <a:t>3.</a:t>
            </a:r>
            <a:r>
              <a:rPr lang="en-US" altLang="zh-CN" sz="1600" dirty="0">
                <a:solidFill>
                  <a:schemeClr val="tx1">
                    <a:lumMod val="75000"/>
                    <a:lumOff val="25000"/>
                  </a:schemeClr>
                </a:solidFill>
                <a:cs typeface="Times New Roman" panose="02020603050405020304" pitchFamily="18" charset="0"/>
              </a:rPr>
              <a:t>3</a:t>
            </a:r>
            <a:r>
              <a:rPr lang="en-US" sz="1600" dirty="0">
                <a:solidFill>
                  <a:schemeClr val="tx1">
                    <a:lumMod val="75000"/>
                    <a:lumOff val="25000"/>
                  </a:schemeClr>
                </a:solidFill>
                <a:cs typeface="Times New Roman" panose="02020603050405020304" pitchFamily="18" charset="0"/>
              </a:rPr>
              <a:t>.1  Compare and contrast</a:t>
            </a:r>
          </a:p>
          <a:p>
            <a:pPr lvl="1">
              <a:lnSpc>
                <a:spcPct val="150000"/>
              </a:lnSpc>
              <a:spcBef>
                <a:spcPts val="600"/>
              </a:spcBef>
              <a:buClr>
                <a:schemeClr val="accent1"/>
              </a:buClr>
              <a:buSzPct val="80000"/>
              <a:buFont typeface="Wingdings 3" charset="2"/>
              <a:buChar char=""/>
            </a:pPr>
            <a:r>
              <a:rPr lang="en-US" sz="1600" dirty="0">
                <a:solidFill>
                  <a:schemeClr val="tx1">
                    <a:lumMod val="75000"/>
                    <a:lumOff val="25000"/>
                  </a:schemeClr>
                </a:solidFill>
                <a:cs typeface="Times New Roman" panose="02020603050405020304" pitchFamily="18" charset="0"/>
              </a:rPr>
              <a:t>3.</a:t>
            </a:r>
            <a:r>
              <a:rPr lang="en-US" altLang="zh-CN" sz="1600" dirty="0">
                <a:solidFill>
                  <a:schemeClr val="tx1">
                    <a:lumMod val="75000"/>
                    <a:lumOff val="25000"/>
                  </a:schemeClr>
                </a:solidFill>
                <a:cs typeface="Times New Roman" panose="02020603050405020304" pitchFamily="18" charset="0"/>
              </a:rPr>
              <a:t>3</a:t>
            </a:r>
            <a:r>
              <a:rPr lang="en-US" sz="1600" dirty="0">
                <a:solidFill>
                  <a:schemeClr val="tx1">
                    <a:lumMod val="75000"/>
                    <a:lumOff val="25000"/>
                  </a:schemeClr>
                </a:solidFill>
                <a:cs typeface="Times New Roman" panose="02020603050405020304" pitchFamily="18" charset="0"/>
              </a:rPr>
              <a:t>.2  The effectiveness of my approach</a:t>
            </a:r>
          </a:p>
        </p:txBody>
      </p:sp>
    </p:spTree>
    <p:extLst>
      <p:ext uri="{BB962C8B-B14F-4D97-AF65-F5344CB8AC3E}">
        <p14:creationId xmlns:p14="http://schemas.microsoft.com/office/powerpoint/2010/main" val="6515785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AABD3CB-F407-4097-9A53-CA052FC7F577}"/>
              </a:ext>
            </a:extLst>
          </p:cNvPr>
          <p:cNvSpPr/>
          <p:nvPr/>
        </p:nvSpPr>
        <p:spPr>
          <a:xfrm>
            <a:off x="-10246" y="-6251"/>
            <a:ext cx="12202246" cy="400110"/>
          </a:xfrm>
          <a:prstGeom prst="rect">
            <a:avLst/>
          </a:prstGeom>
          <a:solidFill>
            <a:schemeClr val="accent2">
              <a:lumMod val="75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One:  Structural UML diagrams</a:t>
            </a:r>
          </a:p>
        </p:txBody>
      </p:sp>
      <p:sp>
        <p:nvSpPr>
          <p:cNvPr id="26" name="TextBox 25">
            <a:extLst>
              <a:ext uri="{FF2B5EF4-FFF2-40B4-BE49-F238E27FC236}">
                <a16:creationId xmlns:a16="http://schemas.microsoft.com/office/drawing/2014/main" id="{5479B517-5342-401B-ADA6-E2C4158702F8}"/>
              </a:ext>
            </a:extLst>
          </p:cNvPr>
          <p:cNvSpPr txBox="1"/>
          <p:nvPr/>
        </p:nvSpPr>
        <p:spPr>
          <a:xfrm>
            <a:off x="1292876" y="961071"/>
            <a:ext cx="7592528" cy="1200329"/>
          </a:xfrm>
          <a:prstGeom prst="rect">
            <a:avLst/>
          </a:prstGeom>
          <a:noFill/>
        </p:spPr>
        <p:txBody>
          <a:bodyPr wrap="none" rtlCol="0">
            <a:spAutoFit/>
          </a:bodyPr>
          <a:lstStyle/>
          <a:p>
            <a:r>
              <a:rPr lang="en-US" sz="3600" dirty="0">
                <a:solidFill>
                  <a:schemeClr val="tx1">
                    <a:lumMod val="95000"/>
                    <a:lumOff val="5000"/>
                  </a:schemeClr>
                </a:solidFill>
                <a:cs typeface="Times New Roman" panose="02020603050405020304" pitchFamily="18" charset="0"/>
              </a:rPr>
              <a:t>3.1.1 What is Structural UML diagrams  ?</a:t>
            </a:r>
          </a:p>
          <a:p>
            <a:endParaRPr lang="en-US" sz="3600" dirty="0">
              <a:solidFill>
                <a:schemeClr val="tx1">
                  <a:lumMod val="95000"/>
                  <a:lumOff val="5000"/>
                </a:schemeClr>
              </a:solidFill>
              <a:cs typeface="Times New Roman" panose="02020603050405020304" pitchFamily="18" charset="0"/>
            </a:endParaRPr>
          </a:p>
        </p:txBody>
      </p:sp>
      <p:sp>
        <p:nvSpPr>
          <p:cNvPr id="30" name="TextBox 29">
            <a:extLst>
              <a:ext uri="{FF2B5EF4-FFF2-40B4-BE49-F238E27FC236}">
                <a16:creationId xmlns:a16="http://schemas.microsoft.com/office/drawing/2014/main" id="{BB65F35A-7899-4CEA-B5CE-63D4DF0A44A6}"/>
              </a:ext>
            </a:extLst>
          </p:cNvPr>
          <p:cNvSpPr txBox="1"/>
          <p:nvPr/>
        </p:nvSpPr>
        <p:spPr>
          <a:xfrm>
            <a:off x="960159" y="1941720"/>
            <a:ext cx="5452050" cy="3310522"/>
          </a:xfrm>
          <a:prstGeom prst="rect">
            <a:avLst/>
          </a:prstGeom>
          <a:noFill/>
        </p:spPr>
        <p:txBody>
          <a:bodyPr wrap="square" rtlCol="0">
            <a:spAutoFit/>
          </a:bodyPr>
          <a:lstStyle/>
          <a:p>
            <a:pPr algn="just">
              <a:lnSpc>
                <a:spcPct val="150000"/>
              </a:lnSpc>
              <a:spcBef>
                <a:spcPts val="600"/>
              </a:spcBef>
            </a:pPr>
            <a:r>
              <a:rPr lang="en-US" sz="1600" b="1" dirty="0">
                <a:solidFill>
                  <a:schemeClr val="tx1">
                    <a:lumMod val="95000"/>
                    <a:lumOff val="5000"/>
                  </a:schemeClr>
                </a:solidFill>
                <a:cs typeface="Times New Roman" panose="02020603050405020304" pitchFamily="18" charset="0"/>
              </a:rPr>
              <a:t>The structural diagrams </a:t>
            </a:r>
            <a:r>
              <a:rPr lang="en-US" sz="1600" dirty="0">
                <a:solidFill>
                  <a:schemeClr val="tx1">
                    <a:lumMod val="95000"/>
                    <a:lumOff val="5000"/>
                  </a:schemeClr>
                </a:solidFill>
                <a:cs typeface="Times New Roman" panose="02020603050405020304" pitchFamily="18" charset="0"/>
              </a:rPr>
              <a:t>represent the static aspect of the system. These static aspects represent those parts of a diagram, which forms the main structure and are therefore stable.</a:t>
            </a:r>
          </a:p>
          <a:p>
            <a:pPr algn="just">
              <a:lnSpc>
                <a:spcPct val="150000"/>
              </a:lnSpc>
              <a:spcBef>
                <a:spcPts val="600"/>
              </a:spcBef>
            </a:pPr>
            <a:r>
              <a:rPr lang="en-US" sz="1600" dirty="0">
                <a:solidFill>
                  <a:schemeClr val="tx1">
                    <a:lumMod val="95000"/>
                    <a:lumOff val="5000"/>
                  </a:schemeClr>
                </a:solidFill>
                <a:cs typeface="Times New Roman" panose="02020603050405020304" pitchFamily="18" charset="0"/>
              </a:rPr>
              <a:t>These static parts are represented by classes, interfaces, objects, components, and nodes. </a:t>
            </a:r>
          </a:p>
          <a:p>
            <a:pPr algn="just">
              <a:lnSpc>
                <a:spcPct val="150000"/>
              </a:lnSpc>
              <a:spcBef>
                <a:spcPts val="600"/>
              </a:spcBef>
            </a:pPr>
            <a:r>
              <a:rPr lang="en-US" sz="1600" dirty="0">
                <a:solidFill>
                  <a:schemeClr val="tx1">
                    <a:lumMod val="95000"/>
                    <a:lumOff val="5000"/>
                  </a:schemeClr>
                </a:solidFill>
                <a:cs typeface="Times New Roman" panose="02020603050405020304" pitchFamily="18" charset="0"/>
              </a:rPr>
              <a:t>In this program, we mainly used </a:t>
            </a:r>
            <a:r>
              <a:rPr lang="en-US" sz="1600" b="1" dirty="0">
                <a:solidFill>
                  <a:schemeClr val="tx1">
                    <a:lumMod val="95000"/>
                    <a:lumOff val="5000"/>
                  </a:schemeClr>
                </a:solidFill>
                <a:cs typeface="Times New Roman" panose="02020603050405020304" pitchFamily="18" charset="0"/>
              </a:rPr>
              <a:t>Class diagram.</a:t>
            </a:r>
            <a:endParaRPr lang="en-US" sz="1600" dirty="0">
              <a:solidFill>
                <a:schemeClr val="tx1">
                  <a:lumMod val="95000"/>
                  <a:lumOff val="5000"/>
                </a:schemeClr>
              </a:solidFill>
              <a:cs typeface="Times New Roman" panose="02020603050405020304" pitchFamily="18" charset="0"/>
            </a:endParaRPr>
          </a:p>
          <a:p>
            <a:pPr algn="just">
              <a:lnSpc>
                <a:spcPct val="150000"/>
              </a:lnSpc>
              <a:spcBef>
                <a:spcPts val="600"/>
              </a:spcBef>
            </a:pPr>
            <a:endParaRPr lang="en-US" sz="1600" dirty="0">
              <a:solidFill>
                <a:schemeClr val="tx1">
                  <a:lumMod val="95000"/>
                  <a:lumOff val="5000"/>
                </a:schemeClr>
              </a:solidFill>
              <a:cs typeface="Times New Roman" panose="02020603050405020304" pitchFamily="18" charset="0"/>
            </a:endParaRPr>
          </a:p>
          <a:p>
            <a:pPr algn="just">
              <a:lnSpc>
                <a:spcPct val="150000"/>
              </a:lnSpc>
              <a:spcBef>
                <a:spcPts val="600"/>
              </a:spcBef>
            </a:pPr>
            <a:endParaRPr lang="en-US" sz="1600" dirty="0">
              <a:solidFill>
                <a:schemeClr val="tx1">
                  <a:lumMod val="95000"/>
                  <a:lumOff val="5000"/>
                </a:schemeClr>
              </a:solidFill>
              <a:cs typeface="Times New Roman" panose="02020603050405020304" pitchFamily="18" charset="0"/>
            </a:endParaRPr>
          </a:p>
        </p:txBody>
      </p:sp>
      <p:pic>
        <p:nvPicPr>
          <p:cNvPr id="27" name="Picture 26">
            <a:extLst>
              <a:ext uri="{FF2B5EF4-FFF2-40B4-BE49-F238E27FC236}">
                <a16:creationId xmlns:a16="http://schemas.microsoft.com/office/drawing/2014/main" id="{E8A3FA50-8684-4B07-82E6-704D1834F42B}"/>
              </a:ext>
            </a:extLst>
          </p:cNvPr>
          <p:cNvPicPr>
            <a:picLocks noChangeAspect="1"/>
          </p:cNvPicPr>
          <p:nvPr/>
        </p:nvPicPr>
        <p:blipFill>
          <a:blip r:embed="rId3"/>
          <a:stretch>
            <a:fillRect/>
          </a:stretch>
        </p:blipFill>
        <p:spPr>
          <a:xfrm>
            <a:off x="6774511" y="2345732"/>
            <a:ext cx="4629144" cy="2902226"/>
          </a:xfrm>
          <a:prstGeom prst="rect">
            <a:avLst/>
          </a:prstGeom>
          <a:ln>
            <a:solidFill>
              <a:schemeClr val="tx2">
                <a:lumMod val="75000"/>
              </a:schemeClr>
            </a:solidFill>
          </a:ln>
        </p:spPr>
      </p:pic>
      <p:sp>
        <p:nvSpPr>
          <p:cNvPr id="33" name="TextBox 32">
            <a:extLst>
              <a:ext uri="{FF2B5EF4-FFF2-40B4-BE49-F238E27FC236}">
                <a16:creationId xmlns:a16="http://schemas.microsoft.com/office/drawing/2014/main" id="{2272E57C-F62E-4309-82FD-08962D7B0D0A}"/>
              </a:ext>
            </a:extLst>
          </p:cNvPr>
          <p:cNvSpPr txBox="1"/>
          <p:nvPr/>
        </p:nvSpPr>
        <p:spPr>
          <a:xfrm>
            <a:off x="6774511" y="1929627"/>
            <a:ext cx="2110893" cy="276999"/>
          </a:xfrm>
          <a:prstGeom prst="rect">
            <a:avLst/>
          </a:prstGeom>
          <a:solidFill>
            <a:schemeClr val="accent2">
              <a:lumMod val="75000"/>
            </a:schemeClr>
          </a:solidFill>
        </p:spPr>
        <p:txBody>
          <a:bodyPr wrap="square" rtlCol="0">
            <a:spAutoFit/>
          </a:bodyPr>
          <a:lstStyle/>
          <a:p>
            <a:r>
              <a:rPr lang="en-US" sz="1200" b="1" dirty="0">
                <a:solidFill>
                  <a:schemeClr val="bg1"/>
                </a:solidFill>
                <a:latin typeface="Times New Roman" panose="02020603050405020304" pitchFamily="18" charset="0"/>
                <a:cs typeface="Times New Roman" panose="02020603050405020304" pitchFamily="18" charset="0"/>
              </a:rPr>
              <a:t>Types of structural diagrams </a:t>
            </a:r>
          </a:p>
        </p:txBody>
      </p:sp>
      <p:sp>
        <p:nvSpPr>
          <p:cNvPr id="37" name="Rectangle 36">
            <a:extLst>
              <a:ext uri="{FF2B5EF4-FFF2-40B4-BE49-F238E27FC236}">
                <a16:creationId xmlns:a16="http://schemas.microsoft.com/office/drawing/2014/main" id="{A7FD03C9-09A1-4017-AB39-773C49BCC441}"/>
              </a:ext>
            </a:extLst>
          </p:cNvPr>
          <p:cNvSpPr/>
          <p:nvPr/>
        </p:nvSpPr>
        <p:spPr>
          <a:xfrm>
            <a:off x="730321" y="4755563"/>
            <a:ext cx="8248595" cy="2377382"/>
          </a:xfrm>
          <a:prstGeom prst="rect">
            <a:avLst/>
          </a:prstGeom>
        </p:spPr>
        <p:txBody>
          <a:bodyPr wrap="square">
            <a:spAutoFit/>
          </a:bodyPr>
          <a:lstStyle/>
          <a:p>
            <a:pPr algn="just">
              <a:lnSpc>
                <a:spcPct val="150000"/>
              </a:lnSpc>
              <a:spcBef>
                <a:spcPts val="600"/>
              </a:spcBef>
            </a:pPr>
            <a:r>
              <a:rPr lang="en-US" sz="1400" dirty="0">
                <a:solidFill>
                  <a:schemeClr val="tx1">
                    <a:lumMod val="95000"/>
                    <a:lumOff val="5000"/>
                  </a:schemeClr>
                </a:solidFill>
                <a:cs typeface="Times New Roman" panose="02020603050405020304" pitchFamily="18" charset="0"/>
                <a:hlinkClick r:id="rId4">
                  <a:extLst>
                    <a:ext uri="{A12FA001-AC4F-418D-AE19-62706E023703}">
                      <ahyp:hlinkClr xmlns:ahyp="http://schemas.microsoft.com/office/drawing/2018/hyperlinkcolor" val="tx"/>
                    </a:ext>
                  </a:extLst>
                </a:hlinkClick>
              </a:rPr>
              <a:t>Ref: https://www.tutorialspoint.com/uml/uml_standard_diagrams.htm</a:t>
            </a:r>
            <a:endParaRPr lang="en-US" sz="1400" dirty="0">
              <a:solidFill>
                <a:schemeClr val="tx1">
                  <a:lumMod val="95000"/>
                  <a:lumOff val="5000"/>
                </a:schemeClr>
              </a:solidFill>
              <a:cs typeface="Times New Roman" panose="02020603050405020304" pitchFamily="18" charset="0"/>
            </a:endParaRPr>
          </a:p>
          <a:p>
            <a:pPr algn="just">
              <a:lnSpc>
                <a:spcPct val="150000"/>
              </a:lnSpc>
              <a:spcBef>
                <a:spcPts val="600"/>
              </a:spcBef>
            </a:pPr>
            <a:r>
              <a:rPr lang="en-US" sz="1400" dirty="0">
                <a:solidFill>
                  <a:schemeClr val="tx1">
                    <a:lumMod val="95000"/>
                    <a:lumOff val="5000"/>
                  </a:schemeClr>
                </a:solidFill>
                <a:cs typeface="Times New Roman" panose="02020603050405020304" pitchFamily="18" charset="0"/>
                <a:hlinkClick r:id="rId5">
                  <a:extLst>
                    <a:ext uri="{A12FA001-AC4F-418D-AE19-62706E023703}">
                      <ahyp:hlinkClr xmlns:ahyp="http://schemas.microsoft.com/office/drawing/2018/hyperlinkcolor" val="tx"/>
                    </a:ext>
                  </a:extLst>
                </a:hlinkClick>
              </a:rPr>
              <a:t>https://www.smartdraw.com/uml-diagram/</a:t>
            </a:r>
            <a:endParaRPr lang="en-US" sz="1400" dirty="0">
              <a:solidFill>
                <a:schemeClr val="tx1">
                  <a:lumMod val="95000"/>
                  <a:lumOff val="5000"/>
                </a:schemeClr>
              </a:solidFill>
              <a:cs typeface="Times New Roman" panose="02020603050405020304" pitchFamily="18" charset="0"/>
            </a:endParaRPr>
          </a:p>
          <a:p>
            <a:pPr algn="just">
              <a:lnSpc>
                <a:spcPct val="150000"/>
              </a:lnSpc>
              <a:spcBef>
                <a:spcPts val="600"/>
              </a:spcBef>
            </a:pPr>
            <a:r>
              <a:rPr lang="en-US" sz="1400" dirty="0">
                <a:solidFill>
                  <a:schemeClr val="tx1">
                    <a:lumMod val="95000"/>
                    <a:lumOff val="5000"/>
                  </a:schemeClr>
                </a:solidFill>
                <a:cs typeface="Times New Roman" panose="02020603050405020304" pitchFamily="18" charset="0"/>
                <a:hlinkClick r:id="rId6">
                  <a:extLst>
                    <a:ext uri="{A12FA001-AC4F-418D-AE19-62706E023703}">
                      <ahyp:hlinkClr xmlns:ahyp="http://schemas.microsoft.com/office/drawing/2018/hyperlinkcolor" val="tx"/>
                    </a:ext>
                  </a:extLst>
                </a:hlinkClick>
              </a:rPr>
              <a:t>https://www.visual-paradigm.com/guide/uml-unified-modeling-language/behavior-vs-structural-diagram/</a:t>
            </a:r>
            <a:endParaRPr lang="en-US" sz="1400" dirty="0">
              <a:solidFill>
                <a:schemeClr val="tx1">
                  <a:lumMod val="95000"/>
                  <a:lumOff val="5000"/>
                </a:schemeClr>
              </a:solidFill>
              <a:cs typeface="Times New Roman" panose="02020603050405020304" pitchFamily="18" charset="0"/>
            </a:endParaRPr>
          </a:p>
          <a:p>
            <a:pPr algn="just">
              <a:lnSpc>
                <a:spcPct val="150000"/>
              </a:lnSpc>
              <a:spcBef>
                <a:spcPts val="600"/>
              </a:spcBef>
            </a:pPr>
            <a:endParaRPr lang="en-US" sz="1400" dirty="0">
              <a:solidFill>
                <a:schemeClr val="tx1">
                  <a:lumMod val="95000"/>
                  <a:lumOff val="5000"/>
                </a:schemeClr>
              </a:solidFill>
              <a:cs typeface="Times New Roman" panose="02020603050405020304" pitchFamily="18" charset="0"/>
            </a:endParaRPr>
          </a:p>
          <a:p>
            <a:pPr algn="just">
              <a:lnSpc>
                <a:spcPct val="150000"/>
              </a:lnSpc>
              <a:spcBef>
                <a:spcPts val="600"/>
              </a:spcBef>
            </a:pPr>
            <a:endParaRPr lang="en-US" sz="1400" dirty="0">
              <a:solidFill>
                <a:schemeClr val="tx1">
                  <a:lumMod val="95000"/>
                  <a:lumOff val="5000"/>
                </a:schemeClr>
              </a:solidFill>
              <a:cs typeface="Times New Roman" panose="02020603050405020304" pitchFamily="18" charset="0"/>
            </a:endParaRPr>
          </a:p>
          <a:p>
            <a:pPr algn="just">
              <a:lnSpc>
                <a:spcPct val="150000"/>
              </a:lnSpc>
              <a:spcBef>
                <a:spcPts val="600"/>
              </a:spcBef>
            </a:pPr>
            <a:endParaRPr lang="en-US" sz="1400" dirty="0">
              <a:solidFill>
                <a:schemeClr val="tx1">
                  <a:lumMod val="95000"/>
                  <a:lumOff val="5000"/>
                </a:schemeClr>
              </a:solidFill>
              <a:cs typeface="Times New Roman" panose="02020603050405020304" pitchFamily="18" charset="0"/>
            </a:endParaRPr>
          </a:p>
        </p:txBody>
      </p:sp>
    </p:spTree>
    <p:extLst>
      <p:ext uri="{BB962C8B-B14F-4D97-AF65-F5344CB8AC3E}">
        <p14:creationId xmlns:p14="http://schemas.microsoft.com/office/powerpoint/2010/main" val="4847574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ED7FF7-3BB5-479A-BC69-7A970CE49DB8}"/>
              </a:ext>
            </a:extLst>
          </p:cNvPr>
          <p:cNvSpPr txBox="1"/>
          <p:nvPr/>
        </p:nvSpPr>
        <p:spPr>
          <a:xfrm>
            <a:off x="851600" y="816016"/>
            <a:ext cx="8596668" cy="807393"/>
          </a:xfrm>
          <a:prstGeom prst="rect">
            <a:avLst/>
          </a:prstGeom>
        </p:spPr>
        <p:txBody>
          <a:bodyPr vert="horz" lIns="91440" tIns="45720" rIns="91440" bIns="45720" rtlCol="0" anchor="t">
            <a:normAutofit/>
          </a:bodyPr>
          <a:lstStyle/>
          <a:p>
            <a:pPr>
              <a:spcBef>
                <a:spcPct val="0"/>
              </a:spcBef>
              <a:spcAft>
                <a:spcPts val="600"/>
              </a:spcAft>
            </a:pPr>
            <a:r>
              <a:rPr lang="en-US" sz="3600" dirty="0">
                <a:solidFill>
                  <a:schemeClr val="tx1">
                    <a:lumMod val="95000"/>
                    <a:lumOff val="5000"/>
                  </a:schemeClr>
                </a:solidFill>
                <a:ea typeface="+mj-ea"/>
                <a:cs typeface="Times New Roman" panose="02020603050405020304" pitchFamily="18" charset="0"/>
              </a:rPr>
              <a:t>3.1.2  What I Have Done ?</a:t>
            </a:r>
            <a:endParaRPr lang="en-US" sz="3600" b="1" dirty="0">
              <a:solidFill>
                <a:schemeClr val="tx1">
                  <a:lumMod val="95000"/>
                  <a:lumOff val="5000"/>
                </a:schemeClr>
              </a:solidFill>
              <a:ea typeface="+mj-ea"/>
              <a:cs typeface="Times New Roman" panose="02020603050405020304" pitchFamily="18" charset="0"/>
            </a:endParaRPr>
          </a:p>
        </p:txBody>
      </p:sp>
      <p:sp>
        <p:nvSpPr>
          <p:cNvPr id="7" name="Rectangle 6">
            <a:extLst>
              <a:ext uri="{FF2B5EF4-FFF2-40B4-BE49-F238E27FC236}">
                <a16:creationId xmlns:a16="http://schemas.microsoft.com/office/drawing/2014/main" id="{24DF057D-7100-4E8E-886D-EDE9331599E3}"/>
              </a:ext>
            </a:extLst>
          </p:cNvPr>
          <p:cNvSpPr/>
          <p:nvPr/>
        </p:nvSpPr>
        <p:spPr>
          <a:xfrm>
            <a:off x="-10246" y="-6251"/>
            <a:ext cx="12202246" cy="400110"/>
          </a:xfrm>
          <a:prstGeom prst="rect">
            <a:avLst/>
          </a:prstGeom>
          <a:solidFill>
            <a:schemeClr val="accent2">
              <a:lumMod val="75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One:  Structural UML diagrams</a:t>
            </a:r>
          </a:p>
        </p:txBody>
      </p:sp>
      <p:pic>
        <p:nvPicPr>
          <p:cNvPr id="8" name="Content Placeholder 8">
            <a:extLst>
              <a:ext uri="{FF2B5EF4-FFF2-40B4-BE49-F238E27FC236}">
                <a16:creationId xmlns:a16="http://schemas.microsoft.com/office/drawing/2014/main" id="{C504C417-D791-4527-A32D-C102285863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903" y="1859009"/>
            <a:ext cx="10075817" cy="4316642"/>
          </a:xfrm>
          <a:prstGeom prst="rect">
            <a:avLst/>
          </a:prstGeom>
        </p:spPr>
      </p:pic>
      <p:sp>
        <p:nvSpPr>
          <p:cNvPr id="4" name="TextBox 3">
            <a:extLst>
              <a:ext uri="{FF2B5EF4-FFF2-40B4-BE49-F238E27FC236}">
                <a16:creationId xmlns:a16="http://schemas.microsoft.com/office/drawing/2014/main" id="{5A77FD72-5BE2-4A3D-BBD6-1CF67765F548}"/>
              </a:ext>
            </a:extLst>
          </p:cNvPr>
          <p:cNvSpPr txBox="1"/>
          <p:nvPr/>
        </p:nvSpPr>
        <p:spPr>
          <a:xfrm>
            <a:off x="851600" y="1520455"/>
            <a:ext cx="5562100" cy="338554"/>
          </a:xfrm>
          <a:prstGeom prst="rect">
            <a:avLst/>
          </a:prstGeom>
          <a:noFill/>
        </p:spPr>
        <p:txBody>
          <a:bodyPr wrap="none" rtlCol="0">
            <a:spAutoFit/>
          </a:bodyPr>
          <a:lstStyle/>
          <a:p>
            <a:r>
              <a:rPr lang="en-US" sz="1600" dirty="0">
                <a:solidFill>
                  <a:schemeClr val="tx1">
                    <a:lumMod val="95000"/>
                    <a:lumOff val="5000"/>
                  </a:schemeClr>
                </a:solidFill>
                <a:cs typeface="Times New Roman" panose="02020603050405020304" pitchFamily="18" charset="0"/>
              </a:rPr>
              <a:t>I made this class diagram for my first version of the game program.</a:t>
            </a:r>
          </a:p>
        </p:txBody>
      </p:sp>
    </p:spTree>
    <p:extLst>
      <p:ext uri="{BB962C8B-B14F-4D97-AF65-F5344CB8AC3E}">
        <p14:creationId xmlns:p14="http://schemas.microsoft.com/office/powerpoint/2010/main" val="11811615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AABD3CB-F407-4097-9A53-CA052FC7F577}"/>
              </a:ext>
            </a:extLst>
          </p:cNvPr>
          <p:cNvSpPr/>
          <p:nvPr/>
        </p:nvSpPr>
        <p:spPr>
          <a:xfrm>
            <a:off x="-10246" y="-6251"/>
            <a:ext cx="12202246" cy="400110"/>
          </a:xfrm>
          <a:prstGeom prst="rect">
            <a:avLst/>
          </a:prstGeom>
          <a:solidFill>
            <a:schemeClr val="accent2">
              <a:lumMod val="75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Two:  Behavioral UML diagrams</a:t>
            </a:r>
          </a:p>
        </p:txBody>
      </p:sp>
      <p:sp>
        <p:nvSpPr>
          <p:cNvPr id="26" name="TextBox 25">
            <a:extLst>
              <a:ext uri="{FF2B5EF4-FFF2-40B4-BE49-F238E27FC236}">
                <a16:creationId xmlns:a16="http://schemas.microsoft.com/office/drawing/2014/main" id="{5479B517-5342-401B-ADA6-E2C4158702F8}"/>
              </a:ext>
            </a:extLst>
          </p:cNvPr>
          <p:cNvSpPr txBox="1"/>
          <p:nvPr/>
        </p:nvSpPr>
        <p:spPr>
          <a:xfrm>
            <a:off x="718812" y="1020088"/>
            <a:ext cx="7739876" cy="1200329"/>
          </a:xfrm>
          <a:prstGeom prst="rect">
            <a:avLst/>
          </a:prstGeom>
          <a:noFill/>
        </p:spPr>
        <p:txBody>
          <a:bodyPr wrap="none" rtlCol="0">
            <a:spAutoFit/>
          </a:bodyPr>
          <a:lstStyle/>
          <a:p>
            <a:r>
              <a:rPr lang="en-US" sz="3600" dirty="0">
                <a:solidFill>
                  <a:schemeClr val="tx1">
                    <a:lumMod val="95000"/>
                    <a:lumOff val="5000"/>
                  </a:schemeClr>
                </a:solidFill>
                <a:cs typeface="Times New Roman" panose="02020603050405020304" pitchFamily="18" charset="0"/>
              </a:rPr>
              <a:t>3.2.1 What is Behavioral UML diagrams  ?</a:t>
            </a:r>
          </a:p>
          <a:p>
            <a:endParaRPr lang="en-US" sz="3600" dirty="0">
              <a:solidFill>
                <a:schemeClr val="tx1">
                  <a:lumMod val="95000"/>
                  <a:lumOff val="5000"/>
                </a:schemeClr>
              </a:solidFill>
              <a:cs typeface="Times New Roman" panose="02020603050405020304" pitchFamily="18" charset="0"/>
            </a:endParaRPr>
          </a:p>
        </p:txBody>
      </p:sp>
      <p:sp>
        <p:nvSpPr>
          <p:cNvPr id="30" name="TextBox 29">
            <a:extLst>
              <a:ext uri="{FF2B5EF4-FFF2-40B4-BE49-F238E27FC236}">
                <a16:creationId xmlns:a16="http://schemas.microsoft.com/office/drawing/2014/main" id="{BB65F35A-7899-4CEA-B5CE-63D4DF0A44A6}"/>
              </a:ext>
            </a:extLst>
          </p:cNvPr>
          <p:cNvSpPr txBox="1"/>
          <p:nvPr/>
        </p:nvSpPr>
        <p:spPr>
          <a:xfrm>
            <a:off x="966005" y="1812211"/>
            <a:ext cx="5861965" cy="3233578"/>
          </a:xfrm>
          <a:prstGeom prst="rect">
            <a:avLst/>
          </a:prstGeom>
          <a:noFill/>
        </p:spPr>
        <p:txBody>
          <a:bodyPr wrap="square" rtlCol="0">
            <a:spAutoFit/>
          </a:bodyPr>
          <a:lstStyle/>
          <a:p>
            <a:pPr algn="just">
              <a:lnSpc>
                <a:spcPct val="150000"/>
              </a:lnSpc>
              <a:spcBef>
                <a:spcPts val="600"/>
              </a:spcBef>
            </a:pPr>
            <a:r>
              <a:rPr lang="en-US" sz="1600" dirty="0">
                <a:solidFill>
                  <a:schemeClr val="tx1">
                    <a:lumMod val="95000"/>
                    <a:lumOff val="5000"/>
                  </a:schemeClr>
                </a:solidFill>
                <a:cs typeface="Times New Roman" panose="02020603050405020304" pitchFamily="18" charset="0"/>
              </a:rPr>
              <a:t>Any system can have two aspects, static and dynamic. So, a model is considered as complete when both the aspects are fully covered.</a:t>
            </a:r>
          </a:p>
          <a:p>
            <a:pPr algn="just">
              <a:lnSpc>
                <a:spcPct val="150000"/>
              </a:lnSpc>
              <a:spcBef>
                <a:spcPts val="600"/>
              </a:spcBef>
            </a:pPr>
            <a:r>
              <a:rPr lang="en-US" sz="1600" b="1" dirty="0">
                <a:solidFill>
                  <a:schemeClr val="tx1">
                    <a:lumMod val="95000"/>
                    <a:lumOff val="5000"/>
                  </a:schemeClr>
                </a:solidFill>
                <a:cs typeface="Times New Roman" panose="02020603050405020304" pitchFamily="18" charset="0"/>
              </a:rPr>
              <a:t>Behavioral diagrams </a:t>
            </a:r>
            <a:r>
              <a:rPr lang="en-US" sz="1600" dirty="0">
                <a:solidFill>
                  <a:schemeClr val="tx1">
                    <a:lumMod val="95000"/>
                    <a:lumOff val="5000"/>
                  </a:schemeClr>
                </a:solidFill>
                <a:cs typeface="Times New Roman" panose="02020603050405020304" pitchFamily="18" charset="0"/>
              </a:rPr>
              <a:t>basically capture the dynamic aspect of a system. Dynamic aspect can be further described as the changing/moving parts of a system.</a:t>
            </a:r>
          </a:p>
          <a:p>
            <a:pPr algn="just">
              <a:lnSpc>
                <a:spcPct val="150000"/>
              </a:lnSpc>
              <a:spcBef>
                <a:spcPts val="600"/>
              </a:spcBef>
            </a:pPr>
            <a:r>
              <a:rPr lang="en-US" sz="1600" dirty="0">
                <a:solidFill>
                  <a:schemeClr val="tx1">
                    <a:lumMod val="95000"/>
                    <a:lumOff val="5000"/>
                  </a:schemeClr>
                </a:solidFill>
                <a:cs typeface="Times New Roman" panose="02020603050405020304" pitchFamily="18" charset="0"/>
              </a:rPr>
              <a:t>In this program, we mainly </a:t>
            </a:r>
            <a:r>
              <a:rPr lang="en-US" sz="1600" b="1" dirty="0">
                <a:solidFill>
                  <a:schemeClr val="tx1">
                    <a:lumMod val="95000"/>
                    <a:lumOff val="5000"/>
                  </a:schemeClr>
                </a:solidFill>
                <a:cs typeface="Times New Roman" panose="02020603050405020304" pitchFamily="18" charset="0"/>
              </a:rPr>
              <a:t>Sequence Diagram </a:t>
            </a:r>
            <a:r>
              <a:rPr lang="en-US" sz="1600" dirty="0">
                <a:solidFill>
                  <a:schemeClr val="tx1">
                    <a:lumMod val="95000"/>
                    <a:lumOff val="5000"/>
                  </a:schemeClr>
                </a:solidFill>
                <a:cs typeface="Times New Roman" panose="02020603050405020304" pitchFamily="18" charset="0"/>
              </a:rPr>
              <a:t>, </a:t>
            </a:r>
            <a:r>
              <a:rPr lang="en-US" sz="1600" b="1" dirty="0">
                <a:solidFill>
                  <a:schemeClr val="tx1">
                    <a:lumMod val="95000"/>
                    <a:lumOff val="5000"/>
                  </a:schemeClr>
                </a:solidFill>
                <a:cs typeface="Times New Roman" panose="02020603050405020304" pitchFamily="18" charset="0"/>
              </a:rPr>
              <a:t>Activity Diagram</a:t>
            </a:r>
            <a:r>
              <a:rPr lang="en-US" sz="1600" dirty="0">
                <a:solidFill>
                  <a:schemeClr val="tx1">
                    <a:lumMod val="95000"/>
                    <a:lumOff val="5000"/>
                  </a:schemeClr>
                </a:solidFill>
                <a:cs typeface="Times New Roman" panose="02020603050405020304" pitchFamily="18" charset="0"/>
              </a:rPr>
              <a:t> , </a:t>
            </a:r>
            <a:r>
              <a:rPr lang="en-US" sz="1600" b="1" dirty="0">
                <a:solidFill>
                  <a:schemeClr val="tx1">
                    <a:lumMod val="95000"/>
                    <a:lumOff val="5000"/>
                  </a:schemeClr>
                </a:solidFill>
                <a:cs typeface="Times New Roman" panose="02020603050405020304" pitchFamily="18" charset="0"/>
              </a:rPr>
              <a:t>Use Case</a:t>
            </a:r>
            <a:r>
              <a:rPr lang="en-US" sz="1600" dirty="0">
                <a:solidFill>
                  <a:schemeClr val="tx1">
                    <a:lumMod val="95000"/>
                    <a:lumOff val="5000"/>
                  </a:schemeClr>
                </a:solidFill>
                <a:cs typeface="Times New Roman" panose="02020603050405020304" pitchFamily="18" charset="0"/>
              </a:rPr>
              <a:t>, </a:t>
            </a:r>
            <a:r>
              <a:rPr lang="en-US" sz="1600" b="1" dirty="0">
                <a:solidFill>
                  <a:schemeClr val="tx1">
                    <a:lumMod val="95000"/>
                    <a:lumOff val="5000"/>
                  </a:schemeClr>
                </a:solidFill>
                <a:cs typeface="Times New Roman" panose="02020603050405020304" pitchFamily="18" charset="0"/>
              </a:rPr>
              <a:t>Structure Diagram </a:t>
            </a:r>
          </a:p>
          <a:p>
            <a:pPr algn="just">
              <a:lnSpc>
                <a:spcPct val="150000"/>
              </a:lnSpc>
              <a:spcBef>
                <a:spcPts val="600"/>
              </a:spcBef>
            </a:pPr>
            <a:endParaRPr lang="en-US" sz="1600" dirty="0">
              <a:solidFill>
                <a:schemeClr val="tx1">
                  <a:lumMod val="95000"/>
                  <a:lumOff val="5000"/>
                </a:schemeClr>
              </a:solidFill>
              <a:cs typeface="Times New Roman" panose="02020603050405020304" pitchFamily="18" charset="0"/>
            </a:endParaRPr>
          </a:p>
        </p:txBody>
      </p:sp>
      <p:sp>
        <p:nvSpPr>
          <p:cNvPr id="25" name="Rectangle 24">
            <a:extLst>
              <a:ext uri="{FF2B5EF4-FFF2-40B4-BE49-F238E27FC236}">
                <a16:creationId xmlns:a16="http://schemas.microsoft.com/office/drawing/2014/main" id="{21053478-ABC3-47EA-9E73-A17406EF0F5C}"/>
              </a:ext>
            </a:extLst>
          </p:cNvPr>
          <p:cNvSpPr/>
          <p:nvPr/>
        </p:nvSpPr>
        <p:spPr>
          <a:xfrm>
            <a:off x="718812" y="4989772"/>
            <a:ext cx="7957782" cy="1177053"/>
          </a:xfrm>
          <a:prstGeom prst="rect">
            <a:avLst/>
          </a:prstGeom>
        </p:spPr>
        <p:txBody>
          <a:bodyPr wrap="square">
            <a:spAutoFit/>
          </a:bodyPr>
          <a:lstStyle/>
          <a:p>
            <a:pPr algn="just">
              <a:lnSpc>
                <a:spcPct val="150000"/>
              </a:lnSpc>
              <a:spcBef>
                <a:spcPts val="600"/>
              </a:spcBef>
            </a:pPr>
            <a:r>
              <a:rPr lang="en-US" sz="1400" dirty="0">
                <a:solidFill>
                  <a:schemeClr val="tx1">
                    <a:lumMod val="95000"/>
                    <a:lumOff val="5000"/>
                  </a:schemeClr>
                </a:solidFill>
                <a:cs typeface="Times New Roman" panose="02020603050405020304" pitchFamily="18" charset="0"/>
                <a:hlinkClick r:id="rId3">
                  <a:extLst>
                    <a:ext uri="{A12FA001-AC4F-418D-AE19-62706E023703}">
                      <ahyp:hlinkClr xmlns:ahyp="http://schemas.microsoft.com/office/drawing/2018/hyperlinkcolor" val="tx"/>
                    </a:ext>
                  </a:extLst>
                </a:hlinkClick>
              </a:rPr>
              <a:t>Ref: https://www.tutorialspoint.com/uml/uml_standard_diagrams.htm</a:t>
            </a:r>
            <a:endParaRPr lang="en-US" sz="1400" dirty="0">
              <a:solidFill>
                <a:schemeClr val="tx1">
                  <a:lumMod val="95000"/>
                  <a:lumOff val="5000"/>
                </a:schemeClr>
              </a:solidFill>
              <a:cs typeface="Times New Roman" panose="02020603050405020304" pitchFamily="18" charset="0"/>
            </a:endParaRPr>
          </a:p>
          <a:p>
            <a:pPr algn="just">
              <a:lnSpc>
                <a:spcPct val="150000"/>
              </a:lnSpc>
              <a:spcBef>
                <a:spcPts val="600"/>
              </a:spcBef>
            </a:pPr>
            <a:r>
              <a:rPr lang="en-US" sz="1400" dirty="0">
                <a:solidFill>
                  <a:schemeClr val="tx1">
                    <a:lumMod val="95000"/>
                    <a:lumOff val="5000"/>
                  </a:schemeClr>
                </a:solidFill>
                <a:cs typeface="Times New Roman" panose="02020603050405020304" pitchFamily="18" charset="0"/>
                <a:hlinkClick r:id="rId4">
                  <a:extLst>
                    <a:ext uri="{A12FA001-AC4F-418D-AE19-62706E023703}">
                      <ahyp:hlinkClr xmlns:ahyp="http://schemas.microsoft.com/office/drawing/2018/hyperlinkcolor" val="tx"/>
                    </a:ext>
                  </a:extLst>
                </a:hlinkClick>
              </a:rPr>
              <a:t>https://www.smartdraw.com/uml-diagram/</a:t>
            </a:r>
            <a:endParaRPr lang="en-US" sz="1400" dirty="0">
              <a:solidFill>
                <a:schemeClr val="tx1">
                  <a:lumMod val="95000"/>
                  <a:lumOff val="5000"/>
                </a:schemeClr>
              </a:solidFill>
              <a:cs typeface="Times New Roman" panose="02020603050405020304" pitchFamily="18" charset="0"/>
            </a:endParaRPr>
          </a:p>
          <a:p>
            <a:pPr algn="just">
              <a:lnSpc>
                <a:spcPct val="150000"/>
              </a:lnSpc>
              <a:spcBef>
                <a:spcPts val="600"/>
              </a:spcBef>
            </a:pPr>
            <a:r>
              <a:rPr lang="en-US" sz="1400" dirty="0">
                <a:solidFill>
                  <a:schemeClr val="tx1">
                    <a:lumMod val="95000"/>
                    <a:lumOff val="5000"/>
                  </a:schemeClr>
                </a:solidFill>
                <a:cs typeface="Times New Roman" panose="02020603050405020304" pitchFamily="18" charset="0"/>
                <a:hlinkClick r:id="rId5">
                  <a:extLst>
                    <a:ext uri="{A12FA001-AC4F-418D-AE19-62706E023703}">
                      <ahyp:hlinkClr xmlns:ahyp="http://schemas.microsoft.com/office/drawing/2018/hyperlinkcolor" val="tx"/>
                    </a:ext>
                  </a:extLst>
                </a:hlinkClick>
              </a:rPr>
              <a:t>https://www.visual-paradigm.com/guide/uml-unified-modeling-language/behavior-vs-structural-diagram/</a:t>
            </a:r>
            <a:endParaRPr lang="en-US" sz="1400" dirty="0">
              <a:solidFill>
                <a:schemeClr val="tx1">
                  <a:lumMod val="95000"/>
                  <a:lumOff val="5000"/>
                </a:schemeClr>
              </a:solidFill>
              <a:cs typeface="Times New Roman" panose="02020603050405020304" pitchFamily="18" charset="0"/>
            </a:endParaRPr>
          </a:p>
        </p:txBody>
      </p:sp>
      <p:grpSp>
        <p:nvGrpSpPr>
          <p:cNvPr id="2" name="Group 1">
            <a:extLst>
              <a:ext uri="{FF2B5EF4-FFF2-40B4-BE49-F238E27FC236}">
                <a16:creationId xmlns:a16="http://schemas.microsoft.com/office/drawing/2014/main" id="{BF863E5C-7EB4-4D82-B424-3D9DF9B1A730}"/>
              </a:ext>
            </a:extLst>
          </p:cNvPr>
          <p:cNvGrpSpPr/>
          <p:nvPr/>
        </p:nvGrpSpPr>
        <p:grpSpPr>
          <a:xfrm>
            <a:off x="6910892" y="1752868"/>
            <a:ext cx="4209703" cy="4014082"/>
            <a:chOff x="6986176" y="2081918"/>
            <a:chExt cx="4209703" cy="4014082"/>
          </a:xfrm>
        </p:grpSpPr>
        <p:pic>
          <p:nvPicPr>
            <p:cNvPr id="4" name="Picture 3">
              <a:extLst>
                <a:ext uri="{FF2B5EF4-FFF2-40B4-BE49-F238E27FC236}">
                  <a16:creationId xmlns:a16="http://schemas.microsoft.com/office/drawing/2014/main" id="{E69B3092-5760-4003-902A-072D3FED77B3}"/>
                </a:ext>
              </a:extLst>
            </p:cNvPr>
            <p:cNvPicPr>
              <a:picLocks noChangeAspect="1"/>
            </p:cNvPicPr>
            <p:nvPr/>
          </p:nvPicPr>
          <p:blipFill>
            <a:blip r:embed="rId6"/>
            <a:stretch>
              <a:fillRect/>
            </a:stretch>
          </p:blipFill>
          <p:spPr>
            <a:xfrm>
              <a:off x="7010400" y="2502899"/>
              <a:ext cx="4185479" cy="3593101"/>
            </a:xfrm>
            <a:prstGeom prst="rect">
              <a:avLst/>
            </a:prstGeom>
            <a:ln>
              <a:solidFill>
                <a:schemeClr val="tx2">
                  <a:lumMod val="75000"/>
                </a:schemeClr>
              </a:solidFill>
            </a:ln>
          </p:spPr>
        </p:pic>
        <p:sp>
          <p:nvSpPr>
            <p:cNvPr id="5" name="TextBox 4">
              <a:extLst>
                <a:ext uri="{FF2B5EF4-FFF2-40B4-BE49-F238E27FC236}">
                  <a16:creationId xmlns:a16="http://schemas.microsoft.com/office/drawing/2014/main" id="{13F09726-3BC1-47B1-A190-85ACCB20EB99}"/>
                </a:ext>
              </a:extLst>
            </p:cNvPr>
            <p:cNvSpPr txBox="1"/>
            <p:nvPr/>
          </p:nvSpPr>
          <p:spPr>
            <a:xfrm>
              <a:off x="6986176" y="2081918"/>
              <a:ext cx="2110893" cy="276999"/>
            </a:xfrm>
            <a:prstGeom prst="rect">
              <a:avLst/>
            </a:prstGeom>
            <a:solidFill>
              <a:schemeClr val="accent2">
                <a:lumMod val="75000"/>
              </a:schemeClr>
            </a:solidFill>
          </p:spPr>
          <p:txBody>
            <a:bodyPr wrap="square" rtlCol="0">
              <a:spAutoFit/>
            </a:bodyPr>
            <a:lstStyle/>
            <a:p>
              <a:r>
                <a:rPr lang="en-US" sz="1200" b="1" dirty="0">
                  <a:solidFill>
                    <a:schemeClr val="bg1"/>
                  </a:solidFill>
                  <a:latin typeface="Times New Roman" panose="02020603050405020304" pitchFamily="18" charset="0"/>
                  <a:cs typeface="Times New Roman" panose="02020603050405020304" pitchFamily="18" charset="0"/>
                </a:rPr>
                <a:t>Types of behavioral diagrams</a:t>
              </a:r>
            </a:p>
          </p:txBody>
        </p:sp>
      </p:grpSp>
    </p:spTree>
    <p:extLst>
      <p:ext uri="{BB962C8B-B14F-4D97-AF65-F5344CB8AC3E}">
        <p14:creationId xmlns:p14="http://schemas.microsoft.com/office/powerpoint/2010/main" val="30713512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AABD3CB-F407-4097-9A53-CA052FC7F577}"/>
              </a:ext>
            </a:extLst>
          </p:cNvPr>
          <p:cNvSpPr/>
          <p:nvPr/>
        </p:nvSpPr>
        <p:spPr>
          <a:xfrm>
            <a:off x="-10246" y="-6251"/>
            <a:ext cx="12202246" cy="400110"/>
          </a:xfrm>
          <a:prstGeom prst="rect">
            <a:avLst/>
          </a:prstGeom>
          <a:solidFill>
            <a:schemeClr val="accent2">
              <a:lumMod val="75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Two:  Behavioral UML diagrams</a:t>
            </a:r>
          </a:p>
        </p:txBody>
      </p:sp>
      <p:sp>
        <p:nvSpPr>
          <p:cNvPr id="8" name="TextBox 7">
            <a:extLst>
              <a:ext uri="{FF2B5EF4-FFF2-40B4-BE49-F238E27FC236}">
                <a16:creationId xmlns:a16="http://schemas.microsoft.com/office/drawing/2014/main" id="{C133B16D-E09B-459E-B07E-EFF42F498F25}"/>
              </a:ext>
            </a:extLst>
          </p:cNvPr>
          <p:cNvSpPr txBox="1"/>
          <p:nvPr/>
        </p:nvSpPr>
        <p:spPr>
          <a:xfrm>
            <a:off x="1003257" y="788592"/>
            <a:ext cx="8596668" cy="807393"/>
          </a:xfrm>
          <a:prstGeom prst="rect">
            <a:avLst/>
          </a:prstGeom>
        </p:spPr>
        <p:txBody>
          <a:bodyPr vert="horz" lIns="91440" tIns="45720" rIns="91440" bIns="45720" rtlCol="0" anchor="t">
            <a:normAutofit/>
          </a:bodyPr>
          <a:lstStyle/>
          <a:p>
            <a:pPr>
              <a:spcBef>
                <a:spcPct val="0"/>
              </a:spcBef>
              <a:spcAft>
                <a:spcPts val="600"/>
              </a:spcAft>
            </a:pPr>
            <a:r>
              <a:rPr lang="en-US" sz="3600" dirty="0">
                <a:solidFill>
                  <a:schemeClr val="tx1">
                    <a:lumMod val="95000"/>
                    <a:lumOff val="5000"/>
                  </a:schemeClr>
                </a:solidFill>
                <a:ea typeface="+mj-ea"/>
                <a:cs typeface="Times New Roman" panose="02020603050405020304" pitchFamily="18" charset="0"/>
              </a:rPr>
              <a:t>3.2.2 What I Have Done ?</a:t>
            </a:r>
            <a:endParaRPr lang="en-US" sz="3600" b="1" dirty="0">
              <a:solidFill>
                <a:schemeClr val="tx1">
                  <a:lumMod val="95000"/>
                  <a:lumOff val="5000"/>
                </a:schemeClr>
              </a:solidFill>
              <a:ea typeface="+mj-ea"/>
              <a:cs typeface="Times New Roman" panose="02020603050405020304" pitchFamily="18" charset="0"/>
            </a:endParaRPr>
          </a:p>
        </p:txBody>
      </p:sp>
      <p:pic>
        <p:nvPicPr>
          <p:cNvPr id="10" name="Picture 9">
            <a:extLst>
              <a:ext uri="{FF2B5EF4-FFF2-40B4-BE49-F238E27FC236}">
                <a16:creationId xmlns:a16="http://schemas.microsoft.com/office/drawing/2014/main" id="{474A5EB1-C9D2-4DC9-8253-36EF4A31A3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684" y="1967609"/>
            <a:ext cx="10297453" cy="4271515"/>
          </a:xfrm>
          <a:prstGeom prst="rect">
            <a:avLst/>
          </a:prstGeom>
        </p:spPr>
      </p:pic>
      <p:sp>
        <p:nvSpPr>
          <p:cNvPr id="3" name="Rectangle 2">
            <a:extLst>
              <a:ext uri="{FF2B5EF4-FFF2-40B4-BE49-F238E27FC236}">
                <a16:creationId xmlns:a16="http://schemas.microsoft.com/office/drawing/2014/main" id="{E2A1D4D1-1CE2-4ECC-A79C-A196EB2469E7}"/>
              </a:ext>
            </a:extLst>
          </p:cNvPr>
          <p:cNvSpPr/>
          <p:nvPr/>
        </p:nvSpPr>
        <p:spPr>
          <a:xfrm>
            <a:off x="779849" y="1515396"/>
            <a:ext cx="8294417" cy="338554"/>
          </a:xfrm>
          <a:prstGeom prst="rect">
            <a:avLst/>
          </a:prstGeom>
        </p:spPr>
        <p:txBody>
          <a:bodyPr wrap="square">
            <a:spAutoFit/>
          </a:bodyPr>
          <a:lstStyle/>
          <a:p>
            <a:pPr marL="285750" indent="-285750">
              <a:buFont typeface="Wingdings" panose="05000000000000000000" pitchFamily="2" charset="2"/>
              <a:buChar char="q"/>
            </a:pPr>
            <a:r>
              <a:rPr lang="en-US" sz="1600" dirty="0">
                <a:solidFill>
                  <a:schemeClr val="tx1">
                    <a:lumMod val="95000"/>
                    <a:lumOff val="5000"/>
                  </a:schemeClr>
                </a:solidFill>
                <a:cs typeface="Times New Roman" panose="02020603050405020304" pitchFamily="18" charset="0"/>
              </a:rPr>
              <a:t>When I design the game , I use Behavioral diagrams to design the running process of the game.  </a:t>
            </a:r>
          </a:p>
        </p:txBody>
      </p:sp>
    </p:spTree>
    <p:extLst>
      <p:ext uri="{BB962C8B-B14F-4D97-AF65-F5344CB8AC3E}">
        <p14:creationId xmlns:p14="http://schemas.microsoft.com/office/powerpoint/2010/main" val="1148294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1B941354-B069-477A-8AB5-F46006C6E7CB}"/>
              </a:ext>
            </a:extLst>
          </p:cNvPr>
          <p:cNvGrpSpPr/>
          <p:nvPr/>
        </p:nvGrpSpPr>
        <p:grpSpPr>
          <a:xfrm>
            <a:off x="888668" y="1495495"/>
            <a:ext cx="10352017" cy="4206213"/>
            <a:chOff x="858741" y="1340445"/>
            <a:chExt cx="10352017" cy="4206213"/>
          </a:xfrm>
        </p:grpSpPr>
        <p:pic>
          <p:nvPicPr>
            <p:cNvPr id="9" name="Picture 8">
              <a:extLst>
                <a:ext uri="{FF2B5EF4-FFF2-40B4-BE49-F238E27FC236}">
                  <a16:creationId xmlns:a16="http://schemas.microsoft.com/office/drawing/2014/main" id="{03727B7E-6C72-4FFA-A504-0F59526D62B2}"/>
                </a:ext>
              </a:extLst>
            </p:cNvPr>
            <p:cNvPicPr>
              <a:picLocks noChangeAspect="1"/>
            </p:cNvPicPr>
            <p:nvPr/>
          </p:nvPicPr>
          <p:blipFill>
            <a:blip r:embed="rId2"/>
            <a:stretch>
              <a:fillRect/>
            </a:stretch>
          </p:blipFill>
          <p:spPr>
            <a:xfrm>
              <a:off x="1114591" y="1429081"/>
              <a:ext cx="2960453" cy="3293883"/>
            </a:xfrm>
            <a:prstGeom prst="rect">
              <a:avLst/>
            </a:prstGeom>
          </p:spPr>
        </p:pic>
        <p:sp>
          <p:nvSpPr>
            <p:cNvPr id="10" name="Rectangle 9">
              <a:extLst>
                <a:ext uri="{FF2B5EF4-FFF2-40B4-BE49-F238E27FC236}">
                  <a16:creationId xmlns:a16="http://schemas.microsoft.com/office/drawing/2014/main" id="{4AC4406B-DAC8-4EBF-B57F-9A36B10A0BEF}"/>
                </a:ext>
              </a:extLst>
            </p:cNvPr>
            <p:cNvSpPr/>
            <p:nvPr/>
          </p:nvSpPr>
          <p:spPr>
            <a:xfrm>
              <a:off x="1101256" y="4047214"/>
              <a:ext cx="2953909" cy="6520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28F0762-9F1B-40F3-B79D-71918CD3E20F}"/>
                </a:ext>
              </a:extLst>
            </p:cNvPr>
            <p:cNvSpPr txBox="1"/>
            <p:nvPr/>
          </p:nvSpPr>
          <p:spPr>
            <a:xfrm>
              <a:off x="858741" y="5208104"/>
              <a:ext cx="3815403" cy="338554"/>
            </a:xfrm>
            <a:prstGeom prst="rect">
              <a:avLst/>
            </a:prstGeom>
            <a:solidFill>
              <a:schemeClr val="accent6">
                <a:lumMod val="60000"/>
                <a:lumOff val="40000"/>
              </a:schemeClr>
            </a:solidFill>
          </p:spPr>
          <p:txBody>
            <a:bodyPr wrap="none" rtlCol="0">
              <a:spAutoFit/>
            </a:bodyPr>
            <a:lstStyle/>
            <a:p>
              <a:r>
                <a:rPr lang="en-US" sz="1600" dirty="0"/>
                <a:t>User choose number from the number board.</a:t>
              </a:r>
            </a:p>
          </p:txBody>
        </p:sp>
        <p:cxnSp>
          <p:nvCxnSpPr>
            <p:cNvPr id="13" name="Straight Arrow Connector 12">
              <a:extLst>
                <a:ext uri="{FF2B5EF4-FFF2-40B4-BE49-F238E27FC236}">
                  <a16:creationId xmlns:a16="http://schemas.microsoft.com/office/drawing/2014/main" id="{A2CC8E2F-9170-4007-9BB0-CCA5D2F6F282}"/>
                </a:ext>
              </a:extLst>
            </p:cNvPr>
            <p:cNvCxnSpPr>
              <a:stCxn id="11" idx="0"/>
              <a:endCxn id="9" idx="2"/>
            </p:cNvCxnSpPr>
            <p:nvPr/>
          </p:nvCxnSpPr>
          <p:spPr>
            <a:xfrm flipH="1" flipV="1">
              <a:off x="2594818" y="4722964"/>
              <a:ext cx="171625" cy="4851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483FA36-1D37-498B-ACFD-F32E1B8E15D5}"/>
                </a:ext>
              </a:extLst>
            </p:cNvPr>
            <p:cNvSpPr/>
            <p:nvPr/>
          </p:nvSpPr>
          <p:spPr>
            <a:xfrm>
              <a:off x="3021496" y="4166483"/>
              <a:ext cx="425394" cy="496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A5BABDF-E301-4E3D-A76B-076FB205F983}"/>
                </a:ext>
              </a:extLst>
            </p:cNvPr>
            <p:cNvSpPr txBox="1"/>
            <p:nvPr/>
          </p:nvSpPr>
          <p:spPr>
            <a:xfrm>
              <a:off x="3583388" y="3223520"/>
              <a:ext cx="2994794" cy="338554"/>
            </a:xfrm>
            <a:prstGeom prst="rect">
              <a:avLst/>
            </a:prstGeom>
            <a:solidFill>
              <a:schemeClr val="accent6">
                <a:lumMod val="60000"/>
                <a:lumOff val="40000"/>
              </a:schemeClr>
            </a:solidFill>
          </p:spPr>
          <p:txBody>
            <a:bodyPr wrap="none" rtlCol="0">
              <a:spAutoFit/>
            </a:bodyPr>
            <a:lstStyle/>
            <a:p>
              <a:r>
                <a:rPr lang="en-US" sz="1600" dirty="0"/>
                <a:t>This button use to empty the value.</a:t>
              </a:r>
            </a:p>
          </p:txBody>
        </p:sp>
        <p:cxnSp>
          <p:nvCxnSpPr>
            <p:cNvPr id="19" name="Straight Arrow Connector 18">
              <a:extLst>
                <a:ext uri="{FF2B5EF4-FFF2-40B4-BE49-F238E27FC236}">
                  <a16:creationId xmlns:a16="http://schemas.microsoft.com/office/drawing/2014/main" id="{1AB8C556-48D6-4BDD-9932-6CF7F10BF1DF}"/>
                </a:ext>
              </a:extLst>
            </p:cNvPr>
            <p:cNvCxnSpPr>
              <a:stCxn id="17" idx="2"/>
            </p:cNvCxnSpPr>
            <p:nvPr/>
          </p:nvCxnSpPr>
          <p:spPr>
            <a:xfrm flipH="1">
              <a:off x="3234193" y="3562074"/>
              <a:ext cx="1846592" cy="6044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36E039E-9C15-41A4-B3C1-62CED3B1C391}"/>
                </a:ext>
              </a:extLst>
            </p:cNvPr>
            <p:cNvSpPr txBox="1"/>
            <p:nvPr/>
          </p:nvSpPr>
          <p:spPr>
            <a:xfrm>
              <a:off x="4212874" y="4275446"/>
              <a:ext cx="1612725" cy="584775"/>
            </a:xfrm>
            <a:prstGeom prst="rect">
              <a:avLst/>
            </a:prstGeom>
            <a:solidFill>
              <a:schemeClr val="accent6">
                <a:lumMod val="60000"/>
                <a:lumOff val="40000"/>
              </a:schemeClr>
            </a:solidFill>
          </p:spPr>
          <p:txBody>
            <a:bodyPr wrap="square" rtlCol="0">
              <a:spAutoFit/>
            </a:bodyPr>
            <a:lstStyle/>
            <a:p>
              <a:r>
                <a:rPr lang="en-US" sz="1600" dirty="0"/>
                <a:t>This button use to give user hint.</a:t>
              </a:r>
            </a:p>
          </p:txBody>
        </p:sp>
        <p:sp>
          <p:nvSpPr>
            <p:cNvPr id="21" name="Rectangle 20">
              <a:extLst>
                <a:ext uri="{FF2B5EF4-FFF2-40B4-BE49-F238E27FC236}">
                  <a16:creationId xmlns:a16="http://schemas.microsoft.com/office/drawing/2014/main" id="{23A9F63C-79F6-4689-945D-EA177EE46F34}"/>
                </a:ext>
              </a:extLst>
            </p:cNvPr>
            <p:cNvSpPr/>
            <p:nvPr/>
          </p:nvSpPr>
          <p:spPr>
            <a:xfrm>
              <a:off x="3478696" y="4166483"/>
              <a:ext cx="453224" cy="5088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E3B58A04-B616-48EB-9835-AEACAB3AB0D8}"/>
                </a:ext>
              </a:extLst>
            </p:cNvPr>
            <p:cNvPicPr>
              <a:picLocks noChangeAspect="1"/>
            </p:cNvPicPr>
            <p:nvPr/>
          </p:nvPicPr>
          <p:blipFill>
            <a:blip r:embed="rId3"/>
            <a:stretch>
              <a:fillRect/>
            </a:stretch>
          </p:blipFill>
          <p:spPr>
            <a:xfrm>
              <a:off x="6779481" y="1340445"/>
              <a:ext cx="3938877" cy="1864764"/>
            </a:xfrm>
            <a:prstGeom prst="rect">
              <a:avLst/>
            </a:prstGeom>
          </p:spPr>
        </p:pic>
        <p:pic>
          <p:nvPicPr>
            <p:cNvPr id="26" name="Picture 25">
              <a:extLst>
                <a:ext uri="{FF2B5EF4-FFF2-40B4-BE49-F238E27FC236}">
                  <a16:creationId xmlns:a16="http://schemas.microsoft.com/office/drawing/2014/main" id="{90023F6F-AE11-4ABE-82EC-E6458CFBB36D}"/>
                </a:ext>
              </a:extLst>
            </p:cNvPr>
            <p:cNvPicPr>
              <a:picLocks noChangeAspect="1"/>
            </p:cNvPicPr>
            <p:nvPr/>
          </p:nvPicPr>
          <p:blipFill>
            <a:blip r:embed="rId4"/>
            <a:stretch>
              <a:fillRect/>
            </a:stretch>
          </p:blipFill>
          <p:spPr>
            <a:xfrm>
              <a:off x="6779481" y="3469570"/>
              <a:ext cx="4431277" cy="1950306"/>
            </a:xfrm>
            <a:prstGeom prst="rect">
              <a:avLst/>
            </a:prstGeom>
          </p:spPr>
        </p:pic>
        <p:sp>
          <p:nvSpPr>
            <p:cNvPr id="29" name="Rectangle 28">
              <a:extLst>
                <a:ext uri="{FF2B5EF4-FFF2-40B4-BE49-F238E27FC236}">
                  <a16:creationId xmlns:a16="http://schemas.microsoft.com/office/drawing/2014/main" id="{9619B9B3-21D7-4DD1-9E5F-2ADBB0D64AF4}"/>
                </a:ext>
              </a:extLst>
            </p:cNvPr>
            <p:cNvSpPr/>
            <p:nvPr/>
          </p:nvSpPr>
          <p:spPr>
            <a:xfrm>
              <a:off x="7581569" y="2496710"/>
              <a:ext cx="3013544" cy="1789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A5359FE-7BFC-4FB0-BE71-467A6860C7E7}"/>
                </a:ext>
              </a:extLst>
            </p:cNvPr>
            <p:cNvSpPr/>
            <p:nvPr/>
          </p:nvSpPr>
          <p:spPr>
            <a:xfrm>
              <a:off x="7875767" y="3831879"/>
              <a:ext cx="882595" cy="2153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E0AB4D22-37FC-4A60-8F07-A0E310238669}"/>
                </a:ext>
              </a:extLst>
            </p:cNvPr>
            <p:cNvCxnSpPr>
              <a:stCxn id="29" idx="2"/>
            </p:cNvCxnSpPr>
            <p:nvPr/>
          </p:nvCxnSpPr>
          <p:spPr>
            <a:xfrm flipH="1">
              <a:off x="8317064" y="2675614"/>
              <a:ext cx="771277" cy="11562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90F69C0-3EFC-46EB-9072-B98E04F10E61}"/>
              </a:ext>
            </a:extLst>
          </p:cNvPr>
          <p:cNvSpPr/>
          <p:nvPr/>
        </p:nvSpPr>
        <p:spPr>
          <a:xfrm>
            <a:off x="11927" y="-11927"/>
            <a:ext cx="12217298" cy="400110"/>
          </a:xfrm>
          <a:prstGeom prst="rect">
            <a:avLst/>
          </a:prstGeom>
          <a:solidFill>
            <a:schemeClr val="accent6">
              <a:lumMod val="50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Feature </a:t>
            </a:r>
            <a:r>
              <a:rPr lang="en-US" altLang="zh-CN" sz="2000" dirty="0">
                <a:solidFill>
                  <a:schemeClr val="bg1"/>
                </a:solidFill>
                <a:latin typeface="Times New Roman" panose="02020603050405020304" pitchFamily="18" charset="0"/>
                <a:cs typeface="Times New Roman" panose="02020603050405020304" pitchFamily="18" charset="0"/>
              </a:rPr>
              <a:t>3</a:t>
            </a:r>
            <a:r>
              <a:rPr lang="en-US" sz="2000" dirty="0">
                <a:solidFill>
                  <a:schemeClr val="bg1"/>
                </a:solidFill>
                <a:latin typeface="Times New Roman" panose="02020603050405020304" pitchFamily="18" charset="0"/>
                <a:cs typeface="Times New Roman" panose="02020603050405020304" pitchFamily="18" charset="0"/>
              </a:rPr>
              <a:t>: Do not accept an invalid number</a:t>
            </a:r>
          </a:p>
        </p:txBody>
      </p:sp>
      <p:sp>
        <p:nvSpPr>
          <p:cNvPr id="4" name="Rectangle 3">
            <a:extLst>
              <a:ext uri="{FF2B5EF4-FFF2-40B4-BE49-F238E27FC236}">
                <a16:creationId xmlns:a16="http://schemas.microsoft.com/office/drawing/2014/main" id="{CF7ADA29-0893-44BE-801C-F213585DB4A9}"/>
              </a:ext>
            </a:extLst>
          </p:cNvPr>
          <p:cNvSpPr/>
          <p:nvPr/>
        </p:nvSpPr>
        <p:spPr>
          <a:xfrm>
            <a:off x="938190" y="877093"/>
            <a:ext cx="10252974" cy="369332"/>
          </a:xfrm>
          <a:prstGeom prst="rect">
            <a:avLst/>
          </a:prstGeom>
          <a:ln>
            <a:solidFill>
              <a:schemeClr val="accent3">
                <a:lumMod val="75000"/>
              </a:schemeClr>
            </a:solidFill>
          </a:ln>
        </p:spPr>
        <p:txBody>
          <a:bodyPr wrap="square">
            <a:spAutoFit/>
          </a:bodyPr>
          <a:lstStyle/>
          <a:p>
            <a:r>
              <a:rPr lang="en-US" dirty="0"/>
              <a:t>I use buttons to design the layout of sudoku games, so it </a:t>
            </a:r>
            <a:r>
              <a:rPr lang="en-US" dirty="0">
                <a:highlight>
                  <a:srgbClr val="FFFF00"/>
                </a:highlight>
              </a:rPr>
              <a:t>is impossible for users to enter invalid Numbers</a:t>
            </a:r>
            <a:r>
              <a:rPr lang="en-US" dirty="0"/>
              <a:t>.</a:t>
            </a:r>
          </a:p>
        </p:txBody>
      </p:sp>
      <p:cxnSp>
        <p:nvCxnSpPr>
          <p:cNvPr id="23" name="Straight Arrow Connector 22">
            <a:extLst>
              <a:ext uri="{FF2B5EF4-FFF2-40B4-BE49-F238E27FC236}">
                <a16:creationId xmlns:a16="http://schemas.microsoft.com/office/drawing/2014/main" id="{43E0A041-4140-4525-8D25-89AA81065311}"/>
              </a:ext>
            </a:extLst>
          </p:cNvPr>
          <p:cNvCxnSpPr>
            <a:cxnSpLocks/>
            <a:stCxn id="20" idx="1"/>
          </p:cNvCxnSpPr>
          <p:nvPr/>
        </p:nvCxnSpPr>
        <p:spPr>
          <a:xfrm flipH="1" flipV="1">
            <a:off x="3934017" y="4575976"/>
            <a:ext cx="308784" cy="1469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E099458-F7F9-46ED-843A-B29D28C2009C}"/>
              </a:ext>
            </a:extLst>
          </p:cNvPr>
          <p:cNvSpPr txBox="1"/>
          <p:nvPr/>
        </p:nvSpPr>
        <p:spPr>
          <a:xfrm>
            <a:off x="9509373" y="1341606"/>
            <a:ext cx="969946" cy="307777"/>
          </a:xfrm>
          <a:prstGeom prst="rect">
            <a:avLst/>
          </a:prstGeom>
          <a:solidFill>
            <a:schemeClr val="accent6">
              <a:lumMod val="60000"/>
              <a:lumOff val="40000"/>
            </a:schemeClr>
          </a:solidFill>
        </p:spPr>
        <p:txBody>
          <a:bodyPr wrap="none" rtlCol="0">
            <a:spAutoFit/>
          </a:bodyPr>
          <a:lstStyle/>
          <a:p>
            <a:r>
              <a:rPr lang="en-US" sz="1400" dirty="0" err="1"/>
              <a:t>FormMain</a:t>
            </a:r>
            <a:r>
              <a:rPr lang="en-US" sz="1400" dirty="0"/>
              <a:t>:</a:t>
            </a:r>
          </a:p>
        </p:txBody>
      </p:sp>
      <p:sp>
        <p:nvSpPr>
          <p:cNvPr id="35" name="TextBox 34">
            <a:extLst>
              <a:ext uri="{FF2B5EF4-FFF2-40B4-BE49-F238E27FC236}">
                <a16:creationId xmlns:a16="http://schemas.microsoft.com/office/drawing/2014/main" id="{A952A036-1D13-41FB-84F1-690AC2AF9217}"/>
              </a:ext>
            </a:extLst>
          </p:cNvPr>
          <p:cNvSpPr txBox="1"/>
          <p:nvPr/>
        </p:nvSpPr>
        <p:spPr>
          <a:xfrm>
            <a:off x="9509373" y="3514148"/>
            <a:ext cx="969946" cy="307777"/>
          </a:xfrm>
          <a:prstGeom prst="rect">
            <a:avLst/>
          </a:prstGeom>
          <a:solidFill>
            <a:schemeClr val="accent6">
              <a:lumMod val="60000"/>
              <a:lumOff val="40000"/>
            </a:schemeClr>
          </a:solidFill>
        </p:spPr>
        <p:txBody>
          <a:bodyPr wrap="none" rtlCol="0">
            <a:spAutoFit/>
          </a:bodyPr>
          <a:lstStyle/>
          <a:p>
            <a:r>
              <a:rPr lang="en-US" sz="1400" dirty="0" err="1"/>
              <a:t>FormMain</a:t>
            </a:r>
            <a:r>
              <a:rPr lang="en-US" sz="1400" dirty="0"/>
              <a:t>:</a:t>
            </a:r>
          </a:p>
        </p:txBody>
      </p:sp>
    </p:spTree>
    <p:extLst>
      <p:ext uri="{BB962C8B-B14F-4D97-AF65-F5344CB8AC3E}">
        <p14:creationId xmlns:p14="http://schemas.microsoft.com/office/powerpoint/2010/main" val="23820325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AABD3CB-F407-4097-9A53-CA052FC7F577}"/>
              </a:ext>
            </a:extLst>
          </p:cNvPr>
          <p:cNvSpPr/>
          <p:nvPr/>
        </p:nvSpPr>
        <p:spPr>
          <a:xfrm>
            <a:off x="-10246" y="-6251"/>
            <a:ext cx="12202246" cy="400110"/>
          </a:xfrm>
          <a:prstGeom prst="rect">
            <a:avLst/>
          </a:prstGeom>
          <a:solidFill>
            <a:schemeClr val="accent2">
              <a:lumMod val="75000"/>
            </a:schemeClr>
          </a:solidFill>
        </p:spPr>
        <p:txBody>
          <a:bodyPr wrap="square">
            <a:spAutoFit/>
          </a:bodyPr>
          <a:lstStyle/>
          <a:p>
            <a:pPr marL="285750" indent="-285750">
              <a:buFont typeface="Wingdings" panose="05000000000000000000" pitchFamily="2" charset="2"/>
              <a:buChar char="Ø"/>
            </a:pPr>
            <a:r>
              <a:rPr lang="en-US" sz="2000">
                <a:solidFill>
                  <a:schemeClr val="bg1"/>
                </a:solidFill>
                <a:latin typeface="Times New Roman" panose="02020603050405020304" pitchFamily="18" charset="0"/>
                <a:cs typeface="Times New Roman" panose="02020603050405020304" pitchFamily="18" charset="0"/>
              </a:rPr>
              <a:t>Theory Two:  Behavioral UML diagrams</a:t>
            </a: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E2A1D4D1-1CE2-4ECC-A79C-A196EB2469E7}"/>
              </a:ext>
            </a:extLst>
          </p:cNvPr>
          <p:cNvSpPr/>
          <p:nvPr/>
        </p:nvSpPr>
        <p:spPr>
          <a:xfrm>
            <a:off x="644867" y="802137"/>
            <a:ext cx="8294417" cy="338554"/>
          </a:xfrm>
          <a:prstGeom prst="rect">
            <a:avLst/>
          </a:prstGeom>
        </p:spPr>
        <p:txBody>
          <a:bodyPr wrap="square">
            <a:spAutoFit/>
          </a:bodyPr>
          <a:lstStyle/>
          <a:p>
            <a:pPr marL="285750" indent="-285750">
              <a:buFont typeface="Wingdings" panose="05000000000000000000" pitchFamily="2" charset="2"/>
              <a:buChar char="q"/>
            </a:pPr>
            <a:r>
              <a:rPr lang="en-US" sz="1600" dirty="0">
                <a:cs typeface="Times New Roman" panose="02020603050405020304" pitchFamily="18" charset="0"/>
              </a:rPr>
              <a:t>The example of how I use the Behavioral diagrams.</a:t>
            </a:r>
          </a:p>
        </p:txBody>
      </p:sp>
      <p:pic>
        <p:nvPicPr>
          <p:cNvPr id="6" name="Picture 5">
            <a:extLst>
              <a:ext uri="{FF2B5EF4-FFF2-40B4-BE49-F238E27FC236}">
                <a16:creationId xmlns:a16="http://schemas.microsoft.com/office/drawing/2014/main" id="{80F6EB44-2725-453C-B853-F177B39DE1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084" y="1261963"/>
            <a:ext cx="4145698" cy="3653400"/>
          </a:xfrm>
          <a:prstGeom prst="rect">
            <a:avLst/>
          </a:prstGeom>
          <a:ln>
            <a:solidFill>
              <a:schemeClr val="tx2">
                <a:lumMod val="75000"/>
              </a:schemeClr>
            </a:solidFill>
          </a:ln>
        </p:spPr>
      </p:pic>
      <p:pic>
        <p:nvPicPr>
          <p:cNvPr id="7" name="Picture 6">
            <a:extLst>
              <a:ext uri="{FF2B5EF4-FFF2-40B4-BE49-F238E27FC236}">
                <a16:creationId xmlns:a16="http://schemas.microsoft.com/office/drawing/2014/main" id="{96C822F2-F9A9-4112-AC8C-4943236CD3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7512" y="658446"/>
            <a:ext cx="4003977" cy="3393756"/>
          </a:xfrm>
          <a:prstGeom prst="rect">
            <a:avLst/>
          </a:prstGeom>
          <a:ln>
            <a:solidFill>
              <a:schemeClr val="tx2">
                <a:lumMod val="75000"/>
              </a:schemeClr>
            </a:solidFill>
          </a:ln>
        </p:spPr>
      </p:pic>
      <p:pic>
        <p:nvPicPr>
          <p:cNvPr id="9" name="Picture 8">
            <a:extLst>
              <a:ext uri="{FF2B5EF4-FFF2-40B4-BE49-F238E27FC236}">
                <a16:creationId xmlns:a16="http://schemas.microsoft.com/office/drawing/2014/main" id="{226FFCD9-317E-46FF-AE68-45BAD0FAD9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8290" y="4174859"/>
            <a:ext cx="5744817" cy="2082251"/>
          </a:xfrm>
          <a:prstGeom prst="rect">
            <a:avLst/>
          </a:prstGeom>
          <a:ln>
            <a:solidFill>
              <a:schemeClr val="tx2">
                <a:lumMod val="75000"/>
              </a:schemeClr>
            </a:solidFill>
          </a:ln>
        </p:spPr>
      </p:pic>
      <p:pic>
        <p:nvPicPr>
          <p:cNvPr id="2" name="Picture 1">
            <a:extLst>
              <a:ext uri="{FF2B5EF4-FFF2-40B4-BE49-F238E27FC236}">
                <a16:creationId xmlns:a16="http://schemas.microsoft.com/office/drawing/2014/main" id="{154FF62B-584F-4C0B-96BF-F13188307913}"/>
              </a:ext>
            </a:extLst>
          </p:cNvPr>
          <p:cNvPicPr>
            <a:picLocks noChangeAspect="1"/>
          </p:cNvPicPr>
          <p:nvPr/>
        </p:nvPicPr>
        <p:blipFill>
          <a:blip r:embed="rId6"/>
          <a:stretch>
            <a:fillRect/>
          </a:stretch>
        </p:blipFill>
        <p:spPr>
          <a:xfrm>
            <a:off x="5328290" y="5355509"/>
            <a:ext cx="3233721" cy="341934"/>
          </a:xfrm>
          <a:prstGeom prst="rect">
            <a:avLst/>
          </a:prstGeom>
        </p:spPr>
      </p:pic>
      <p:pic>
        <p:nvPicPr>
          <p:cNvPr id="4" name="Picture 3">
            <a:extLst>
              <a:ext uri="{FF2B5EF4-FFF2-40B4-BE49-F238E27FC236}">
                <a16:creationId xmlns:a16="http://schemas.microsoft.com/office/drawing/2014/main" id="{FDF4B657-EEC8-45DD-842F-6C771A95E1CB}"/>
              </a:ext>
            </a:extLst>
          </p:cNvPr>
          <p:cNvPicPr>
            <a:picLocks noChangeAspect="1"/>
          </p:cNvPicPr>
          <p:nvPr/>
        </p:nvPicPr>
        <p:blipFill>
          <a:blip r:embed="rId7"/>
          <a:stretch>
            <a:fillRect/>
          </a:stretch>
        </p:blipFill>
        <p:spPr>
          <a:xfrm>
            <a:off x="6170389" y="920029"/>
            <a:ext cx="854560" cy="306281"/>
          </a:xfrm>
          <a:prstGeom prst="rect">
            <a:avLst/>
          </a:prstGeom>
          <a:ln>
            <a:noFill/>
          </a:ln>
        </p:spPr>
      </p:pic>
      <p:pic>
        <p:nvPicPr>
          <p:cNvPr id="5" name="Picture 4">
            <a:extLst>
              <a:ext uri="{FF2B5EF4-FFF2-40B4-BE49-F238E27FC236}">
                <a16:creationId xmlns:a16="http://schemas.microsoft.com/office/drawing/2014/main" id="{3377836D-329C-4195-8821-2E6A6AA5B98D}"/>
              </a:ext>
            </a:extLst>
          </p:cNvPr>
          <p:cNvPicPr>
            <a:picLocks noChangeAspect="1"/>
          </p:cNvPicPr>
          <p:nvPr/>
        </p:nvPicPr>
        <p:blipFill>
          <a:blip r:embed="rId8"/>
          <a:stretch>
            <a:fillRect/>
          </a:stretch>
        </p:blipFill>
        <p:spPr>
          <a:xfrm>
            <a:off x="3641715" y="1327139"/>
            <a:ext cx="1262761" cy="307777"/>
          </a:xfrm>
          <a:prstGeom prst="rect">
            <a:avLst/>
          </a:prstGeom>
        </p:spPr>
      </p:pic>
    </p:spTree>
    <p:extLst>
      <p:ext uri="{BB962C8B-B14F-4D97-AF65-F5344CB8AC3E}">
        <p14:creationId xmlns:p14="http://schemas.microsoft.com/office/powerpoint/2010/main" val="12014584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ED7FF7-3BB5-479A-BC69-7A970CE49DB8}"/>
              </a:ext>
            </a:extLst>
          </p:cNvPr>
          <p:cNvSpPr txBox="1"/>
          <p:nvPr/>
        </p:nvSpPr>
        <p:spPr>
          <a:xfrm>
            <a:off x="1189101" y="1256037"/>
            <a:ext cx="8596668" cy="682353"/>
          </a:xfrm>
          <a:prstGeom prst="rect">
            <a:avLst/>
          </a:prstGeom>
        </p:spPr>
        <p:txBody>
          <a:bodyPr vert="horz" lIns="91440" tIns="45720" rIns="91440" bIns="45720" rtlCol="0" anchor="t">
            <a:normAutofit/>
          </a:bodyPr>
          <a:lstStyle/>
          <a:p>
            <a:pPr>
              <a:spcBef>
                <a:spcPct val="0"/>
              </a:spcBef>
              <a:spcAft>
                <a:spcPts val="600"/>
              </a:spcAft>
            </a:pPr>
            <a:r>
              <a:rPr lang="en-US" sz="3600" dirty="0">
                <a:solidFill>
                  <a:schemeClr val="tx1">
                    <a:lumMod val="95000"/>
                    <a:lumOff val="5000"/>
                  </a:schemeClr>
                </a:solidFill>
                <a:ea typeface="+mj-ea"/>
                <a:cs typeface="Times New Roman" panose="02020603050405020304" pitchFamily="18" charset="0"/>
              </a:rPr>
              <a:t>3.3.1  Compare and contrast</a:t>
            </a:r>
          </a:p>
        </p:txBody>
      </p:sp>
      <p:sp>
        <p:nvSpPr>
          <p:cNvPr id="4" name="Rectangle 3">
            <a:extLst>
              <a:ext uri="{FF2B5EF4-FFF2-40B4-BE49-F238E27FC236}">
                <a16:creationId xmlns:a16="http://schemas.microsoft.com/office/drawing/2014/main" id="{66E561DF-04A5-493C-BBCC-D5DE26A8E1DD}"/>
              </a:ext>
            </a:extLst>
          </p:cNvPr>
          <p:cNvSpPr/>
          <p:nvPr/>
        </p:nvSpPr>
        <p:spPr>
          <a:xfrm>
            <a:off x="661592" y="1651237"/>
            <a:ext cx="8470898" cy="3429260"/>
          </a:xfrm>
          <a:prstGeom prst="rect">
            <a:avLst/>
          </a:prstGeom>
        </p:spPr>
        <p:txBody>
          <a:bodyPr vert="horz" lIns="91440" tIns="45720" rIns="91440" bIns="45720" rtlCol="0">
            <a:normAutofit/>
          </a:bodyPr>
          <a:lstStyle/>
          <a:p>
            <a:pPr>
              <a:lnSpc>
                <a:spcPct val="90000"/>
              </a:lnSpc>
              <a:spcBef>
                <a:spcPts val="1000"/>
              </a:spcBef>
              <a:buClr>
                <a:schemeClr val="accent1"/>
              </a:buClr>
              <a:buSzPct val="80000"/>
            </a:pPr>
            <a:endParaRPr lang="en-US" sz="15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EA1FF52-DB46-4C54-B827-5BC8BE84FB39}"/>
              </a:ext>
            </a:extLst>
          </p:cNvPr>
          <p:cNvSpPr txBox="1"/>
          <p:nvPr/>
        </p:nvSpPr>
        <p:spPr>
          <a:xfrm>
            <a:off x="1282995" y="1757916"/>
            <a:ext cx="184731" cy="369332"/>
          </a:xfrm>
          <a:prstGeom prst="rect">
            <a:avLst/>
          </a:prstGeom>
          <a:noFill/>
        </p:spPr>
        <p:txBody>
          <a:bodyPr wrap="none" rtlCol="0">
            <a:spAutoFit/>
          </a:bodyPr>
          <a:lstStyle/>
          <a:p>
            <a:endParaRPr lang="en-US" dirty="0"/>
          </a:p>
        </p:txBody>
      </p:sp>
      <p:sp>
        <p:nvSpPr>
          <p:cNvPr id="8" name="Rectangle 7">
            <a:extLst>
              <a:ext uri="{FF2B5EF4-FFF2-40B4-BE49-F238E27FC236}">
                <a16:creationId xmlns:a16="http://schemas.microsoft.com/office/drawing/2014/main" id="{9C2414E9-CAB8-415A-BCB7-4B980564E1F6}"/>
              </a:ext>
            </a:extLst>
          </p:cNvPr>
          <p:cNvSpPr/>
          <p:nvPr/>
        </p:nvSpPr>
        <p:spPr>
          <a:xfrm>
            <a:off x="1189101" y="2514064"/>
            <a:ext cx="9813798" cy="2048638"/>
          </a:xfrm>
          <a:prstGeom prst="rect">
            <a:avLst/>
          </a:prstGeom>
        </p:spPr>
        <p:txBody>
          <a:bodyPr wrap="square">
            <a:spAutoFit/>
          </a:bodyPr>
          <a:lstStyle/>
          <a:p>
            <a:pPr algn="just">
              <a:lnSpc>
                <a:spcPct val="150000"/>
              </a:lnSpc>
              <a:spcBef>
                <a:spcPts val="600"/>
              </a:spcBef>
              <a:buSzPct val="100000"/>
            </a:pPr>
            <a:r>
              <a:rPr lang="en-US" sz="1600" b="1" dirty="0">
                <a:solidFill>
                  <a:schemeClr val="tx1">
                    <a:lumMod val="95000"/>
                    <a:lumOff val="5000"/>
                  </a:schemeClr>
                </a:solidFill>
                <a:cs typeface="Times New Roman" panose="02020603050405020304" pitchFamily="18" charset="0"/>
              </a:rPr>
              <a:t>Behavioral diagram </a:t>
            </a:r>
            <a:r>
              <a:rPr lang="en-US" sz="1600" dirty="0">
                <a:solidFill>
                  <a:schemeClr val="tx1">
                    <a:lumMod val="95000"/>
                    <a:lumOff val="5000"/>
                  </a:schemeClr>
                </a:solidFill>
                <a:cs typeface="Times New Roman" panose="02020603050405020304" pitchFamily="18" charset="0"/>
              </a:rPr>
              <a:t>shows how the system works ‘in motion’, that is how the system interacts with external entities and users, how it responds to input or event and what constraints it operates under. </a:t>
            </a:r>
          </a:p>
          <a:p>
            <a:pPr algn="just">
              <a:lnSpc>
                <a:spcPct val="150000"/>
              </a:lnSpc>
              <a:spcBef>
                <a:spcPts val="600"/>
              </a:spcBef>
              <a:buSzPct val="100000"/>
            </a:pPr>
            <a:r>
              <a:rPr lang="en-US" sz="1600" b="1" dirty="0">
                <a:solidFill>
                  <a:schemeClr val="tx1">
                    <a:lumMod val="95000"/>
                    <a:lumOff val="5000"/>
                  </a:schemeClr>
                </a:solidFill>
                <a:cs typeface="Times New Roman" panose="02020603050405020304" pitchFamily="18" charset="0"/>
              </a:rPr>
              <a:t>Structure diagrams </a:t>
            </a:r>
            <a:r>
              <a:rPr lang="en-US" sz="1600" dirty="0">
                <a:solidFill>
                  <a:schemeClr val="tx1">
                    <a:lumMod val="95000"/>
                    <a:lumOff val="5000"/>
                  </a:schemeClr>
                </a:solidFill>
                <a:cs typeface="Times New Roman" panose="02020603050405020304" pitchFamily="18" charset="0"/>
              </a:rPr>
              <a:t>depict the static structure of the elements in your system. i.e., how one object relates to another. It shows the things in the system – classes, objects, packages or modules, physical nodes, components, and interfaces.</a:t>
            </a:r>
          </a:p>
          <a:p>
            <a:pPr algn="just">
              <a:lnSpc>
                <a:spcPct val="150000"/>
              </a:lnSpc>
              <a:spcBef>
                <a:spcPts val="600"/>
              </a:spcBef>
              <a:buSzPct val="100000"/>
            </a:pPr>
            <a:endParaRPr lang="en-US" sz="1600" dirty="0">
              <a:solidFill>
                <a:schemeClr val="tx1">
                  <a:lumMod val="95000"/>
                  <a:lumOff val="5000"/>
                </a:schemeClr>
              </a:solidFill>
              <a:cs typeface="Times New Roman" panose="02020603050405020304" pitchFamily="18" charset="0"/>
            </a:endParaRPr>
          </a:p>
        </p:txBody>
      </p:sp>
      <p:sp>
        <p:nvSpPr>
          <p:cNvPr id="9" name="Rectangle 8">
            <a:extLst>
              <a:ext uri="{FF2B5EF4-FFF2-40B4-BE49-F238E27FC236}">
                <a16:creationId xmlns:a16="http://schemas.microsoft.com/office/drawing/2014/main" id="{582AEEA4-ABF0-4055-940A-FFEC3727DC1A}"/>
              </a:ext>
            </a:extLst>
          </p:cNvPr>
          <p:cNvSpPr/>
          <p:nvPr/>
        </p:nvSpPr>
        <p:spPr>
          <a:xfrm>
            <a:off x="-10246" y="-6251"/>
            <a:ext cx="12202246" cy="400110"/>
          </a:xfrm>
          <a:prstGeom prst="rect">
            <a:avLst/>
          </a:prstGeom>
          <a:solidFill>
            <a:schemeClr val="accent2">
              <a:lumMod val="75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Summary: Structural UML diagrams &amp; Behavioral UML diagrams</a:t>
            </a:r>
          </a:p>
        </p:txBody>
      </p:sp>
    </p:spTree>
    <p:extLst>
      <p:ext uri="{BB962C8B-B14F-4D97-AF65-F5344CB8AC3E}">
        <p14:creationId xmlns:p14="http://schemas.microsoft.com/office/powerpoint/2010/main" val="10252800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A1FF52-DB46-4C54-B827-5BC8BE84FB39}"/>
              </a:ext>
            </a:extLst>
          </p:cNvPr>
          <p:cNvSpPr txBox="1"/>
          <p:nvPr/>
        </p:nvSpPr>
        <p:spPr>
          <a:xfrm>
            <a:off x="1282995" y="1757916"/>
            <a:ext cx="184731" cy="369332"/>
          </a:xfrm>
          <a:prstGeom prst="rect">
            <a:avLst/>
          </a:prstGeom>
          <a:noFill/>
        </p:spPr>
        <p:txBody>
          <a:bodyPr wrap="none" rtlCol="0">
            <a:spAutoFit/>
          </a:bodyPr>
          <a:lstStyle/>
          <a:p>
            <a:endParaRPr lang="en-US" dirty="0"/>
          </a:p>
        </p:txBody>
      </p:sp>
      <p:sp>
        <p:nvSpPr>
          <p:cNvPr id="9" name="Rectangle 8">
            <a:extLst>
              <a:ext uri="{FF2B5EF4-FFF2-40B4-BE49-F238E27FC236}">
                <a16:creationId xmlns:a16="http://schemas.microsoft.com/office/drawing/2014/main" id="{582AEEA4-ABF0-4055-940A-FFEC3727DC1A}"/>
              </a:ext>
            </a:extLst>
          </p:cNvPr>
          <p:cNvSpPr/>
          <p:nvPr/>
        </p:nvSpPr>
        <p:spPr>
          <a:xfrm>
            <a:off x="-10246" y="-6251"/>
            <a:ext cx="12202246" cy="400110"/>
          </a:xfrm>
          <a:prstGeom prst="rect">
            <a:avLst/>
          </a:prstGeom>
          <a:solidFill>
            <a:schemeClr val="accent2">
              <a:lumMod val="75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Summary: Structural UML diagrams &amp; Behavioral UML diagrams</a:t>
            </a:r>
          </a:p>
        </p:txBody>
      </p:sp>
      <p:sp>
        <p:nvSpPr>
          <p:cNvPr id="7" name="TextBox 6">
            <a:extLst>
              <a:ext uri="{FF2B5EF4-FFF2-40B4-BE49-F238E27FC236}">
                <a16:creationId xmlns:a16="http://schemas.microsoft.com/office/drawing/2014/main" id="{7EECBC3B-D8BF-4737-918A-4E5704B4ADBA}"/>
              </a:ext>
            </a:extLst>
          </p:cNvPr>
          <p:cNvSpPr txBox="1"/>
          <p:nvPr/>
        </p:nvSpPr>
        <p:spPr>
          <a:xfrm>
            <a:off x="1201072" y="1488186"/>
            <a:ext cx="8596668" cy="682353"/>
          </a:xfrm>
          <a:prstGeom prst="rect">
            <a:avLst/>
          </a:prstGeom>
        </p:spPr>
        <p:txBody>
          <a:bodyPr vert="horz" lIns="91440" tIns="45720" rIns="91440" bIns="45720" rtlCol="0" anchor="t">
            <a:normAutofit lnSpcReduction="10000"/>
          </a:bodyPr>
          <a:lstStyle/>
          <a:p>
            <a:pPr>
              <a:spcBef>
                <a:spcPct val="0"/>
              </a:spcBef>
              <a:spcAft>
                <a:spcPts val="600"/>
              </a:spcAft>
            </a:pPr>
            <a:r>
              <a:rPr lang="en-US" sz="3600" dirty="0">
                <a:solidFill>
                  <a:schemeClr val="tx1">
                    <a:lumMod val="95000"/>
                    <a:lumOff val="5000"/>
                  </a:schemeClr>
                </a:solidFill>
                <a:ea typeface="+mj-ea"/>
                <a:cs typeface="Times New Roman" panose="02020603050405020304" pitchFamily="18" charset="0"/>
              </a:rPr>
              <a:t>3.3.2  The effectiveness of my approach</a:t>
            </a:r>
          </a:p>
          <a:p>
            <a:pPr>
              <a:spcBef>
                <a:spcPct val="0"/>
              </a:spcBef>
              <a:spcAft>
                <a:spcPts val="600"/>
              </a:spcAft>
            </a:pPr>
            <a:endParaRPr lang="en-US" sz="3600" dirty="0">
              <a:solidFill>
                <a:schemeClr val="tx1">
                  <a:lumMod val="95000"/>
                  <a:lumOff val="5000"/>
                </a:schemeClr>
              </a:solidFill>
              <a:ea typeface="+mj-ea"/>
              <a:cs typeface="Times New Roman" panose="02020603050405020304" pitchFamily="18" charset="0"/>
            </a:endParaRPr>
          </a:p>
        </p:txBody>
      </p:sp>
      <p:sp>
        <p:nvSpPr>
          <p:cNvPr id="11" name="Rectangle 10">
            <a:extLst>
              <a:ext uri="{FF2B5EF4-FFF2-40B4-BE49-F238E27FC236}">
                <a16:creationId xmlns:a16="http://schemas.microsoft.com/office/drawing/2014/main" id="{AECC753E-697A-4D80-BDCD-CE7F59C42A02}"/>
              </a:ext>
            </a:extLst>
          </p:cNvPr>
          <p:cNvSpPr/>
          <p:nvPr/>
        </p:nvSpPr>
        <p:spPr>
          <a:xfrm>
            <a:off x="1193240" y="2456111"/>
            <a:ext cx="9963716" cy="1602362"/>
          </a:xfrm>
          <a:prstGeom prst="rect">
            <a:avLst/>
          </a:prstGeom>
        </p:spPr>
        <p:txBody>
          <a:bodyPr wrap="square">
            <a:spAutoFit/>
          </a:bodyPr>
          <a:lstStyle/>
          <a:p>
            <a:pPr algn="just">
              <a:lnSpc>
                <a:spcPct val="150000"/>
              </a:lnSpc>
              <a:spcBef>
                <a:spcPts val="600"/>
              </a:spcBef>
              <a:buSzPct val="100000"/>
            </a:pPr>
            <a:r>
              <a:rPr lang="en-US" sz="1600" dirty="0">
                <a:solidFill>
                  <a:schemeClr val="tx1">
                    <a:lumMod val="95000"/>
                    <a:lumOff val="5000"/>
                  </a:schemeClr>
                </a:solidFill>
                <a:cs typeface="Times New Roman" panose="02020603050405020304" pitchFamily="18" charset="0"/>
              </a:rPr>
              <a:t>Using Structural UML diagrams in the design phase gives me a more detailed and comprehensive understanding of the structure of the program. So that I can clearly understand the relationship between classes in the later code stage.</a:t>
            </a:r>
          </a:p>
          <a:p>
            <a:pPr algn="just">
              <a:lnSpc>
                <a:spcPct val="150000"/>
              </a:lnSpc>
              <a:spcBef>
                <a:spcPts val="600"/>
              </a:spcBef>
              <a:buSzPct val="100000"/>
            </a:pPr>
            <a:r>
              <a:rPr lang="en-US" sz="1600" dirty="0">
                <a:solidFill>
                  <a:schemeClr val="tx1">
                    <a:lumMod val="95000"/>
                    <a:lumOff val="5000"/>
                  </a:schemeClr>
                </a:solidFill>
                <a:cs typeface="Times New Roman" panose="02020603050405020304" pitchFamily="18" charset="0"/>
              </a:rPr>
              <a:t>U</a:t>
            </a:r>
            <a:r>
              <a:rPr lang="en-US" altLang="zh-CN" sz="1600" dirty="0">
                <a:solidFill>
                  <a:schemeClr val="tx1">
                    <a:lumMod val="95000"/>
                    <a:lumOff val="5000"/>
                  </a:schemeClr>
                </a:solidFill>
                <a:cs typeface="Times New Roman" panose="02020603050405020304" pitchFamily="18" charset="0"/>
              </a:rPr>
              <a:t>sing Behavioral UML diagrams </a:t>
            </a:r>
            <a:r>
              <a:rPr lang="en-US" sz="1600" dirty="0">
                <a:solidFill>
                  <a:schemeClr val="tx1">
                    <a:lumMod val="95000"/>
                    <a:lumOff val="5000"/>
                  </a:schemeClr>
                </a:solidFill>
                <a:cs typeface="Times New Roman" panose="02020603050405020304" pitchFamily="18" charset="0"/>
              </a:rPr>
              <a:t>can help me sort out the process of clear program, which is very helpful for the design of game process and specific game function</a:t>
            </a:r>
            <a:r>
              <a:rPr lang="en-US" altLang="zh-CN" sz="1600" dirty="0">
                <a:solidFill>
                  <a:schemeClr val="tx1">
                    <a:lumMod val="95000"/>
                    <a:lumOff val="5000"/>
                  </a:schemeClr>
                </a:solidFill>
                <a:cs typeface="Times New Roman" panose="02020603050405020304" pitchFamily="18" charset="0"/>
              </a:rPr>
              <a:t>s</a:t>
            </a:r>
            <a:r>
              <a:rPr lang="en-US" sz="1600" dirty="0">
                <a:solidFill>
                  <a:schemeClr val="tx1">
                    <a:lumMod val="95000"/>
                    <a:lumOff val="5000"/>
                  </a:schemeClr>
                </a:solidFill>
                <a:cs typeface="Times New Roman" panose="02020603050405020304" pitchFamily="18" charset="0"/>
              </a:rPr>
              <a:t>.</a:t>
            </a:r>
          </a:p>
        </p:txBody>
      </p:sp>
      <p:sp>
        <p:nvSpPr>
          <p:cNvPr id="12" name="Rectangle 11">
            <a:extLst>
              <a:ext uri="{FF2B5EF4-FFF2-40B4-BE49-F238E27FC236}">
                <a16:creationId xmlns:a16="http://schemas.microsoft.com/office/drawing/2014/main" id="{24C03AB1-CBAA-4CA8-AEC6-EEA17233EB0D}"/>
              </a:ext>
            </a:extLst>
          </p:cNvPr>
          <p:cNvSpPr/>
          <p:nvPr/>
        </p:nvSpPr>
        <p:spPr>
          <a:xfrm>
            <a:off x="470899" y="4576719"/>
            <a:ext cx="8957209" cy="397096"/>
          </a:xfrm>
          <a:prstGeom prst="rect">
            <a:avLst/>
          </a:prstGeom>
        </p:spPr>
        <p:txBody>
          <a:bodyPr wrap="square">
            <a:spAutoFit/>
          </a:bodyPr>
          <a:lstStyle/>
          <a:p>
            <a:pPr algn="just">
              <a:lnSpc>
                <a:spcPct val="150000"/>
              </a:lnSpc>
              <a:spcBef>
                <a:spcPts val="600"/>
              </a:spcBef>
              <a:buSzPct val="100000"/>
            </a:pPr>
            <a:r>
              <a:rPr lang="en-US" sz="1500" dirty="0">
                <a:solidFill>
                  <a:schemeClr val="tx1">
                    <a:lumMod val="75000"/>
                    <a:lumOff val="25000"/>
                  </a:schemeClr>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3705147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75D7A7-3C36-4508-9BC6-70A93BD3C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9" name="Picture 8">
              <a:extLst>
                <a:ext uri="{FF2B5EF4-FFF2-40B4-BE49-F238E27FC236}">
                  <a16:creationId xmlns:a16="http://schemas.microsoft.com/office/drawing/2014/main" id="{BC964A0D-06B7-4C16-AC9F-20ADDA8059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 name="Rectangle 9">
              <a:extLst>
                <a:ext uri="{FF2B5EF4-FFF2-40B4-BE49-F238E27FC236}">
                  <a16:creationId xmlns:a16="http://schemas.microsoft.com/office/drawing/2014/main" id="{F5703F5C-55DF-45CD-BC3F-3BE8F1033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1" name="Picture 10">
              <a:extLst>
                <a:ext uri="{FF2B5EF4-FFF2-40B4-BE49-F238E27FC236}">
                  <a16:creationId xmlns:a16="http://schemas.microsoft.com/office/drawing/2014/main" id="{A8C7134F-70F9-4826-A97E-9B39AEA08F5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2" name="Picture 11">
              <a:extLst>
                <a:ext uri="{FF2B5EF4-FFF2-40B4-BE49-F238E27FC236}">
                  <a16:creationId xmlns:a16="http://schemas.microsoft.com/office/drawing/2014/main" id="{39351E73-B6DD-4B56-8EE9-C16B5711C46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4" name="Straight Connector 13">
            <a:extLst>
              <a:ext uri="{FF2B5EF4-FFF2-40B4-BE49-F238E27FC236}">
                <a16:creationId xmlns:a16="http://schemas.microsoft.com/office/drawing/2014/main" id="{AE446D0E-6531-40B7-A182-FB86024397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3D6DABB5-1FC3-4E21-AC84-4685B03C9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2616" y="1411015"/>
            <a:ext cx="7808159" cy="4103960"/>
          </a:xfrm>
          <a:prstGeom prst="rect">
            <a:avLst/>
          </a:prstGeom>
          <a:blipFill dpi="0" rotWithShape="1">
            <a:blip r:embed="rId5">
              <a:alphaModFix amt="86000"/>
              <a:duotone>
                <a:schemeClr val="bg2">
                  <a:shade val="45000"/>
                  <a:satMod val="135000"/>
                </a:schemeClr>
                <a:prstClr val="white"/>
              </a:duotone>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C5790B5-250E-45E6-A05D-C3D1D459B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grpSp>
        <p:nvGrpSpPr>
          <p:cNvPr id="20" name="Group 19">
            <a:extLst>
              <a:ext uri="{FF2B5EF4-FFF2-40B4-BE49-F238E27FC236}">
                <a16:creationId xmlns:a16="http://schemas.microsoft.com/office/drawing/2014/main" id="{68158C4B-1BFE-4F6D-B2C1-0066FA1193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3631"/>
            <a:ext cx="12231160" cy="659658"/>
            <a:chOff x="-16934" y="3123631"/>
            <a:chExt cx="12231160" cy="659658"/>
          </a:xfrm>
        </p:grpSpPr>
        <p:sp>
          <p:nvSpPr>
            <p:cNvPr id="21" name="Rounded Rectangle 17">
              <a:extLst>
                <a:ext uri="{FF2B5EF4-FFF2-40B4-BE49-F238E27FC236}">
                  <a16:creationId xmlns:a16="http://schemas.microsoft.com/office/drawing/2014/main" id="{4A8E3562-03A2-4AF3-89BB-B227ED3261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BD9DF111-5BF8-4312-BECB-94BBCF29ECC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23" name="Rounded Rectangle 20">
              <a:extLst>
                <a:ext uri="{FF2B5EF4-FFF2-40B4-BE49-F238E27FC236}">
                  <a16:creationId xmlns:a16="http://schemas.microsoft.com/office/drawing/2014/main" id="{9EEB3A31-82B4-41D6-BEAB-3CC49BBCBE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28C66B30-E9F1-40DD-A809-6A1282E237D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2" name="Title 1">
            <a:extLst>
              <a:ext uri="{FF2B5EF4-FFF2-40B4-BE49-F238E27FC236}">
                <a16:creationId xmlns:a16="http://schemas.microsoft.com/office/drawing/2014/main" id="{D04864D8-1470-421A-BECE-D2810BBEDB92}"/>
              </a:ext>
            </a:extLst>
          </p:cNvPr>
          <p:cNvSpPr>
            <a:spLocks noGrp="1"/>
          </p:cNvSpPr>
          <p:nvPr>
            <p:ph type="title"/>
          </p:nvPr>
        </p:nvSpPr>
        <p:spPr>
          <a:xfrm>
            <a:off x="2692398" y="1871131"/>
            <a:ext cx="6815669" cy="1515533"/>
          </a:xfrm>
        </p:spPr>
        <p:txBody>
          <a:bodyPr vert="horz" lIns="91440" tIns="45720" rIns="91440" bIns="45720" rtlCol="0" anchor="b">
            <a:noAutofit/>
          </a:bodyPr>
          <a:lstStyle/>
          <a:p>
            <a:pPr>
              <a:lnSpc>
                <a:spcPct val="90000"/>
              </a:lnSpc>
            </a:pPr>
            <a:r>
              <a:rPr lang="en-US" sz="3600" dirty="0"/>
              <a:t>Q4.	Design user interfaces which conform to recognized usability criteria.</a:t>
            </a:r>
          </a:p>
        </p:txBody>
      </p:sp>
      <p:sp>
        <p:nvSpPr>
          <p:cNvPr id="3" name="Text Placeholder 2">
            <a:extLst>
              <a:ext uri="{FF2B5EF4-FFF2-40B4-BE49-F238E27FC236}">
                <a16:creationId xmlns:a16="http://schemas.microsoft.com/office/drawing/2014/main" id="{A843AF07-4B02-47FB-8EC6-6C3B897DBF8F}"/>
              </a:ext>
            </a:extLst>
          </p:cNvPr>
          <p:cNvSpPr>
            <a:spLocks noGrp="1"/>
          </p:cNvSpPr>
          <p:nvPr>
            <p:ph type="body" idx="1"/>
          </p:nvPr>
        </p:nvSpPr>
        <p:spPr>
          <a:xfrm>
            <a:off x="2692398" y="3657597"/>
            <a:ext cx="6815669" cy="1320802"/>
          </a:xfrm>
        </p:spPr>
        <p:txBody>
          <a:bodyPr vert="horz" lIns="91440" tIns="45720" rIns="91440" bIns="45720" rtlCol="0" anchor="t">
            <a:normAutofit/>
          </a:bodyPr>
          <a:lstStyle/>
          <a:p>
            <a:pPr algn="l"/>
            <a:r>
              <a:rPr lang="en-US" sz="2100" dirty="0"/>
              <a:t>Theory One:  Visibility of system status</a:t>
            </a:r>
          </a:p>
          <a:p>
            <a:pPr algn="l"/>
            <a:r>
              <a:rPr lang="en-US" sz="2100" dirty="0"/>
              <a:t>Theory Two:  User control and freedom</a:t>
            </a:r>
          </a:p>
          <a:p>
            <a:pPr algn="l"/>
            <a:endParaRPr lang="en-US" sz="2100" dirty="0"/>
          </a:p>
        </p:txBody>
      </p:sp>
      <p:cxnSp>
        <p:nvCxnSpPr>
          <p:cNvPr id="26" name="Straight Connector 25">
            <a:extLst>
              <a:ext uri="{FF2B5EF4-FFF2-40B4-BE49-F238E27FC236}">
                <a16:creationId xmlns:a16="http://schemas.microsoft.com/office/drawing/2014/main" id="{14319AF2-886A-4C5D-B34C-17FCB0267E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42150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AABD3CB-F407-4097-9A53-CA052FC7F577}"/>
              </a:ext>
            </a:extLst>
          </p:cNvPr>
          <p:cNvSpPr/>
          <p:nvPr/>
        </p:nvSpPr>
        <p:spPr>
          <a:xfrm>
            <a:off x="-10246" y="-6251"/>
            <a:ext cx="12202246" cy="400110"/>
          </a:xfrm>
          <a:prstGeom prst="rect">
            <a:avLst/>
          </a:prstGeom>
          <a:solidFill>
            <a:schemeClr val="accent2">
              <a:lumMod val="75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One:  Visibility of system status</a:t>
            </a:r>
          </a:p>
        </p:txBody>
      </p:sp>
      <p:sp>
        <p:nvSpPr>
          <p:cNvPr id="26" name="TextBox 25">
            <a:extLst>
              <a:ext uri="{FF2B5EF4-FFF2-40B4-BE49-F238E27FC236}">
                <a16:creationId xmlns:a16="http://schemas.microsoft.com/office/drawing/2014/main" id="{5479B517-5342-401B-ADA6-E2C4158702F8}"/>
              </a:ext>
            </a:extLst>
          </p:cNvPr>
          <p:cNvSpPr txBox="1"/>
          <p:nvPr/>
        </p:nvSpPr>
        <p:spPr>
          <a:xfrm>
            <a:off x="1080678" y="735103"/>
            <a:ext cx="11111322" cy="646331"/>
          </a:xfrm>
          <a:prstGeom prst="rect">
            <a:avLst/>
          </a:prstGeom>
          <a:noFill/>
        </p:spPr>
        <p:txBody>
          <a:bodyPr wrap="square" rtlCol="0">
            <a:spAutoFit/>
          </a:bodyPr>
          <a:lstStyle/>
          <a:p>
            <a:r>
              <a:rPr lang="en-US" sz="3600" dirty="0">
                <a:solidFill>
                  <a:schemeClr val="tx1">
                    <a:lumMod val="95000"/>
                    <a:lumOff val="5000"/>
                  </a:schemeClr>
                </a:solidFill>
                <a:cs typeface="Times New Roman" panose="02020603050405020304" pitchFamily="18" charset="0"/>
              </a:rPr>
              <a:t>4.1.1  What is Visibility of system status</a:t>
            </a:r>
          </a:p>
        </p:txBody>
      </p:sp>
      <p:sp>
        <p:nvSpPr>
          <p:cNvPr id="30" name="TextBox 29">
            <a:extLst>
              <a:ext uri="{FF2B5EF4-FFF2-40B4-BE49-F238E27FC236}">
                <a16:creationId xmlns:a16="http://schemas.microsoft.com/office/drawing/2014/main" id="{BB65F35A-7899-4CEA-B5CE-63D4DF0A44A6}"/>
              </a:ext>
            </a:extLst>
          </p:cNvPr>
          <p:cNvSpPr txBox="1"/>
          <p:nvPr/>
        </p:nvSpPr>
        <p:spPr>
          <a:xfrm>
            <a:off x="987168" y="1561840"/>
            <a:ext cx="10110652" cy="3310522"/>
          </a:xfrm>
          <a:prstGeom prst="rect">
            <a:avLst/>
          </a:prstGeom>
          <a:noFill/>
        </p:spPr>
        <p:txBody>
          <a:bodyPr wrap="square" rtlCol="0">
            <a:spAutoFit/>
          </a:bodyPr>
          <a:lstStyle/>
          <a:p>
            <a:pPr algn="just">
              <a:lnSpc>
                <a:spcPct val="150000"/>
              </a:lnSpc>
              <a:spcBef>
                <a:spcPts val="1200"/>
              </a:spcBef>
            </a:pPr>
            <a:r>
              <a:rPr lang="en-US" sz="1600" dirty="0">
                <a:solidFill>
                  <a:schemeClr val="tx1">
                    <a:lumMod val="95000"/>
                    <a:lumOff val="5000"/>
                  </a:schemeClr>
                </a:solidFill>
                <a:cs typeface="Times New Roman" panose="02020603050405020304" pitchFamily="18" charset="0"/>
              </a:rPr>
              <a:t>The </a:t>
            </a:r>
            <a:r>
              <a:rPr lang="en-US" sz="1600" b="1" dirty="0">
                <a:solidFill>
                  <a:schemeClr val="tx1">
                    <a:lumMod val="95000"/>
                    <a:lumOff val="5000"/>
                  </a:schemeClr>
                </a:solidFill>
                <a:cs typeface="Times New Roman" panose="02020603050405020304" pitchFamily="18" charset="0"/>
              </a:rPr>
              <a:t>visibility of system status </a:t>
            </a:r>
            <a:r>
              <a:rPr lang="en-US" sz="1600" dirty="0">
                <a:solidFill>
                  <a:schemeClr val="tx1">
                    <a:lumMod val="95000"/>
                    <a:lumOff val="5000"/>
                  </a:schemeClr>
                </a:solidFill>
                <a:cs typeface="Times New Roman" panose="02020603050405020304" pitchFamily="18" charset="0"/>
              </a:rPr>
              <a:t>refers to how well the state of the system is conveyed to its users. Ideally, systems should always keep users informed about what is going on, through appropriate feedback within reasonable time.</a:t>
            </a:r>
          </a:p>
          <a:p>
            <a:pPr algn="just">
              <a:lnSpc>
                <a:spcPct val="150000"/>
              </a:lnSpc>
              <a:spcBef>
                <a:spcPts val="1200"/>
              </a:spcBef>
            </a:pPr>
            <a:r>
              <a:rPr lang="en-US" sz="1600" dirty="0">
                <a:solidFill>
                  <a:schemeClr val="tx1">
                    <a:lumMod val="95000"/>
                    <a:lumOff val="5000"/>
                  </a:schemeClr>
                </a:solidFill>
                <a:cs typeface="Times New Roman" panose="02020603050405020304" pitchFamily="18" charset="0"/>
              </a:rPr>
              <a:t>The ways to meet this standard are including let user to know the current system status, show appropriate feedback for a user action, Compel Users to Action, and so on.</a:t>
            </a:r>
          </a:p>
          <a:p>
            <a:pPr algn="just">
              <a:lnSpc>
                <a:spcPct val="150000"/>
              </a:lnSpc>
              <a:spcBef>
                <a:spcPts val="1200"/>
              </a:spcBef>
            </a:pPr>
            <a:r>
              <a:rPr lang="en-US" sz="1600" dirty="0">
                <a:solidFill>
                  <a:schemeClr val="tx1">
                    <a:lumMod val="95000"/>
                    <a:lumOff val="5000"/>
                  </a:schemeClr>
                </a:solidFill>
                <a:cs typeface="Times New Roman" panose="02020603050405020304" pitchFamily="18" charset="0"/>
              </a:rPr>
              <a:t>The visibility of system status is a basic tenet of great user experience. At its core, this heuristic encourages open and continuous communication, which is fundamental to all relationships — whether with people or devices. Users who are uninformed about the system’s current status cannot decide what to do next in order to accomplish their goals, nor can they figure out if their actions were effective or if they made a mistake.</a:t>
            </a:r>
          </a:p>
        </p:txBody>
      </p:sp>
      <p:sp>
        <p:nvSpPr>
          <p:cNvPr id="6" name="Rectangle 5">
            <a:extLst>
              <a:ext uri="{FF2B5EF4-FFF2-40B4-BE49-F238E27FC236}">
                <a16:creationId xmlns:a16="http://schemas.microsoft.com/office/drawing/2014/main" id="{6E5F7383-5953-4D47-B306-0DB2D430B668}"/>
              </a:ext>
            </a:extLst>
          </p:cNvPr>
          <p:cNvSpPr/>
          <p:nvPr/>
        </p:nvSpPr>
        <p:spPr>
          <a:xfrm>
            <a:off x="1080678" y="5607659"/>
            <a:ext cx="6096000" cy="426912"/>
          </a:xfrm>
          <a:prstGeom prst="rect">
            <a:avLst/>
          </a:prstGeom>
        </p:spPr>
        <p:txBody>
          <a:bodyPr>
            <a:spAutoFit/>
          </a:bodyPr>
          <a:lstStyle/>
          <a:p>
            <a:pPr algn="just">
              <a:lnSpc>
                <a:spcPct val="150000"/>
              </a:lnSpc>
              <a:spcBef>
                <a:spcPts val="600"/>
              </a:spcBef>
              <a:buClr>
                <a:schemeClr val="accent1"/>
              </a:buClr>
              <a:buSzPct val="80000"/>
            </a:pPr>
            <a:r>
              <a:rPr lang="en-US" sz="1600" dirty="0">
                <a:solidFill>
                  <a:schemeClr val="tx1">
                    <a:lumMod val="95000"/>
                    <a:lumOff val="5000"/>
                  </a:schemeClr>
                </a:solidFill>
                <a:cs typeface="Times New Roman" panose="02020603050405020304" pitchFamily="18" charset="0"/>
              </a:rPr>
              <a:t>https://www.nngroup.com/articles/visibility-system-status/</a:t>
            </a:r>
          </a:p>
        </p:txBody>
      </p:sp>
      <p:sp>
        <p:nvSpPr>
          <p:cNvPr id="7" name="TextBox 6">
            <a:extLst>
              <a:ext uri="{FF2B5EF4-FFF2-40B4-BE49-F238E27FC236}">
                <a16:creationId xmlns:a16="http://schemas.microsoft.com/office/drawing/2014/main" id="{B89E7218-19B3-4728-8212-8E801AB9DEB8}"/>
              </a:ext>
            </a:extLst>
          </p:cNvPr>
          <p:cNvSpPr txBox="1"/>
          <p:nvPr/>
        </p:nvSpPr>
        <p:spPr>
          <a:xfrm>
            <a:off x="1080678" y="4961328"/>
            <a:ext cx="11111322" cy="646331"/>
          </a:xfrm>
          <a:prstGeom prst="rect">
            <a:avLst/>
          </a:prstGeom>
          <a:noFill/>
        </p:spPr>
        <p:txBody>
          <a:bodyPr wrap="square" rtlCol="0">
            <a:spAutoFit/>
          </a:bodyPr>
          <a:lstStyle/>
          <a:p>
            <a:r>
              <a:rPr lang="en-US" sz="3600" dirty="0">
                <a:solidFill>
                  <a:schemeClr val="tx1">
                    <a:lumMod val="95000"/>
                    <a:lumOff val="5000"/>
                  </a:schemeClr>
                </a:solidFill>
                <a:cs typeface="Times New Roman" panose="02020603050405020304" pitchFamily="18" charset="0"/>
              </a:rPr>
              <a:t>4.1.2  Reference</a:t>
            </a:r>
          </a:p>
        </p:txBody>
      </p:sp>
    </p:spTree>
    <p:extLst>
      <p:ext uri="{BB962C8B-B14F-4D97-AF65-F5344CB8AC3E}">
        <p14:creationId xmlns:p14="http://schemas.microsoft.com/office/powerpoint/2010/main" val="41415228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ED7FF7-3BB5-479A-BC69-7A970CE49DB8}"/>
              </a:ext>
            </a:extLst>
          </p:cNvPr>
          <p:cNvSpPr txBox="1"/>
          <p:nvPr/>
        </p:nvSpPr>
        <p:spPr>
          <a:xfrm>
            <a:off x="1273795" y="1099516"/>
            <a:ext cx="8596668" cy="609931"/>
          </a:xfrm>
          <a:prstGeom prst="rect">
            <a:avLst/>
          </a:prstGeom>
        </p:spPr>
        <p:txBody>
          <a:bodyPr vert="horz" lIns="91440" tIns="45720" rIns="91440" bIns="45720" rtlCol="0" anchor="t">
            <a:normAutofit lnSpcReduction="10000"/>
          </a:bodyPr>
          <a:lstStyle/>
          <a:p>
            <a:pPr>
              <a:spcBef>
                <a:spcPct val="0"/>
              </a:spcBef>
              <a:spcAft>
                <a:spcPts val="600"/>
              </a:spcAft>
            </a:pPr>
            <a:r>
              <a:rPr lang="en-US" sz="3600" dirty="0">
                <a:solidFill>
                  <a:schemeClr val="tx1">
                    <a:lumMod val="95000"/>
                    <a:lumOff val="5000"/>
                  </a:schemeClr>
                </a:solidFill>
                <a:ea typeface="+mj-ea"/>
                <a:cs typeface="Times New Roman" panose="02020603050405020304" pitchFamily="18" charset="0"/>
              </a:rPr>
              <a:t>4.1.3 What I have done ?</a:t>
            </a:r>
          </a:p>
        </p:txBody>
      </p:sp>
      <p:sp>
        <p:nvSpPr>
          <p:cNvPr id="22" name="Rectangle 21">
            <a:extLst>
              <a:ext uri="{FF2B5EF4-FFF2-40B4-BE49-F238E27FC236}">
                <a16:creationId xmlns:a16="http://schemas.microsoft.com/office/drawing/2014/main" id="{BCAA76E2-172B-44CA-A589-04D01E37292E}"/>
              </a:ext>
            </a:extLst>
          </p:cNvPr>
          <p:cNvSpPr/>
          <p:nvPr/>
        </p:nvSpPr>
        <p:spPr>
          <a:xfrm>
            <a:off x="-25298" y="3352"/>
            <a:ext cx="12217298" cy="400110"/>
          </a:xfrm>
          <a:prstGeom prst="rect">
            <a:avLst/>
          </a:prstGeom>
          <a:solidFill>
            <a:schemeClr val="accent2">
              <a:lumMod val="75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One:  Visibility of system status</a:t>
            </a:r>
          </a:p>
        </p:txBody>
      </p:sp>
      <p:sp>
        <p:nvSpPr>
          <p:cNvPr id="5" name="Rectangle 4">
            <a:extLst>
              <a:ext uri="{FF2B5EF4-FFF2-40B4-BE49-F238E27FC236}">
                <a16:creationId xmlns:a16="http://schemas.microsoft.com/office/drawing/2014/main" id="{9607322E-332D-4949-9F40-4F773561E480}"/>
              </a:ext>
            </a:extLst>
          </p:cNvPr>
          <p:cNvSpPr/>
          <p:nvPr/>
        </p:nvSpPr>
        <p:spPr>
          <a:xfrm>
            <a:off x="997132" y="2025474"/>
            <a:ext cx="10101944" cy="3293209"/>
          </a:xfrm>
          <a:prstGeom prst="rect">
            <a:avLst/>
          </a:prstGeom>
        </p:spPr>
        <p:txBody>
          <a:bodyPr wrap="square">
            <a:spAutoFit/>
          </a:bodyPr>
          <a:lstStyle/>
          <a:p>
            <a:pPr marL="285750" indent="-285750" algn="just">
              <a:buFont typeface="Courier New" panose="02070309020205020404" pitchFamily="49" charset="0"/>
              <a:buChar char="o"/>
            </a:pPr>
            <a:r>
              <a:rPr lang="en-US" sz="1600" dirty="0">
                <a:solidFill>
                  <a:schemeClr val="tx1">
                    <a:lumMod val="95000"/>
                    <a:lumOff val="5000"/>
                  </a:schemeClr>
                </a:solidFill>
                <a:cs typeface="Times New Roman" panose="02020603050405020304" pitchFamily="18" charset="0"/>
              </a:rPr>
              <a:t>I designed two navigation of the game, top and side menu, to adapt to users' different operation habits. Navigation bar keys clear indication, will not cause user ambiguity.</a:t>
            </a:r>
          </a:p>
          <a:p>
            <a:pPr marL="285750" indent="-285750" algn="just">
              <a:buFont typeface="Courier New" panose="02070309020205020404" pitchFamily="49" charset="0"/>
              <a:buChar char="o"/>
            </a:pPr>
            <a:endParaRPr lang="en-US" sz="1600" dirty="0">
              <a:solidFill>
                <a:schemeClr val="tx1">
                  <a:lumMod val="95000"/>
                  <a:lumOff val="5000"/>
                </a:schemeClr>
              </a:solidFill>
              <a:cs typeface="Times New Roman" panose="02020603050405020304" pitchFamily="18" charset="0"/>
            </a:endParaRPr>
          </a:p>
          <a:p>
            <a:pPr marL="285750" indent="-285750" algn="just">
              <a:buFont typeface="Courier New" panose="02070309020205020404" pitchFamily="49" charset="0"/>
              <a:buChar char="o"/>
            </a:pPr>
            <a:r>
              <a:rPr lang="en-US" sz="1600" dirty="0">
                <a:solidFill>
                  <a:schemeClr val="tx1">
                    <a:lumMod val="95000"/>
                    <a:lumOff val="5000"/>
                  </a:schemeClr>
                </a:solidFill>
                <a:cs typeface="Times New Roman" panose="02020603050405020304" pitchFamily="18" charset="0"/>
              </a:rPr>
              <a:t>I designed different color Numbers to represent the default value of the game and the value that users can modify, so that users can easily understand the game information.</a:t>
            </a:r>
          </a:p>
          <a:p>
            <a:pPr marL="285750" indent="-285750" algn="just">
              <a:buFont typeface="Courier New" panose="02070309020205020404" pitchFamily="49" charset="0"/>
              <a:buChar char="o"/>
            </a:pPr>
            <a:endParaRPr lang="en-US" sz="1600" dirty="0">
              <a:solidFill>
                <a:schemeClr val="tx1">
                  <a:lumMod val="95000"/>
                  <a:lumOff val="5000"/>
                </a:schemeClr>
              </a:solidFill>
              <a:cs typeface="Times New Roman" panose="02020603050405020304" pitchFamily="18" charset="0"/>
            </a:endParaRPr>
          </a:p>
          <a:p>
            <a:pPr marL="285750" indent="-285750" algn="just">
              <a:buFont typeface="Courier New" panose="02070309020205020404" pitchFamily="49" charset="0"/>
              <a:buChar char="o"/>
            </a:pPr>
            <a:r>
              <a:rPr lang="en-US" sz="1600" dirty="0">
                <a:solidFill>
                  <a:schemeClr val="tx1">
                    <a:lumMod val="95000"/>
                    <a:lumOff val="5000"/>
                  </a:schemeClr>
                </a:solidFill>
                <a:cs typeface="Times New Roman" panose="02020603050405020304" pitchFamily="18" charset="0"/>
              </a:rPr>
              <a:t>In the process of the game, I changed the color of the background and Numbers of the game to timely report the progress of the game to the users.</a:t>
            </a:r>
          </a:p>
          <a:p>
            <a:pPr marL="285750" indent="-285750" algn="just">
              <a:buFont typeface="Courier New" panose="02070309020205020404" pitchFamily="49" charset="0"/>
              <a:buChar char="o"/>
            </a:pPr>
            <a:endParaRPr lang="en-US" sz="1600" dirty="0">
              <a:solidFill>
                <a:schemeClr val="tx1">
                  <a:lumMod val="95000"/>
                  <a:lumOff val="5000"/>
                </a:schemeClr>
              </a:solidFill>
              <a:cs typeface="Times New Roman" panose="02020603050405020304" pitchFamily="18" charset="0"/>
            </a:endParaRPr>
          </a:p>
          <a:p>
            <a:pPr marL="285750" indent="-285750" algn="just">
              <a:buFont typeface="Courier New" panose="02070309020205020404" pitchFamily="49" charset="0"/>
              <a:buChar char="o"/>
            </a:pPr>
            <a:r>
              <a:rPr lang="en-US" sz="1600" dirty="0">
                <a:solidFill>
                  <a:schemeClr val="tx1">
                    <a:lumMod val="95000"/>
                    <a:lumOff val="5000"/>
                  </a:schemeClr>
                </a:solidFill>
                <a:cs typeface="Times New Roman" panose="02020603050405020304" pitchFamily="18" charset="0"/>
              </a:rPr>
              <a:t>When the game is paused, the hidden board forces the user to click the button again to start the game.</a:t>
            </a:r>
          </a:p>
          <a:p>
            <a:pPr marL="285750" indent="-285750" algn="just">
              <a:buFont typeface="Courier New" panose="02070309020205020404" pitchFamily="49" charset="0"/>
              <a:buChar char="o"/>
            </a:pPr>
            <a:endParaRPr lang="en-US" sz="1600" dirty="0">
              <a:solidFill>
                <a:schemeClr val="tx1">
                  <a:lumMod val="95000"/>
                  <a:lumOff val="5000"/>
                </a:schemeClr>
              </a:solidFill>
              <a:cs typeface="Times New Roman" panose="02020603050405020304" pitchFamily="18" charset="0"/>
            </a:endParaRPr>
          </a:p>
          <a:p>
            <a:pPr marL="285750" indent="-285750" algn="just">
              <a:buFont typeface="Courier New" panose="02070309020205020404" pitchFamily="49" charset="0"/>
              <a:buChar char="o"/>
            </a:pPr>
            <a:r>
              <a:rPr lang="en-US" sz="1600" dirty="0">
                <a:solidFill>
                  <a:schemeClr val="tx1">
                    <a:lumMod val="95000"/>
                    <a:lumOff val="5000"/>
                  </a:schemeClr>
                </a:solidFill>
                <a:cs typeface="Times New Roman" panose="02020603050405020304" pitchFamily="18" charset="0"/>
              </a:rPr>
              <a:t>When the game is over, the game interface is hidden and the victory message appears.</a:t>
            </a:r>
          </a:p>
          <a:p>
            <a:pPr algn="just"/>
            <a:endParaRPr lang="en-US" sz="1600" dirty="0">
              <a:solidFill>
                <a:schemeClr val="tx1">
                  <a:lumMod val="95000"/>
                  <a:lumOff val="5000"/>
                </a:schemeClr>
              </a:solidFill>
              <a:cs typeface="Times New Roman" panose="02020603050405020304" pitchFamily="18" charset="0"/>
            </a:endParaRPr>
          </a:p>
        </p:txBody>
      </p:sp>
    </p:spTree>
    <p:extLst>
      <p:ext uri="{BB962C8B-B14F-4D97-AF65-F5344CB8AC3E}">
        <p14:creationId xmlns:p14="http://schemas.microsoft.com/office/powerpoint/2010/main" val="40717484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ED7FF7-3BB5-479A-BC69-7A970CE49DB8}"/>
              </a:ext>
            </a:extLst>
          </p:cNvPr>
          <p:cNvSpPr txBox="1"/>
          <p:nvPr/>
        </p:nvSpPr>
        <p:spPr>
          <a:xfrm>
            <a:off x="1366343" y="939904"/>
            <a:ext cx="8596668" cy="609931"/>
          </a:xfrm>
          <a:prstGeom prst="rect">
            <a:avLst/>
          </a:prstGeom>
        </p:spPr>
        <p:txBody>
          <a:bodyPr vert="horz" lIns="91440" tIns="45720" rIns="91440" bIns="45720" rtlCol="0" anchor="t">
            <a:normAutofit lnSpcReduction="10000"/>
          </a:bodyPr>
          <a:lstStyle/>
          <a:p>
            <a:pPr>
              <a:spcBef>
                <a:spcPct val="0"/>
              </a:spcBef>
              <a:spcAft>
                <a:spcPts val="600"/>
              </a:spcAft>
            </a:pPr>
            <a:r>
              <a:rPr lang="en-US" sz="3600" dirty="0">
                <a:solidFill>
                  <a:schemeClr val="tx1">
                    <a:lumMod val="95000"/>
                    <a:lumOff val="5000"/>
                  </a:schemeClr>
                </a:solidFill>
                <a:ea typeface="+mj-ea"/>
                <a:cs typeface="Times New Roman" panose="02020603050405020304" pitchFamily="18" charset="0"/>
              </a:rPr>
              <a:t>4.1.4  Scan of design</a:t>
            </a:r>
          </a:p>
        </p:txBody>
      </p:sp>
      <p:sp>
        <p:nvSpPr>
          <p:cNvPr id="22" name="Rectangle 21">
            <a:extLst>
              <a:ext uri="{FF2B5EF4-FFF2-40B4-BE49-F238E27FC236}">
                <a16:creationId xmlns:a16="http://schemas.microsoft.com/office/drawing/2014/main" id="{BCAA76E2-172B-44CA-A589-04D01E37292E}"/>
              </a:ext>
            </a:extLst>
          </p:cNvPr>
          <p:cNvSpPr/>
          <p:nvPr/>
        </p:nvSpPr>
        <p:spPr>
          <a:xfrm>
            <a:off x="-25298" y="3352"/>
            <a:ext cx="12217298" cy="400110"/>
          </a:xfrm>
          <a:prstGeom prst="rect">
            <a:avLst/>
          </a:prstGeom>
          <a:solidFill>
            <a:schemeClr val="accent2">
              <a:lumMod val="75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One:  Visibility of system status</a:t>
            </a:r>
          </a:p>
        </p:txBody>
      </p:sp>
      <p:grpSp>
        <p:nvGrpSpPr>
          <p:cNvPr id="42" name="Group 41">
            <a:extLst>
              <a:ext uri="{FF2B5EF4-FFF2-40B4-BE49-F238E27FC236}">
                <a16:creationId xmlns:a16="http://schemas.microsoft.com/office/drawing/2014/main" id="{7B98F4A7-DCB7-4DD2-8D17-316873FE9BC9}"/>
              </a:ext>
            </a:extLst>
          </p:cNvPr>
          <p:cNvGrpSpPr/>
          <p:nvPr/>
        </p:nvGrpSpPr>
        <p:grpSpPr>
          <a:xfrm>
            <a:off x="6747946" y="1862952"/>
            <a:ext cx="4594208" cy="3727477"/>
            <a:chOff x="2120317" y="1729106"/>
            <a:chExt cx="4662047" cy="3801259"/>
          </a:xfrm>
        </p:grpSpPr>
        <p:grpSp>
          <p:nvGrpSpPr>
            <p:cNvPr id="40" name="Group 39">
              <a:extLst>
                <a:ext uri="{FF2B5EF4-FFF2-40B4-BE49-F238E27FC236}">
                  <a16:creationId xmlns:a16="http://schemas.microsoft.com/office/drawing/2014/main" id="{B8A00A1E-75C6-4EDB-AD65-40A7B16F627A}"/>
                </a:ext>
              </a:extLst>
            </p:cNvPr>
            <p:cNvGrpSpPr/>
            <p:nvPr/>
          </p:nvGrpSpPr>
          <p:grpSpPr>
            <a:xfrm>
              <a:off x="2120317" y="1729106"/>
              <a:ext cx="4662047" cy="3801259"/>
              <a:chOff x="3957388" y="1570299"/>
              <a:chExt cx="4662047" cy="3801259"/>
            </a:xfrm>
          </p:grpSpPr>
          <p:pic>
            <p:nvPicPr>
              <p:cNvPr id="7" name="Picture 6">
                <a:extLst>
                  <a:ext uri="{FF2B5EF4-FFF2-40B4-BE49-F238E27FC236}">
                    <a16:creationId xmlns:a16="http://schemas.microsoft.com/office/drawing/2014/main" id="{F8CBD8B8-6A96-4F8B-BBF4-F5AAEBAE4EFD}"/>
                  </a:ext>
                </a:extLst>
              </p:cNvPr>
              <p:cNvPicPr>
                <a:picLocks noChangeAspect="1"/>
              </p:cNvPicPr>
              <p:nvPr/>
            </p:nvPicPr>
            <p:blipFill>
              <a:blip r:embed="rId3"/>
              <a:stretch>
                <a:fillRect/>
              </a:stretch>
            </p:blipFill>
            <p:spPr>
              <a:xfrm>
                <a:off x="3957388" y="2383607"/>
                <a:ext cx="2843673" cy="2987951"/>
              </a:xfrm>
              <a:prstGeom prst="rect">
                <a:avLst/>
              </a:prstGeom>
            </p:spPr>
          </p:pic>
          <p:sp>
            <p:nvSpPr>
              <p:cNvPr id="8" name="Oval 7">
                <a:extLst>
                  <a:ext uri="{FF2B5EF4-FFF2-40B4-BE49-F238E27FC236}">
                    <a16:creationId xmlns:a16="http://schemas.microsoft.com/office/drawing/2014/main" id="{25F9094D-09C8-4EA1-99C0-A35F5ED021AD}"/>
                  </a:ext>
                </a:extLst>
              </p:cNvPr>
              <p:cNvSpPr/>
              <p:nvPr/>
            </p:nvSpPr>
            <p:spPr>
              <a:xfrm>
                <a:off x="4858247" y="2389367"/>
                <a:ext cx="369736" cy="26636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08546C1-E6FF-45CC-ABB8-53FF193BD921}"/>
                  </a:ext>
                </a:extLst>
              </p:cNvPr>
              <p:cNvSpPr/>
              <p:nvPr/>
            </p:nvSpPr>
            <p:spPr>
              <a:xfrm>
                <a:off x="4063117" y="3669527"/>
                <a:ext cx="286247" cy="2305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8DE4E2B-F355-48D3-BA2B-F7D8305F9A11}"/>
                  </a:ext>
                </a:extLst>
              </p:cNvPr>
              <p:cNvSpPr/>
              <p:nvPr/>
            </p:nvSpPr>
            <p:spPr>
              <a:xfrm>
                <a:off x="4452730" y="2822713"/>
                <a:ext cx="775253" cy="7792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08CE5C08-BE22-439F-899C-CBF4D771A18B}"/>
                  </a:ext>
                </a:extLst>
              </p:cNvPr>
              <p:cNvSpPr/>
              <p:nvPr/>
            </p:nvSpPr>
            <p:spPr>
              <a:xfrm>
                <a:off x="5227983" y="3669527"/>
                <a:ext cx="811033" cy="31805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D75CE8C-60CA-4A58-8500-541A5DB37538}"/>
                  </a:ext>
                </a:extLst>
              </p:cNvPr>
              <p:cNvSpPr txBox="1"/>
              <p:nvPr/>
            </p:nvSpPr>
            <p:spPr>
              <a:xfrm>
                <a:off x="4104861" y="1570299"/>
                <a:ext cx="2246243" cy="659125"/>
              </a:xfrm>
              <a:prstGeom prst="rect">
                <a:avLst/>
              </a:prstGeom>
              <a:noFill/>
              <a:ln>
                <a:solidFill>
                  <a:schemeClr val="accent1">
                    <a:lumMod val="60000"/>
                    <a:lumOff val="40000"/>
                  </a:schemeClr>
                </a:solidFill>
              </a:ln>
            </p:spPr>
            <p:txBody>
              <a:bodyPr wrap="square" rtlCol="0">
                <a:spAutoFit/>
              </a:bodyPr>
              <a:lstStyle/>
              <a:p>
                <a:r>
                  <a:rPr lang="en-US" sz="1200" dirty="0">
                    <a:cs typeface="Times New Roman" panose="02020603050405020304" pitchFamily="18" charset="0"/>
                  </a:rPr>
                  <a:t>Green numbers and areas are used to show valid row, col and square.</a:t>
                </a:r>
              </a:p>
            </p:txBody>
          </p:sp>
          <p:cxnSp>
            <p:nvCxnSpPr>
              <p:cNvPr id="21" name="Straight Arrow Connector 20">
                <a:extLst>
                  <a:ext uri="{FF2B5EF4-FFF2-40B4-BE49-F238E27FC236}">
                    <a16:creationId xmlns:a16="http://schemas.microsoft.com/office/drawing/2014/main" id="{AAAD7717-E5B1-470A-A59D-3F8C5C205A5B}"/>
                  </a:ext>
                </a:extLst>
              </p:cNvPr>
              <p:cNvCxnSpPr>
                <a:endCxn id="8" idx="0"/>
              </p:cNvCxnSpPr>
              <p:nvPr/>
            </p:nvCxnSpPr>
            <p:spPr>
              <a:xfrm>
                <a:off x="4921857" y="2216630"/>
                <a:ext cx="121258" cy="1727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379E9C1-2D8E-4306-98F4-00CAA8FB4B69}"/>
                  </a:ext>
                </a:extLst>
              </p:cNvPr>
              <p:cNvCxnSpPr>
                <a:endCxn id="9" idx="0"/>
              </p:cNvCxnSpPr>
              <p:nvPr/>
            </p:nvCxnSpPr>
            <p:spPr>
              <a:xfrm flipH="1">
                <a:off x="4206241" y="2216630"/>
                <a:ext cx="687566" cy="14528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4264EB3-6A29-47B7-A06E-ECBE7AA72727}"/>
                  </a:ext>
                </a:extLst>
              </p:cNvPr>
              <p:cNvSpPr txBox="1"/>
              <p:nvPr/>
            </p:nvSpPr>
            <p:spPr>
              <a:xfrm>
                <a:off x="6373192" y="2653864"/>
                <a:ext cx="2246243" cy="1035767"/>
              </a:xfrm>
              <a:prstGeom prst="rect">
                <a:avLst/>
              </a:prstGeom>
              <a:noFill/>
              <a:ln>
                <a:solidFill>
                  <a:schemeClr val="accent1">
                    <a:lumMod val="60000"/>
                    <a:lumOff val="40000"/>
                  </a:schemeClr>
                </a:solidFill>
              </a:ln>
            </p:spPr>
            <p:txBody>
              <a:bodyPr wrap="square" rtlCol="0">
                <a:spAutoFit/>
              </a:bodyPr>
              <a:lstStyle/>
              <a:p>
                <a:pPr algn="just"/>
                <a:r>
                  <a:rPr lang="en-US" sz="1200" dirty="0">
                    <a:cs typeface="Times New Roman" panose="02020603050405020304" pitchFamily="18" charset="0"/>
                  </a:rPr>
                  <a:t>The pink number represents the unmodifiable game default number, the black number represents the number that users can change it.</a:t>
                </a:r>
              </a:p>
            </p:txBody>
          </p:sp>
          <p:cxnSp>
            <p:nvCxnSpPr>
              <p:cNvPr id="34" name="Straight Arrow Connector 33">
                <a:extLst>
                  <a:ext uri="{FF2B5EF4-FFF2-40B4-BE49-F238E27FC236}">
                    <a16:creationId xmlns:a16="http://schemas.microsoft.com/office/drawing/2014/main" id="{A58EC3F1-9AE5-4116-8FC9-30FB5A6E3DAF}"/>
                  </a:ext>
                </a:extLst>
              </p:cNvPr>
              <p:cNvCxnSpPr>
                <a:cxnSpLocks/>
                <a:stCxn id="32" idx="1"/>
                <a:endCxn id="12" idx="3"/>
              </p:cNvCxnSpPr>
              <p:nvPr/>
            </p:nvCxnSpPr>
            <p:spPr>
              <a:xfrm flipH="1">
                <a:off x="6039015" y="3171748"/>
                <a:ext cx="334177" cy="6568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4" name="Straight Arrow Connector 23">
              <a:extLst>
                <a:ext uri="{FF2B5EF4-FFF2-40B4-BE49-F238E27FC236}">
                  <a16:creationId xmlns:a16="http://schemas.microsoft.com/office/drawing/2014/main" id="{D0E46E9C-B80E-4E8D-84B3-EC9784F5FF2E}"/>
                </a:ext>
              </a:extLst>
            </p:cNvPr>
            <p:cNvCxnSpPr/>
            <p:nvPr/>
          </p:nvCxnSpPr>
          <p:spPr>
            <a:xfrm flipH="1">
              <a:off x="2846449" y="2375437"/>
              <a:ext cx="226391" cy="6487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6C2F66BE-6B08-461F-952A-0D55A5FCBE68}"/>
              </a:ext>
            </a:extLst>
          </p:cNvPr>
          <p:cNvGrpSpPr/>
          <p:nvPr/>
        </p:nvGrpSpPr>
        <p:grpSpPr>
          <a:xfrm>
            <a:off x="1147610" y="1849918"/>
            <a:ext cx="4461123" cy="3928948"/>
            <a:chOff x="432684" y="2045080"/>
            <a:chExt cx="4461123" cy="3928948"/>
          </a:xfrm>
        </p:grpSpPr>
        <p:grpSp>
          <p:nvGrpSpPr>
            <p:cNvPr id="3" name="Group 2">
              <a:extLst>
                <a:ext uri="{FF2B5EF4-FFF2-40B4-BE49-F238E27FC236}">
                  <a16:creationId xmlns:a16="http://schemas.microsoft.com/office/drawing/2014/main" id="{4DC6DC5A-6C25-4CBD-9175-704AB1ED76C9}"/>
                </a:ext>
              </a:extLst>
            </p:cNvPr>
            <p:cNvGrpSpPr/>
            <p:nvPr/>
          </p:nvGrpSpPr>
          <p:grpSpPr>
            <a:xfrm>
              <a:off x="432684" y="2045080"/>
              <a:ext cx="4461123" cy="3928948"/>
              <a:chOff x="432684" y="2045080"/>
              <a:chExt cx="4461123" cy="3928948"/>
            </a:xfrm>
          </p:grpSpPr>
          <p:grpSp>
            <p:nvGrpSpPr>
              <p:cNvPr id="55" name="Group 54">
                <a:extLst>
                  <a:ext uri="{FF2B5EF4-FFF2-40B4-BE49-F238E27FC236}">
                    <a16:creationId xmlns:a16="http://schemas.microsoft.com/office/drawing/2014/main" id="{DCEFF5D5-548D-4587-9FB8-DD1C2A48B356}"/>
                  </a:ext>
                </a:extLst>
              </p:cNvPr>
              <p:cNvGrpSpPr/>
              <p:nvPr/>
            </p:nvGrpSpPr>
            <p:grpSpPr>
              <a:xfrm>
                <a:off x="432684" y="2045080"/>
                <a:ext cx="3787547" cy="3928948"/>
                <a:chOff x="268832" y="2072999"/>
                <a:chExt cx="3787547" cy="3928948"/>
              </a:xfrm>
            </p:grpSpPr>
            <p:pic>
              <p:nvPicPr>
                <p:cNvPr id="54" name="Picture 53">
                  <a:extLst>
                    <a:ext uri="{FF2B5EF4-FFF2-40B4-BE49-F238E27FC236}">
                      <a16:creationId xmlns:a16="http://schemas.microsoft.com/office/drawing/2014/main" id="{274AC210-6618-4752-9648-DB5F5F08FD33}"/>
                    </a:ext>
                  </a:extLst>
                </p:cNvPr>
                <p:cNvPicPr>
                  <a:picLocks noChangeAspect="1"/>
                </p:cNvPicPr>
                <p:nvPr/>
              </p:nvPicPr>
              <p:blipFill>
                <a:blip r:embed="rId4"/>
                <a:stretch>
                  <a:fillRect/>
                </a:stretch>
              </p:blipFill>
              <p:spPr>
                <a:xfrm>
                  <a:off x="268832" y="2089905"/>
                  <a:ext cx="3655285" cy="3912042"/>
                </a:xfrm>
                <a:prstGeom prst="rect">
                  <a:avLst/>
                </a:prstGeom>
              </p:spPr>
            </p:pic>
            <p:grpSp>
              <p:nvGrpSpPr>
                <p:cNvPr id="51" name="Group 50">
                  <a:extLst>
                    <a:ext uri="{FF2B5EF4-FFF2-40B4-BE49-F238E27FC236}">
                      <a16:creationId xmlns:a16="http://schemas.microsoft.com/office/drawing/2014/main" id="{6AB2C21B-A9C7-402A-9A0F-CAE99DFF9F31}"/>
                    </a:ext>
                  </a:extLst>
                </p:cNvPr>
                <p:cNvGrpSpPr/>
                <p:nvPr/>
              </p:nvGrpSpPr>
              <p:grpSpPr>
                <a:xfrm>
                  <a:off x="284702" y="2072999"/>
                  <a:ext cx="3771677" cy="3857849"/>
                  <a:chOff x="270344" y="1975899"/>
                  <a:chExt cx="3771677" cy="3857849"/>
                </a:xfrm>
              </p:grpSpPr>
              <p:sp>
                <p:nvSpPr>
                  <p:cNvPr id="43" name="Rectangle 42">
                    <a:extLst>
                      <a:ext uri="{FF2B5EF4-FFF2-40B4-BE49-F238E27FC236}">
                        <a16:creationId xmlns:a16="http://schemas.microsoft.com/office/drawing/2014/main" id="{94E89C25-1C36-46E1-A516-770AA39757E5}"/>
                      </a:ext>
                    </a:extLst>
                  </p:cNvPr>
                  <p:cNvSpPr/>
                  <p:nvPr/>
                </p:nvSpPr>
                <p:spPr>
                  <a:xfrm>
                    <a:off x="270344" y="1975899"/>
                    <a:ext cx="3714804" cy="3419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04F6BF9-540F-4A4D-B817-F4FE79036E3B}"/>
                      </a:ext>
                    </a:extLst>
                  </p:cNvPr>
                  <p:cNvSpPr/>
                  <p:nvPr/>
                </p:nvSpPr>
                <p:spPr>
                  <a:xfrm>
                    <a:off x="425655" y="2427419"/>
                    <a:ext cx="1268233" cy="34063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9CBA02C6-D9E2-4D21-9863-C14F15017037}"/>
                      </a:ext>
                    </a:extLst>
                  </p:cNvPr>
                  <p:cNvSpPr txBox="1"/>
                  <p:nvPr/>
                </p:nvSpPr>
                <p:spPr>
                  <a:xfrm>
                    <a:off x="1828464" y="2627535"/>
                    <a:ext cx="2213557" cy="1200329"/>
                  </a:xfrm>
                  <a:prstGeom prst="rect">
                    <a:avLst/>
                  </a:prstGeom>
                  <a:noFill/>
                  <a:ln>
                    <a:solidFill>
                      <a:schemeClr val="accent1">
                        <a:lumMod val="60000"/>
                        <a:lumOff val="40000"/>
                      </a:schemeClr>
                    </a:solidFill>
                  </a:ln>
                </p:spPr>
                <p:txBody>
                  <a:bodyPr wrap="square" rtlCol="0">
                    <a:spAutoFit/>
                  </a:bodyPr>
                  <a:lstStyle/>
                  <a:p>
                    <a:r>
                      <a:rPr lang="en-US" sz="1200" dirty="0">
                        <a:cs typeface="Times New Roman" panose="02020603050405020304" pitchFamily="18" charset="0"/>
                      </a:rPr>
                      <a:t>When the game is paused, the game time stops, the button’s text change to “continue”, and the game board is hidden. To start the game, the user must click the button again</a:t>
                    </a:r>
                  </a:p>
                </p:txBody>
              </p:sp>
              <p:cxnSp>
                <p:nvCxnSpPr>
                  <p:cNvPr id="50" name="Straight Arrow Connector 49">
                    <a:extLst>
                      <a:ext uri="{FF2B5EF4-FFF2-40B4-BE49-F238E27FC236}">
                        <a16:creationId xmlns:a16="http://schemas.microsoft.com/office/drawing/2014/main" id="{274AFC29-C7AE-4B48-87FD-E5FC8D4E1A18}"/>
                      </a:ext>
                    </a:extLst>
                  </p:cNvPr>
                  <p:cNvCxnSpPr>
                    <a:cxnSpLocks/>
                    <a:stCxn id="48" idx="1"/>
                  </p:cNvCxnSpPr>
                  <p:nvPr/>
                </p:nvCxnSpPr>
                <p:spPr>
                  <a:xfrm flipH="1">
                    <a:off x="1422552" y="3227700"/>
                    <a:ext cx="405912" cy="9745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57" name="Picture 56">
                <a:extLst>
                  <a:ext uri="{FF2B5EF4-FFF2-40B4-BE49-F238E27FC236}">
                    <a16:creationId xmlns:a16="http://schemas.microsoft.com/office/drawing/2014/main" id="{1FB8E321-D781-49FF-A344-FC2268009627}"/>
                  </a:ext>
                </a:extLst>
              </p:cNvPr>
              <p:cNvPicPr>
                <a:picLocks noChangeAspect="1"/>
              </p:cNvPicPr>
              <p:nvPr/>
            </p:nvPicPr>
            <p:blipFill>
              <a:blip r:embed="rId5"/>
              <a:stretch>
                <a:fillRect/>
              </a:stretch>
            </p:blipFill>
            <p:spPr>
              <a:xfrm>
                <a:off x="2040135" y="4127845"/>
                <a:ext cx="2174419" cy="522665"/>
              </a:xfrm>
              <a:prstGeom prst="rect">
                <a:avLst/>
              </a:prstGeom>
            </p:spPr>
          </p:pic>
          <p:sp>
            <p:nvSpPr>
              <p:cNvPr id="45" name="Rectangle 44">
                <a:extLst>
                  <a:ext uri="{FF2B5EF4-FFF2-40B4-BE49-F238E27FC236}">
                    <a16:creationId xmlns:a16="http://schemas.microsoft.com/office/drawing/2014/main" id="{4CA699AD-CD12-4160-83CD-3C4B5FC1DFB9}"/>
                  </a:ext>
                </a:extLst>
              </p:cNvPr>
              <p:cNvSpPr/>
              <p:nvPr/>
            </p:nvSpPr>
            <p:spPr>
              <a:xfrm>
                <a:off x="721431" y="4029344"/>
                <a:ext cx="1017767" cy="3917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7102FDF1-5CBB-46DB-B93D-AB9F2CB81E83}"/>
                  </a:ext>
                </a:extLst>
              </p:cNvPr>
              <p:cNvSpPr txBox="1"/>
              <p:nvPr/>
            </p:nvSpPr>
            <p:spPr>
              <a:xfrm>
                <a:off x="2680250" y="4983805"/>
                <a:ext cx="2213557" cy="646331"/>
              </a:xfrm>
              <a:prstGeom prst="rect">
                <a:avLst/>
              </a:prstGeom>
              <a:noFill/>
              <a:ln>
                <a:solidFill>
                  <a:schemeClr val="accent1">
                    <a:lumMod val="60000"/>
                    <a:lumOff val="40000"/>
                  </a:schemeClr>
                </a:solidFill>
              </a:ln>
            </p:spPr>
            <p:txBody>
              <a:bodyPr wrap="square" rtlCol="0">
                <a:spAutoFit/>
              </a:bodyPr>
              <a:lstStyle/>
              <a:p>
                <a:pPr algn="just"/>
                <a:r>
                  <a:rPr lang="en-US" sz="1200" dirty="0">
                    <a:cs typeface="Times New Roman" panose="02020603050405020304" pitchFamily="18" charset="0"/>
                  </a:rPr>
                  <a:t>When the game is over, the game interface is hidden and the victory message appears..</a:t>
                </a:r>
              </a:p>
            </p:txBody>
          </p:sp>
        </p:grpSp>
        <p:cxnSp>
          <p:nvCxnSpPr>
            <p:cNvPr id="62" name="Straight Arrow Connector 61">
              <a:extLst>
                <a:ext uri="{FF2B5EF4-FFF2-40B4-BE49-F238E27FC236}">
                  <a16:creationId xmlns:a16="http://schemas.microsoft.com/office/drawing/2014/main" id="{7057180A-F86A-4506-A1DA-DB00B2121AA6}"/>
                </a:ext>
              </a:extLst>
            </p:cNvPr>
            <p:cNvCxnSpPr>
              <a:stCxn id="60" idx="0"/>
            </p:cNvCxnSpPr>
            <p:nvPr/>
          </p:nvCxnSpPr>
          <p:spPr>
            <a:xfrm flipH="1" flipV="1">
              <a:off x="3127344" y="4532243"/>
              <a:ext cx="659685" cy="4515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123641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ED7FF7-3BB5-479A-BC69-7A970CE49DB8}"/>
              </a:ext>
            </a:extLst>
          </p:cNvPr>
          <p:cNvSpPr txBox="1"/>
          <p:nvPr/>
        </p:nvSpPr>
        <p:spPr>
          <a:xfrm>
            <a:off x="1392844" y="878909"/>
            <a:ext cx="8596668" cy="807393"/>
          </a:xfrm>
          <a:prstGeom prst="rect">
            <a:avLst/>
          </a:prstGeom>
        </p:spPr>
        <p:txBody>
          <a:bodyPr vert="horz" lIns="91440" tIns="45720" rIns="91440" bIns="45720" rtlCol="0" anchor="t">
            <a:normAutofit/>
          </a:bodyPr>
          <a:lstStyle/>
          <a:p>
            <a:pPr>
              <a:spcBef>
                <a:spcPct val="0"/>
              </a:spcBef>
              <a:spcAft>
                <a:spcPts val="600"/>
              </a:spcAft>
            </a:pPr>
            <a:r>
              <a:rPr lang="en-US" sz="3600" dirty="0">
                <a:solidFill>
                  <a:schemeClr val="tx1">
                    <a:lumMod val="95000"/>
                    <a:lumOff val="5000"/>
                  </a:schemeClr>
                </a:solidFill>
                <a:ea typeface="+mj-ea"/>
                <a:cs typeface="Times New Roman" panose="02020603050405020304" pitchFamily="18" charset="0"/>
              </a:rPr>
              <a:t>4.1.5  Theoretical summary</a:t>
            </a:r>
          </a:p>
        </p:txBody>
      </p:sp>
      <p:sp>
        <p:nvSpPr>
          <p:cNvPr id="28" name="Rectangle 27">
            <a:extLst>
              <a:ext uri="{FF2B5EF4-FFF2-40B4-BE49-F238E27FC236}">
                <a16:creationId xmlns:a16="http://schemas.microsoft.com/office/drawing/2014/main" id="{2A108169-57FD-4E83-8B69-CC1A9DC6305E}"/>
              </a:ext>
            </a:extLst>
          </p:cNvPr>
          <p:cNvSpPr/>
          <p:nvPr/>
        </p:nvSpPr>
        <p:spPr>
          <a:xfrm>
            <a:off x="1066800" y="1625342"/>
            <a:ext cx="9949544" cy="2783656"/>
          </a:xfrm>
          <a:prstGeom prst="rect">
            <a:avLst/>
          </a:prstGeom>
        </p:spPr>
        <p:txBody>
          <a:bodyPr vert="horz" lIns="91440" tIns="45720" rIns="91440" bIns="45720" rtlCol="0">
            <a:noAutofit/>
          </a:bodyPr>
          <a:lstStyle/>
          <a:p>
            <a:pPr marL="285750" indent="-285750" algn="just">
              <a:lnSpc>
                <a:spcPct val="150000"/>
              </a:lnSpc>
              <a:spcBef>
                <a:spcPts val="600"/>
              </a:spcBef>
              <a:buClr>
                <a:schemeClr val="accent1"/>
              </a:buClr>
              <a:buSzPct val="80000"/>
              <a:buFont typeface="Arial" panose="020B0604020202020204" pitchFamily="34" charset="0"/>
              <a:buChar char="•"/>
            </a:pPr>
            <a:r>
              <a:rPr lang="en-US" sz="1600" dirty="0">
                <a:solidFill>
                  <a:schemeClr val="tx1">
                    <a:lumMod val="95000"/>
                    <a:lumOff val="5000"/>
                  </a:schemeClr>
                </a:solidFill>
                <a:cs typeface="Times New Roman" panose="02020603050405020304" pitchFamily="18" charset="0"/>
              </a:rPr>
              <a:t>Compared with other possible approaches, designing a game user interface based on this theory allows users to have a clearer understanding of the state of the game.</a:t>
            </a:r>
          </a:p>
          <a:p>
            <a:pPr marL="285750" indent="-285750" algn="just">
              <a:lnSpc>
                <a:spcPct val="150000"/>
              </a:lnSpc>
              <a:spcBef>
                <a:spcPts val="600"/>
              </a:spcBef>
              <a:buClr>
                <a:schemeClr val="accent1"/>
              </a:buClr>
              <a:buSzPct val="80000"/>
              <a:buFont typeface="Arial" panose="020B0604020202020204" pitchFamily="34" charset="0"/>
              <a:buChar char="•"/>
            </a:pPr>
            <a:r>
              <a:rPr lang="en-US" sz="1600" dirty="0">
                <a:solidFill>
                  <a:schemeClr val="tx1">
                    <a:lumMod val="95000"/>
                    <a:lumOff val="5000"/>
                  </a:schemeClr>
                </a:solidFill>
                <a:cs typeface="Times New Roman" panose="02020603050405020304" pitchFamily="18" charset="0"/>
              </a:rPr>
              <a:t>The navigation bar is designed to allow users to quickly understand what the game has to offer. Without a status bar, users might be confused about how to play the game.</a:t>
            </a:r>
          </a:p>
          <a:p>
            <a:pPr marL="285750" indent="-285750" algn="just">
              <a:lnSpc>
                <a:spcPct val="150000"/>
              </a:lnSpc>
              <a:spcBef>
                <a:spcPts val="600"/>
              </a:spcBef>
              <a:buClr>
                <a:schemeClr val="accent1"/>
              </a:buClr>
              <a:buSzPct val="80000"/>
              <a:buFont typeface="Arial" panose="020B0604020202020204" pitchFamily="34" charset="0"/>
              <a:buChar char="•"/>
            </a:pPr>
            <a:r>
              <a:rPr lang="en-US" sz="1600" dirty="0">
                <a:solidFill>
                  <a:schemeClr val="tx1">
                    <a:lumMod val="95000"/>
                    <a:lumOff val="5000"/>
                  </a:schemeClr>
                </a:solidFill>
                <a:cs typeface="Times New Roman" panose="02020603050405020304" pitchFamily="18" charset="0"/>
              </a:rPr>
              <a:t>During the game, changing the color to show the effective area is more effective and intuitive than text output.</a:t>
            </a:r>
          </a:p>
          <a:p>
            <a:pPr marL="285750" indent="-285750" algn="just">
              <a:lnSpc>
                <a:spcPct val="150000"/>
              </a:lnSpc>
              <a:spcBef>
                <a:spcPts val="600"/>
              </a:spcBef>
              <a:buClr>
                <a:schemeClr val="accent1"/>
              </a:buClr>
              <a:buSzPct val="80000"/>
              <a:buFont typeface="Arial" panose="020B0604020202020204" pitchFamily="34" charset="0"/>
              <a:buChar char="•"/>
            </a:pPr>
            <a:r>
              <a:rPr lang="en-US" sz="1600" dirty="0">
                <a:solidFill>
                  <a:schemeClr val="tx1">
                    <a:lumMod val="95000"/>
                    <a:lumOff val="5000"/>
                  </a:schemeClr>
                </a:solidFill>
                <a:cs typeface="Times New Roman" panose="02020603050405020304" pitchFamily="18" charset="0"/>
              </a:rPr>
              <a:t>In addition, the state of the game in the pause and victory display, can let the user know the state of the game.</a:t>
            </a:r>
          </a:p>
        </p:txBody>
      </p:sp>
      <p:sp>
        <p:nvSpPr>
          <p:cNvPr id="22" name="Rectangle 21">
            <a:extLst>
              <a:ext uri="{FF2B5EF4-FFF2-40B4-BE49-F238E27FC236}">
                <a16:creationId xmlns:a16="http://schemas.microsoft.com/office/drawing/2014/main" id="{C63298D6-05D1-4E0F-AB0E-0FDBECD0CA77}"/>
              </a:ext>
            </a:extLst>
          </p:cNvPr>
          <p:cNvSpPr/>
          <p:nvPr/>
        </p:nvSpPr>
        <p:spPr>
          <a:xfrm>
            <a:off x="-25298" y="3352"/>
            <a:ext cx="12217298" cy="400110"/>
          </a:xfrm>
          <a:prstGeom prst="rect">
            <a:avLst/>
          </a:prstGeom>
          <a:solidFill>
            <a:schemeClr val="accent2">
              <a:lumMod val="75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One:  Visibility of system status</a:t>
            </a:r>
          </a:p>
        </p:txBody>
      </p:sp>
      <p:grpSp>
        <p:nvGrpSpPr>
          <p:cNvPr id="4" name="Group 3">
            <a:extLst>
              <a:ext uri="{FF2B5EF4-FFF2-40B4-BE49-F238E27FC236}">
                <a16:creationId xmlns:a16="http://schemas.microsoft.com/office/drawing/2014/main" id="{2A28937C-A23C-48BA-AA38-B6900A88E409}"/>
              </a:ext>
            </a:extLst>
          </p:cNvPr>
          <p:cNvGrpSpPr/>
          <p:nvPr/>
        </p:nvGrpSpPr>
        <p:grpSpPr>
          <a:xfrm>
            <a:off x="1066872" y="4369520"/>
            <a:ext cx="9949544" cy="1131889"/>
            <a:chOff x="1209115" y="4369520"/>
            <a:chExt cx="9802480" cy="1131889"/>
          </a:xfrm>
        </p:grpSpPr>
        <p:sp>
          <p:nvSpPr>
            <p:cNvPr id="5" name="TextBox 4">
              <a:extLst>
                <a:ext uri="{FF2B5EF4-FFF2-40B4-BE49-F238E27FC236}">
                  <a16:creationId xmlns:a16="http://schemas.microsoft.com/office/drawing/2014/main" id="{F01CEF8D-76B8-447F-B276-D38DA3B7AEDF}"/>
                </a:ext>
              </a:extLst>
            </p:cNvPr>
            <p:cNvSpPr txBox="1"/>
            <p:nvPr/>
          </p:nvSpPr>
          <p:spPr>
            <a:xfrm>
              <a:off x="1530269" y="4369520"/>
              <a:ext cx="8596668" cy="807393"/>
            </a:xfrm>
            <a:prstGeom prst="rect">
              <a:avLst/>
            </a:prstGeom>
          </p:spPr>
          <p:txBody>
            <a:bodyPr vert="horz" lIns="91440" tIns="45720" rIns="91440" bIns="45720" rtlCol="0" anchor="t">
              <a:normAutofit/>
            </a:bodyPr>
            <a:lstStyle/>
            <a:p>
              <a:pPr>
                <a:spcBef>
                  <a:spcPct val="0"/>
                </a:spcBef>
                <a:spcAft>
                  <a:spcPts val="600"/>
                </a:spcAft>
              </a:pPr>
              <a:r>
                <a:rPr lang="en-US" sz="3600" dirty="0">
                  <a:solidFill>
                    <a:schemeClr val="tx1">
                      <a:lumMod val="95000"/>
                      <a:lumOff val="5000"/>
                    </a:schemeClr>
                  </a:solidFill>
                  <a:ea typeface="+mj-ea"/>
                  <a:cs typeface="Times New Roman" panose="02020603050405020304" pitchFamily="18" charset="0"/>
                </a:rPr>
                <a:t>4.1.6  How could I improve.</a:t>
              </a:r>
            </a:p>
            <a:p>
              <a:pPr>
                <a:spcBef>
                  <a:spcPct val="0"/>
                </a:spcBef>
                <a:spcAft>
                  <a:spcPts val="600"/>
                </a:spcAft>
              </a:pPr>
              <a:endParaRPr lang="en-US" sz="3600" dirty="0">
                <a:solidFill>
                  <a:schemeClr val="tx1">
                    <a:lumMod val="95000"/>
                    <a:lumOff val="5000"/>
                  </a:schemeClr>
                </a:solidFill>
                <a:ea typeface="+mj-ea"/>
                <a:cs typeface="Times New Roman" panose="02020603050405020304" pitchFamily="18" charset="0"/>
              </a:endParaRPr>
            </a:p>
          </p:txBody>
        </p:sp>
        <p:sp>
          <p:nvSpPr>
            <p:cNvPr id="3" name="Rectangle 2">
              <a:extLst>
                <a:ext uri="{FF2B5EF4-FFF2-40B4-BE49-F238E27FC236}">
                  <a16:creationId xmlns:a16="http://schemas.microsoft.com/office/drawing/2014/main" id="{75986FF3-3C28-41FC-B79A-94D82464A175}"/>
                </a:ext>
              </a:extLst>
            </p:cNvPr>
            <p:cNvSpPr/>
            <p:nvPr/>
          </p:nvSpPr>
          <p:spPr>
            <a:xfrm>
              <a:off x="1209115" y="5074497"/>
              <a:ext cx="9802480" cy="426912"/>
            </a:xfrm>
            <a:prstGeom prst="rect">
              <a:avLst/>
            </a:prstGeom>
          </p:spPr>
          <p:txBody>
            <a:bodyPr wrap="square">
              <a:spAutoFit/>
            </a:bodyPr>
            <a:lstStyle/>
            <a:p>
              <a:pPr algn="just">
                <a:lnSpc>
                  <a:spcPct val="150000"/>
                </a:lnSpc>
                <a:spcBef>
                  <a:spcPts val="600"/>
                </a:spcBef>
                <a:buClr>
                  <a:schemeClr val="accent1"/>
                </a:buClr>
                <a:buSzPct val="80000"/>
              </a:pPr>
              <a:r>
                <a:rPr lang="en-US" sz="1600" dirty="0">
                  <a:solidFill>
                    <a:schemeClr val="tx1">
                      <a:lumMod val="95000"/>
                      <a:lumOff val="5000"/>
                    </a:schemeClr>
                  </a:solidFill>
                  <a:cs typeface="Times New Roman" panose="02020603050405020304" pitchFamily="18" charset="0"/>
                </a:rPr>
                <a:t>In the next stage of game production, I will design more status tips to the user. Including game tips, score display, etc.</a:t>
              </a:r>
            </a:p>
          </p:txBody>
        </p:sp>
      </p:grpSp>
    </p:spTree>
    <p:extLst>
      <p:ext uri="{BB962C8B-B14F-4D97-AF65-F5344CB8AC3E}">
        <p14:creationId xmlns:p14="http://schemas.microsoft.com/office/powerpoint/2010/main" val="4656332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AABD3CB-F407-4097-9A53-CA052FC7F577}"/>
              </a:ext>
            </a:extLst>
          </p:cNvPr>
          <p:cNvSpPr/>
          <p:nvPr/>
        </p:nvSpPr>
        <p:spPr>
          <a:xfrm>
            <a:off x="-10246" y="-6251"/>
            <a:ext cx="12202246" cy="400110"/>
          </a:xfrm>
          <a:prstGeom prst="rect">
            <a:avLst/>
          </a:prstGeom>
          <a:solidFill>
            <a:schemeClr val="accent3">
              <a:lumMod val="50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T</a:t>
            </a:r>
            <a:r>
              <a:rPr lang="en-US" altLang="zh-CN" sz="2000" dirty="0">
                <a:solidFill>
                  <a:schemeClr val="bg1"/>
                </a:solidFill>
                <a:latin typeface="Times New Roman" panose="02020603050405020304" pitchFamily="18" charset="0"/>
                <a:cs typeface="Times New Roman" panose="02020603050405020304" pitchFamily="18" charset="0"/>
              </a:rPr>
              <a:t>wo</a:t>
            </a:r>
            <a:r>
              <a:rPr lang="en-US" sz="2000" dirty="0">
                <a:solidFill>
                  <a:schemeClr val="bg1"/>
                </a:solidFill>
                <a:latin typeface="Times New Roman" panose="02020603050405020304" pitchFamily="18" charset="0"/>
                <a:cs typeface="Times New Roman" panose="02020603050405020304" pitchFamily="18" charset="0"/>
              </a:rPr>
              <a:t>:  User control and freedom</a:t>
            </a:r>
          </a:p>
        </p:txBody>
      </p:sp>
      <p:sp>
        <p:nvSpPr>
          <p:cNvPr id="26" name="TextBox 25">
            <a:extLst>
              <a:ext uri="{FF2B5EF4-FFF2-40B4-BE49-F238E27FC236}">
                <a16:creationId xmlns:a16="http://schemas.microsoft.com/office/drawing/2014/main" id="{5479B517-5342-401B-ADA6-E2C4158702F8}"/>
              </a:ext>
            </a:extLst>
          </p:cNvPr>
          <p:cNvSpPr txBox="1"/>
          <p:nvPr/>
        </p:nvSpPr>
        <p:spPr>
          <a:xfrm>
            <a:off x="1227343" y="1473040"/>
            <a:ext cx="11111322" cy="646331"/>
          </a:xfrm>
          <a:prstGeom prst="rect">
            <a:avLst/>
          </a:prstGeom>
          <a:noFill/>
        </p:spPr>
        <p:txBody>
          <a:bodyPr wrap="square" rtlCol="0">
            <a:spAutoFit/>
          </a:bodyPr>
          <a:lstStyle/>
          <a:p>
            <a:r>
              <a:rPr lang="en-US" sz="3600" dirty="0">
                <a:solidFill>
                  <a:schemeClr val="tx1">
                    <a:lumMod val="95000"/>
                    <a:lumOff val="5000"/>
                  </a:schemeClr>
                </a:solidFill>
                <a:cs typeface="Times New Roman" panose="02020603050405020304" pitchFamily="18" charset="0"/>
              </a:rPr>
              <a:t>4.</a:t>
            </a:r>
            <a:r>
              <a:rPr lang="en-US" altLang="zh-CN" sz="3600" dirty="0">
                <a:solidFill>
                  <a:schemeClr val="tx1">
                    <a:lumMod val="95000"/>
                    <a:lumOff val="5000"/>
                  </a:schemeClr>
                </a:solidFill>
                <a:cs typeface="Times New Roman" panose="02020603050405020304" pitchFamily="18" charset="0"/>
              </a:rPr>
              <a:t>2</a:t>
            </a:r>
            <a:r>
              <a:rPr lang="en-US" sz="3600" dirty="0">
                <a:solidFill>
                  <a:schemeClr val="tx1">
                    <a:lumMod val="95000"/>
                    <a:lumOff val="5000"/>
                  </a:schemeClr>
                </a:solidFill>
                <a:cs typeface="Times New Roman" panose="02020603050405020304" pitchFamily="18" charset="0"/>
              </a:rPr>
              <a:t>.1  What is User control and freedom</a:t>
            </a:r>
          </a:p>
        </p:txBody>
      </p:sp>
      <p:sp>
        <p:nvSpPr>
          <p:cNvPr id="30" name="TextBox 29">
            <a:extLst>
              <a:ext uri="{FF2B5EF4-FFF2-40B4-BE49-F238E27FC236}">
                <a16:creationId xmlns:a16="http://schemas.microsoft.com/office/drawing/2014/main" id="{BB65F35A-7899-4CEA-B5CE-63D4DF0A44A6}"/>
              </a:ext>
            </a:extLst>
          </p:cNvPr>
          <p:cNvSpPr txBox="1"/>
          <p:nvPr/>
        </p:nvSpPr>
        <p:spPr>
          <a:xfrm>
            <a:off x="1133833" y="2386907"/>
            <a:ext cx="10110652" cy="794128"/>
          </a:xfrm>
          <a:prstGeom prst="rect">
            <a:avLst/>
          </a:prstGeom>
          <a:noFill/>
        </p:spPr>
        <p:txBody>
          <a:bodyPr wrap="square" rtlCol="0">
            <a:spAutoFit/>
          </a:bodyPr>
          <a:lstStyle/>
          <a:p>
            <a:pPr algn="just">
              <a:lnSpc>
                <a:spcPct val="150000"/>
              </a:lnSpc>
              <a:spcBef>
                <a:spcPts val="1200"/>
              </a:spcBef>
            </a:pPr>
            <a:r>
              <a:rPr lang="en-US" sz="1600" dirty="0">
                <a:solidFill>
                  <a:schemeClr val="tx1">
                    <a:lumMod val="95000"/>
                    <a:lumOff val="5000"/>
                  </a:schemeClr>
                </a:solidFill>
                <a:cs typeface="Times New Roman" panose="02020603050405020304" pitchFamily="18" charset="0"/>
              </a:rPr>
              <a:t>Users often choose system functions by mistake and will need a clearly marked "emergency exit" to leave the unwanted state without having to go through an extended dialogue. Support undo and redo.</a:t>
            </a:r>
          </a:p>
        </p:txBody>
      </p:sp>
      <p:sp>
        <p:nvSpPr>
          <p:cNvPr id="6" name="Rectangle 5">
            <a:extLst>
              <a:ext uri="{FF2B5EF4-FFF2-40B4-BE49-F238E27FC236}">
                <a16:creationId xmlns:a16="http://schemas.microsoft.com/office/drawing/2014/main" id="{6E5F7383-5953-4D47-B306-0DB2D430B668}"/>
              </a:ext>
            </a:extLst>
          </p:cNvPr>
          <p:cNvSpPr/>
          <p:nvPr/>
        </p:nvSpPr>
        <p:spPr>
          <a:xfrm>
            <a:off x="1133833" y="4456638"/>
            <a:ext cx="6096000" cy="426912"/>
          </a:xfrm>
          <a:prstGeom prst="rect">
            <a:avLst/>
          </a:prstGeom>
        </p:spPr>
        <p:txBody>
          <a:bodyPr>
            <a:spAutoFit/>
          </a:bodyPr>
          <a:lstStyle/>
          <a:p>
            <a:pPr algn="just">
              <a:lnSpc>
                <a:spcPct val="150000"/>
              </a:lnSpc>
              <a:spcBef>
                <a:spcPts val="600"/>
              </a:spcBef>
              <a:buClr>
                <a:schemeClr val="accent1"/>
              </a:buClr>
              <a:buSzPct val="80000"/>
            </a:pPr>
            <a:r>
              <a:rPr lang="en-US" sz="1600" dirty="0">
                <a:solidFill>
                  <a:schemeClr val="tx1">
                    <a:lumMod val="95000"/>
                    <a:lumOff val="5000"/>
                  </a:schemeClr>
                </a:solidFill>
                <a:cs typeface="Times New Roman" panose="02020603050405020304" pitchFamily="18" charset="0"/>
              </a:rPr>
              <a:t>https://www.nngroup.com/articles/ten-usability-heuristics/</a:t>
            </a:r>
          </a:p>
        </p:txBody>
      </p:sp>
      <p:sp>
        <p:nvSpPr>
          <p:cNvPr id="7" name="TextBox 6">
            <a:extLst>
              <a:ext uri="{FF2B5EF4-FFF2-40B4-BE49-F238E27FC236}">
                <a16:creationId xmlns:a16="http://schemas.microsoft.com/office/drawing/2014/main" id="{B89E7218-19B3-4728-8212-8E801AB9DEB8}"/>
              </a:ext>
            </a:extLst>
          </p:cNvPr>
          <p:cNvSpPr txBox="1"/>
          <p:nvPr/>
        </p:nvSpPr>
        <p:spPr>
          <a:xfrm>
            <a:off x="1227343" y="3858433"/>
            <a:ext cx="11111322" cy="646331"/>
          </a:xfrm>
          <a:prstGeom prst="rect">
            <a:avLst/>
          </a:prstGeom>
          <a:noFill/>
        </p:spPr>
        <p:txBody>
          <a:bodyPr wrap="square" rtlCol="0">
            <a:spAutoFit/>
          </a:bodyPr>
          <a:lstStyle/>
          <a:p>
            <a:r>
              <a:rPr lang="en-US" sz="3600" dirty="0">
                <a:solidFill>
                  <a:schemeClr val="tx1">
                    <a:lumMod val="95000"/>
                    <a:lumOff val="5000"/>
                  </a:schemeClr>
                </a:solidFill>
                <a:cs typeface="Times New Roman" panose="02020603050405020304" pitchFamily="18" charset="0"/>
              </a:rPr>
              <a:t>4.</a:t>
            </a:r>
            <a:r>
              <a:rPr lang="en-US" altLang="zh-CN" sz="3600" dirty="0">
                <a:solidFill>
                  <a:schemeClr val="tx1">
                    <a:lumMod val="95000"/>
                    <a:lumOff val="5000"/>
                  </a:schemeClr>
                </a:solidFill>
                <a:cs typeface="Times New Roman" panose="02020603050405020304" pitchFamily="18" charset="0"/>
              </a:rPr>
              <a:t>2</a:t>
            </a:r>
            <a:r>
              <a:rPr lang="en-US" sz="3600" dirty="0">
                <a:solidFill>
                  <a:schemeClr val="tx1">
                    <a:lumMod val="95000"/>
                    <a:lumOff val="5000"/>
                  </a:schemeClr>
                </a:solidFill>
                <a:cs typeface="Times New Roman" panose="02020603050405020304" pitchFamily="18" charset="0"/>
              </a:rPr>
              <a:t>.2  Reference</a:t>
            </a:r>
          </a:p>
        </p:txBody>
      </p:sp>
    </p:spTree>
    <p:extLst>
      <p:ext uri="{BB962C8B-B14F-4D97-AF65-F5344CB8AC3E}">
        <p14:creationId xmlns:p14="http://schemas.microsoft.com/office/powerpoint/2010/main" val="30067485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ED7FF7-3BB5-479A-BC69-7A970CE49DB8}"/>
              </a:ext>
            </a:extLst>
          </p:cNvPr>
          <p:cNvSpPr txBox="1"/>
          <p:nvPr/>
        </p:nvSpPr>
        <p:spPr>
          <a:xfrm>
            <a:off x="1318301" y="1471749"/>
            <a:ext cx="8596668" cy="609931"/>
          </a:xfrm>
          <a:prstGeom prst="rect">
            <a:avLst/>
          </a:prstGeom>
        </p:spPr>
        <p:txBody>
          <a:bodyPr vert="horz" lIns="91440" tIns="45720" rIns="91440" bIns="45720" rtlCol="0" anchor="t">
            <a:normAutofit lnSpcReduction="10000"/>
          </a:bodyPr>
          <a:lstStyle/>
          <a:p>
            <a:pPr>
              <a:spcBef>
                <a:spcPct val="0"/>
              </a:spcBef>
              <a:spcAft>
                <a:spcPts val="600"/>
              </a:spcAft>
            </a:pPr>
            <a:r>
              <a:rPr lang="en-US" sz="3600" dirty="0">
                <a:solidFill>
                  <a:schemeClr val="tx1">
                    <a:lumMod val="95000"/>
                    <a:lumOff val="5000"/>
                  </a:schemeClr>
                </a:solidFill>
                <a:ea typeface="+mj-ea"/>
                <a:cs typeface="Times New Roman" panose="02020603050405020304" pitchFamily="18" charset="0"/>
              </a:rPr>
              <a:t>4.</a:t>
            </a:r>
            <a:r>
              <a:rPr lang="en-US" altLang="zh-CN" sz="3600" dirty="0">
                <a:solidFill>
                  <a:schemeClr val="tx1">
                    <a:lumMod val="95000"/>
                    <a:lumOff val="5000"/>
                  </a:schemeClr>
                </a:solidFill>
                <a:ea typeface="+mj-ea"/>
                <a:cs typeface="Times New Roman" panose="02020603050405020304" pitchFamily="18" charset="0"/>
              </a:rPr>
              <a:t>2</a:t>
            </a:r>
            <a:r>
              <a:rPr lang="en-US" sz="3600" dirty="0">
                <a:solidFill>
                  <a:schemeClr val="tx1">
                    <a:lumMod val="95000"/>
                    <a:lumOff val="5000"/>
                  </a:schemeClr>
                </a:solidFill>
                <a:ea typeface="+mj-ea"/>
                <a:cs typeface="Times New Roman" panose="02020603050405020304" pitchFamily="18" charset="0"/>
              </a:rPr>
              <a:t>.3 What I have done ?</a:t>
            </a:r>
          </a:p>
        </p:txBody>
      </p:sp>
      <p:sp>
        <p:nvSpPr>
          <p:cNvPr id="5" name="Rectangle 4">
            <a:extLst>
              <a:ext uri="{FF2B5EF4-FFF2-40B4-BE49-F238E27FC236}">
                <a16:creationId xmlns:a16="http://schemas.microsoft.com/office/drawing/2014/main" id="{9607322E-332D-4949-9F40-4F773561E480}"/>
              </a:ext>
            </a:extLst>
          </p:cNvPr>
          <p:cNvSpPr/>
          <p:nvPr/>
        </p:nvSpPr>
        <p:spPr>
          <a:xfrm>
            <a:off x="1041638" y="2397707"/>
            <a:ext cx="10101944" cy="1892826"/>
          </a:xfrm>
          <a:prstGeom prst="rect">
            <a:avLst/>
          </a:prstGeom>
        </p:spPr>
        <p:txBody>
          <a:bodyPr wrap="square">
            <a:spAutoFit/>
          </a:bodyPr>
          <a:lstStyle/>
          <a:p>
            <a:pPr marL="342900" indent="-342900" algn="just">
              <a:lnSpc>
                <a:spcPct val="150000"/>
              </a:lnSpc>
              <a:spcBef>
                <a:spcPts val="600"/>
              </a:spcBef>
              <a:buAutoNum type="arabicPeriod"/>
            </a:pPr>
            <a:r>
              <a:rPr lang="en-US" sz="1600" b="1" dirty="0">
                <a:solidFill>
                  <a:schemeClr val="tx1">
                    <a:lumMod val="95000"/>
                    <a:lumOff val="5000"/>
                  </a:schemeClr>
                </a:solidFill>
                <a:cs typeface="Times New Roman" panose="02020603050405020304" pitchFamily="18" charset="0"/>
              </a:rPr>
              <a:t>Undo and Redo functions </a:t>
            </a:r>
            <a:r>
              <a:rPr lang="en-US" sz="1600" dirty="0">
                <a:solidFill>
                  <a:schemeClr val="tx1">
                    <a:lumMod val="95000"/>
                    <a:lumOff val="5000"/>
                  </a:schemeClr>
                </a:solidFill>
                <a:cs typeface="Times New Roman" panose="02020603050405020304" pitchFamily="18" charset="0"/>
              </a:rPr>
              <a:t>for the game. The user can undo the previous step at any time during the game. User can also use Redo's functionality to restore when the user undoes it in error.</a:t>
            </a:r>
          </a:p>
          <a:p>
            <a:pPr marL="342900" indent="-342900" algn="just">
              <a:lnSpc>
                <a:spcPct val="150000"/>
              </a:lnSpc>
              <a:spcBef>
                <a:spcPts val="600"/>
              </a:spcBef>
              <a:buAutoNum type="arabicPeriod"/>
            </a:pPr>
            <a:r>
              <a:rPr lang="en-US" sz="1600" b="1" dirty="0">
                <a:solidFill>
                  <a:schemeClr val="tx1">
                    <a:lumMod val="95000"/>
                    <a:lumOff val="5000"/>
                  </a:schemeClr>
                </a:solidFill>
                <a:cs typeface="Times New Roman" panose="02020603050405020304" pitchFamily="18" charset="0"/>
              </a:rPr>
              <a:t>Exit or Exit with save. </a:t>
            </a:r>
            <a:r>
              <a:rPr lang="en-US" sz="1600" dirty="0">
                <a:solidFill>
                  <a:schemeClr val="tx1">
                    <a:lumMod val="95000"/>
                    <a:lumOff val="5000"/>
                  </a:schemeClr>
                </a:solidFill>
                <a:cs typeface="Times New Roman" panose="02020603050405020304" pitchFamily="18" charset="0"/>
              </a:rPr>
              <a:t>When the user needs to interrupt the game, the user can choose to exit the game directly, or choose to save the game and exit.</a:t>
            </a:r>
          </a:p>
          <a:p>
            <a:pPr algn="just"/>
            <a:endParaRPr lang="en-US" sz="1600" dirty="0">
              <a:solidFill>
                <a:schemeClr val="tx1">
                  <a:lumMod val="95000"/>
                  <a:lumOff val="5000"/>
                </a:schemeClr>
              </a:solidFill>
              <a:cs typeface="Times New Roman" panose="02020603050405020304" pitchFamily="18" charset="0"/>
            </a:endParaRPr>
          </a:p>
        </p:txBody>
      </p:sp>
      <p:sp>
        <p:nvSpPr>
          <p:cNvPr id="6" name="Rectangle 5">
            <a:extLst>
              <a:ext uri="{FF2B5EF4-FFF2-40B4-BE49-F238E27FC236}">
                <a16:creationId xmlns:a16="http://schemas.microsoft.com/office/drawing/2014/main" id="{E2B5F6E1-C366-433D-89B9-5C0C4DF02683}"/>
              </a:ext>
            </a:extLst>
          </p:cNvPr>
          <p:cNvSpPr/>
          <p:nvPr/>
        </p:nvSpPr>
        <p:spPr>
          <a:xfrm>
            <a:off x="-10246" y="-6251"/>
            <a:ext cx="12202246" cy="400110"/>
          </a:xfrm>
          <a:prstGeom prst="rect">
            <a:avLst/>
          </a:prstGeom>
          <a:solidFill>
            <a:schemeClr val="accent3">
              <a:lumMod val="50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T</a:t>
            </a:r>
            <a:r>
              <a:rPr lang="en-US" altLang="zh-CN" sz="2000" dirty="0">
                <a:solidFill>
                  <a:schemeClr val="bg1"/>
                </a:solidFill>
                <a:latin typeface="Times New Roman" panose="02020603050405020304" pitchFamily="18" charset="0"/>
                <a:cs typeface="Times New Roman" panose="02020603050405020304" pitchFamily="18" charset="0"/>
              </a:rPr>
              <a:t>wo</a:t>
            </a:r>
            <a:r>
              <a:rPr lang="en-US" sz="2000" dirty="0">
                <a:solidFill>
                  <a:schemeClr val="bg1"/>
                </a:solidFill>
                <a:latin typeface="Times New Roman" panose="02020603050405020304" pitchFamily="18" charset="0"/>
                <a:cs typeface="Times New Roman" panose="02020603050405020304" pitchFamily="18" charset="0"/>
              </a:rPr>
              <a:t>:  User control and freedom</a:t>
            </a:r>
          </a:p>
        </p:txBody>
      </p:sp>
    </p:spTree>
    <p:extLst>
      <p:ext uri="{BB962C8B-B14F-4D97-AF65-F5344CB8AC3E}">
        <p14:creationId xmlns:p14="http://schemas.microsoft.com/office/powerpoint/2010/main" val="3615644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0F69C0-3EFC-46EB-9072-B98E04F10E61}"/>
              </a:ext>
            </a:extLst>
          </p:cNvPr>
          <p:cNvSpPr/>
          <p:nvPr/>
        </p:nvSpPr>
        <p:spPr>
          <a:xfrm>
            <a:off x="11927" y="-11927"/>
            <a:ext cx="12217298" cy="400110"/>
          </a:xfrm>
          <a:prstGeom prst="rect">
            <a:avLst/>
          </a:prstGeom>
          <a:solidFill>
            <a:schemeClr val="accent6">
              <a:lumMod val="50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Feature </a:t>
            </a:r>
            <a:r>
              <a:rPr lang="en-US" altLang="zh-CN" sz="2000" dirty="0">
                <a:solidFill>
                  <a:schemeClr val="bg1"/>
                </a:solidFill>
                <a:latin typeface="Times New Roman" panose="02020603050405020304" pitchFamily="18" charset="0"/>
                <a:cs typeface="Times New Roman" panose="02020603050405020304" pitchFamily="18" charset="0"/>
              </a:rPr>
              <a:t>4</a:t>
            </a:r>
            <a:r>
              <a:rPr lang="en-US" sz="2000" dirty="0">
                <a:solidFill>
                  <a:schemeClr val="bg1"/>
                </a:solidFill>
                <a:latin typeface="Times New Roman" panose="02020603050405020304" pitchFamily="18" charset="0"/>
                <a:cs typeface="Times New Roman" panose="02020603050405020304" pitchFamily="18" charset="0"/>
              </a:rPr>
              <a:t> &amp; Feature </a:t>
            </a:r>
            <a:r>
              <a:rPr lang="en-US" altLang="zh-CN" sz="2000" dirty="0">
                <a:solidFill>
                  <a:schemeClr val="bg1"/>
                </a:solidFill>
                <a:latin typeface="Times New Roman" panose="02020603050405020304" pitchFamily="18" charset="0"/>
                <a:cs typeface="Times New Roman" panose="02020603050405020304" pitchFamily="18" charset="0"/>
              </a:rPr>
              <a:t>5 &amp;</a:t>
            </a:r>
            <a:r>
              <a:rPr lang="en-US" sz="2000" dirty="0">
                <a:solidFill>
                  <a:schemeClr val="bg1"/>
                </a:solidFill>
                <a:latin typeface="Times New Roman" panose="02020603050405020304" pitchFamily="18" charset="0"/>
                <a:cs typeface="Times New Roman" panose="02020603050405020304" pitchFamily="18" charset="0"/>
              </a:rPr>
              <a:t> Feature </a:t>
            </a:r>
            <a:r>
              <a:rPr lang="en-US" altLang="zh-CN" sz="2000" dirty="0">
                <a:solidFill>
                  <a:schemeClr val="bg1"/>
                </a:solidFill>
                <a:latin typeface="Times New Roman" panose="02020603050405020304" pitchFamily="18" charset="0"/>
                <a:cs typeface="Times New Roman" panose="02020603050405020304" pitchFamily="18" charset="0"/>
              </a:rPr>
              <a:t>6</a:t>
            </a:r>
            <a:r>
              <a:rPr lang="zh-CN" altLang="en-US" sz="2000" dirty="0">
                <a:solidFill>
                  <a:schemeClr val="bg1"/>
                </a:solidFill>
                <a:latin typeface="Times New Roman" panose="02020603050405020304" pitchFamily="18" charset="0"/>
                <a:cs typeface="Times New Roman" panose="02020603050405020304" pitchFamily="18" charset="0"/>
              </a:rPr>
              <a:t>：</a:t>
            </a:r>
            <a:r>
              <a:rPr lang="en-US" sz="2000" dirty="0">
                <a:solidFill>
                  <a:schemeClr val="bg1"/>
                </a:solidFill>
                <a:latin typeface="Times New Roman" panose="02020603050405020304" pitchFamily="18" charset="0"/>
                <a:cs typeface="Times New Roman" panose="02020603050405020304" pitchFamily="18" charset="0"/>
              </a:rPr>
              <a:t> Show if a row or column or square is complete</a:t>
            </a:r>
          </a:p>
        </p:txBody>
      </p:sp>
      <p:sp>
        <p:nvSpPr>
          <p:cNvPr id="4" name="Rectangle 3">
            <a:extLst>
              <a:ext uri="{FF2B5EF4-FFF2-40B4-BE49-F238E27FC236}">
                <a16:creationId xmlns:a16="http://schemas.microsoft.com/office/drawing/2014/main" id="{CF7ADA29-0893-44BE-801C-F213585DB4A9}"/>
              </a:ext>
            </a:extLst>
          </p:cNvPr>
          <p:cNvSpPr/>
          <p:nvPr/>
        </p:nvSpPr>
        <p:spPr>
          <a:xfrm>
            <a:off x="938190" y="877093"/>
            <a:ext cx="10252974" cy="1200329"/>
          </a:xfrm>
          <a:prstGeom prst="rect">
            <a:avLst/>
          </a:prstGeom>
          <a:ln>
            <a:solidFill>
              <a:schemeClr val="accent3">
                <a:lumMod val="75000"/>
              </a:schemeClr>
            </a:solidFill>
          </a:ln>
        </p:spPr>
        <p:txBody>
          <a:bodyPr wrap="square">
            <a:spAutoFit/>
          </a:bodyPr>
          <a:lstStyle/>
          <a:p>
            <a:r>
              <a:rPr lang="en-US" dirty="0"/>
              <a:t>I designed row and column labels on the left and top of the board. Each time the user changes values, the background program determines which rows, columns, and squares are complete. </a:t>
            </a:r>
            <a:r>
              <a:rPr lang="en-US" dirty="0">
                <a:highlight>
                  <a:srgbClr val="FFFF00"/>
                </a:highlight>
              </a:rPr>
              <a:t>Complete information about rows and columns is displayed by row and column labels, and complete information about squares is displayed by changing the background color of squares.</a:t>
            </a:r>
          </a:p>
        </p:txBody>
      </p:sp>
      <p:grpSp>
        <p:nvGrpSpPr>
          <p:cNvPr id="34" name="Group 33">
            <a:extLst>
              <a:ext uri="{FF2B5EF4-FFF2-40B4-BE49-F238E27FC236}">
                <a16:creationId xmlns:a16="http://schemas.microsoft.com/office/drawing/2014/main" id="{335E692C-6AB6-47D4-9202-F9CA2677474B}"/>
              </a:ext>
            </a:extLst>
          </p:cNvPr>
          <p:cNvGrpSpPr/>
          <p:nvPr/>
        </p:nvGrpSpPr>
        <p:grpSpPr>
          <a:xfrm>
            <a:off x="1357084" y="2383372"/>
            <a:ext cx="9121560" cy="3302047"/>
            <a:chOff x="1345157" y="2375421"/>
            <a:chExt cx="9121560" cy="3302047"/>
          </a:xfrm>
        </p:grpSpPr>
        <p:pic>
          <p:nvPicPr>
            <p:cNvPr id="3" name="Picture 2">
              <a:extLst>
                <a:ext uri="{FF2B5EF4-FFF2-40B4-BE49-F238E27FC236}">
                  <a16:creationId xmlns:a16="http://schemas.microsoft.com/office/drawing/2014/main" id="{013148F9-7D28-46BE-9197-D24CCD2B10B0}"/>
                </a:ext>
              </a:extLst>
            </p:cNvPr>
            <p:cNvPicPr>
              <a:picLocks noChangeAspect="1"/>
            </p:cNvPicPr>
            <p:nvPr/>
          </p:nvPicPr>
          <p:blipFill>
            <a:blip r:embed="rId2"/>
            <a:stretch>
              <a:fillRect/>
            </a:stretch>
          </p:blipFill>
          <p:spPr>
            <a:xfrm>
              <a:off x="1345157" y="2375421"/>
              <a:ext cx="2959104" cy="3302047"/>
            </a:xfrm>
            <a:prstGeom prst="rect">
              <a:avLst/>
            </a:prstGeom>
          </p:spPr>
        </p:pic>
        <p:sp>
          <p:nvSpPr>
            <p:cNvPr id="5" name="Rectangle 4">
              <a:extLst>
                <a:ext uri="{FF2B5EF4-FFF2-40B4-BE49-F238E27FC236}">
                  <a16:creationId xmlns:a16="http://schemas.microsoft.com/office/drawing/2014/main" id="{7EEEBBA5-DF0D-4708-B4E1-6375CE133EC3}"/>
                </a:ext>
              </a:extLst>
            </p:cNvPr>
            <p:cNvSpPr/>
            <p:nvPr/>
          </p:nvSpPr>
          <p:spPr>
            <a:xfrm>
              <a:off x="2043485" y="2420203"/>
              <a:ext cx="679837" cy="3275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E13E76B1-7D92-4140-9445-AF27B3CF7595}"/>
                </a:ext>
              </a:extLst>
            </p:cNvPr>
            <p:cNvSpPr txBox="1"/>
            <p:nvPr/>
          </p:nvSpPr>
          <p:spPr>
            <a:xfrm>
              <a:off x="4892947" y="2414699"/>
              <a:ext cx="5573768" cy="338554"/>
            </a:xfrm>
            <a:prstGeom prst="rect">
              <a:avLst/>
            </a:prstGeom>
            <a:solidFill>
              <a:schemeClr val="accent6">
                <a:lumMod val="60000"/>
                <a:lumOff val="40000"/>
              </a:schemeClr>
            </a:solidFill>
          </p:spPr>
          <p:txBody>
            <a:bodyPr wrap="square" rtlCol="0">
              <a:spAutoFit/>
            </a:bodyPr>
            <a:lstStyle/>
            <a:p>
              <a:r>
                <a:rPr lang="en-US" sz="1600" dirty="0"/>
                <a:t>When column is complete ,the column labels color turn green.</a:t>
              </a:r>
            </a:p>
          </p:txBody>
        </p:sp>
        <p:cxnSp>
          <p:nvCxnSpPr>
            <p:cNvPr id="7" name="Straight Arrow Connector 6">
              <a:extLst>
                <a:ext uri="{FF2B5EF4-FFF2-40B4-BE49-F238E27FC236}">
                  <a16:creationId xmlns:a16="http://schemas.microsoft.com/office/drawing/2014/main" id="{84D02C41-4270-4CAA-90CD-904B4A3EF6EE}"/>
                </a:ext>
              </a:extLst>
            </p:cNvPr>
            <p:cNvCxnSpPr>
              <a:cxnSpLocks/>
              <a:stCxn id="22" idx="1"/>
            </p:cNvCxnSpPr>
            <p:nvPr/>
          </p:nvCxnSpPr>
          <p:spPr>
            <a:xfrm flipH="1">
              <a:off x="2723323" y="2583976"/>
              <a:ext cx="216962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4DD0806-166C-4FC4-B034-FD8363FB93D7}"/>
                </a:ext>
              </a:extLst>
            </p:cNvPr>
            <p:cNvSpPr txBox="1"/>
            <p:nvPr/>
          </p:nvSpPr>
          <p:spPr>
            <a:xfrm>
              <a:off x="4892946" y="3429000"/>
              <a:ext cx="5573769" cy="338554"/>
            </a:xfrm>
            <a:prstGeom prst="rect">
              <a:avLst/>
            </a:prstGeom>
            <a:solidFill>
              <a:schemeClr val="accent6">
                <a:lumMod val="60000"/>
                <a:lumOff val="40000"/>
              </a:schemeClr>
            </a:solidFill>
          </p:spPr>
          <p:txBody>
            <a:bodyPr wrap="square" rtlCol="0">
              <a:spAutoFit/>
            </a:bodyPr>
            <a:lstStyle/>
            <a:p>
              <a:r>
                <a:rPr lang="en-US" sz="1600" dirty="0"/>
                <a:t>When row is complete ,the row labels color turn green.</a:t>
              </a:r>
            </a:p>
          </p:txBody>
        </p:sp>
        <p:sp>
          <p:nvSpPr>
            <p:cNvPr id="8" name="Rectangle 7">
              <a:extLst>
                <a:ext uri="{FF2B5EF4-FFF2-40B4-BE49-F238E27FC236}">
                  <a16:creationId xmlns:a16="http://schemas.microsoft.com/office/drawing/2014/main" id="{ED2376AC-0A38-4478-85A4-5AD4949D2ED7}"/>
                </a:ext>
              </a:extLst>
            </p:cNvPr>
            <p:cNvSpPr/>
            <p:nvPr/>
          </p:nvSpPr>
          <p:spPr>
            <a:xfrm>
              <a:off x="1463040" y="2834640"/>
              <a:ext cx="449249" cy="38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678C0E9-1245-4BB1-9EDE-B2B15F2ECD35}"/>
                </a:ext>
              </a:extLst>
            </p:cNvPr>
            <p:cNvCxnSpPr>
              <a:cxnSpLocks/>
              <a:stCxn id="25" idx="1"/>
              <a:endCxn id="8" idx="3"/>
            </p:cNvCxnSpPr>
            <p:nvPr/>
          </p:nvCxnSpPr>
          <p:spPr>
            <a:xfrm flipH="1" flipV="1">
              <a:off x="1912289" y="3029447"/>
              <a:ext cx="2980657" cy="5688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993F52A-D75F-4EB4-AA2B-CB799F76EB3F}"/>
                </a:ext>
              </a:extLst>
            </p:cNvPr>
            <p:cNvSpPr/>
            <p:nvPr/>
          </p:nvSpPr>
          <p:spPr>
            <a:xfrm>
              <a:off x="1912289" y="3767554"/>
              <a:ext cx="882594" cy="868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D2F5063-D360-409C-A029-2DD968E4C63D}"/>
                </a:ext>
              </a:extLst>
            </p:cNvPr>
            <p:cNvSpPr txBox="1"/>
            <p:nvPr/>
          </p:nvSpPr>
          <p:spPr>
            <a:xfrm>
              <a:off x="4892947" y="4301032"/>
              <a:ext cx="5573770" cy="338554"/>
            </a:xfrm>
            <a:prstGeom prst="rect">
              <a:avLst/>
            </a:prstGeom>
            <a:solidFill>
              <a:schemeClr val="accent6">
                <a:lumMod val="60000"/>
                <a:lumOff val="40000"/>
              </a:schemeClr>
            </a:solidFill>
          </p:spPr>
          <p:txBody>
            <a:bodyPr wrap="none" rtlCol="0">
              <a:spAutoFit/>
            </a:bodyPr>
            <a:lstStyle/>
            <a:p>
              <a:r>
                <a:rPr lang="en-US" sz="1600" dirty="0"/>
                <a:t>When square is complete ,the square’s background color turn green.</a:t>
              </a:r>
            </a:p>
          </p:txBody>
        </p:sp>
        <p:cxnSp>
          <p:nvCxnSpPr>
            <p:cNvPr id="28" name="Straight Arrow Connector 27">
              <a:extLst>
                <a:ext uri="{FF2B5EF4-FFF2-40B4-BE49-F238E27FC236}">
                  <a16:creationId xmlns:a16="http://schemas.microsoft.com/office/drawing/2014/main" id="{459C588B-2981-4E1F-BBEC-36FD5B5FBE4B}"/>
                </a:ext>
              </a:extLst>
            </p:cNvPr>
            <p:cNvCxnSpPr>
              <a:stCxn id="31" idx="1"/>
              <a:endCxn id="15" idx="3"/>
            </p:cNvCxnSpPr>
            <p:nvPr/>
          </p:nvCxnSpPr>
          <p:spPr>
            <a:xfrm flipH="1" flipV="1">
              <a:off x="2794883" y="4201582"/>
              <a:ext cx="2098064" cy="2687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3524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ED7FF7-3BB5-479A-BC69-7A970CE49DB8}"/>
              </a:ext>
            </a:extLst>
          </p:cNvPr>
          <p:cNvSpPr txBox="1"/>
          <p:nvPr/>
        </p:nvSpPr>
        <p:spPr>
          <a:xfrm>
            <a:off x="1550827" y="951898"/>
            <a:ext cx="8596668" cy="609931"/>
          </a:xfrm>
          <a:prstGeom prst="rect">
            <a:avLst/>
          </a:prstGeom>
        </p:spPr>
        <p:txBody>
          <a:bodyPr vert="horz" lIns="91440" tIns="45720" rIns="91440" bIns="45720" rtlCol="0" anchor="t">
            <a:normAutofit lnSpcReduction="10000"/>
          </a:bodyPr>
          <a:lstStyle/>
          <a:p>
            <a:pPr>
              <a:spcBef>
                <a:spcPct val="0"/>
              </a:spcBef>
              <a:spcAft>
                <a:spcPts val="600"/>
              </a:spcAft>
            </a:pPr>
            <a:r>
              <a:rPr lang="en-US" sz="3600" dirty="0">
                <a:solidFill>
                  <a:schemeClr val="tx1">
                    <a:lumMod val="95000"/>
                    <a:lumOff val="5000"/>
                  </a:schemeClr>
                </a:solidFill>
                <a:ea typeface="+mj-ea"/>
                <a:cs typeface="Times New Roman" panose="02020603050405020304" pitchFamily="18" charset="0"/>
              </a:rPr>
              <a:t>4.2.4  Scan of design</a:t>
            </a:r>
          </a:p>
        </p:txBody>
      </p:sp>
      <p:sp>
        <p:nvSpPr>
          <p:cNvPr id="30" name="Rectangle 29">
            <a:extLst>
              <a:ext uri="{FF2B5EF4-FFF2-40B4-BE49-F238E27FC236}">
                <a16:creationId xmlns:a16="http://schemas.microsoft.com/office/drawing/2014/main" id="{7535FB41-3F14-4265-9961-01CC84DF62D6}"/>
              </a:ext>
            </a:extLst>
          </p:cNvPr>
          <p:cNvSpPr/>
          <p:nvPr/>
        </p:nvSpPr>
        <p:spPr>
          <a:xfrm>
            <a:off x="-10246" y="-6251"/>
            <a:ext cx="12202246" cy="400110"/>
          </a:xfrm>
          <a:prstGeom prst="rect">
            <a:avLst/>
          </a:prstGeom>
          <a:solidFill>
            <a:schemeClr val="accent3">
              <a:lumMod val="50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T</a:t>
            </a:r>
            <a:r>
              <a:rPr lang="en-US" altLang="zh-CN" sz="2000" dirty="0">
                <a:solidFill>
                  <a:schemeClr val="bg1"/>
                </a:solidFill>
                <a:latin typeface="Times New Roman" panose="02020603050405020304" pitchFamily="18" charset="0"/>
                <a:cs typeface="Times New Roman" panose="02020603050405020304" pitchFamily="18" charset="0"/>
              </a:rPr>
              <a:t>wo</a:t>
            </a:r>
            <a:r>
              <a:rPr lang="en-US" sz="2000" dirty="0">
                <a:solidFill>
                  <a:schemeClr val="bg1"/>
                </a:solidFill>
                <a:latin typeface="Times New Roman" panose="02020603050405020304" pitchFamily="18" charset="0"/>
                <a:cs typeface="Times New Roman" panose="02020603050405020304" pitchFamily="18" charset="0"/>
              </a:rPr>
              <a:t>:  User control and freedom</a:t>
            </a:r>
          </a:p>
        </p:txBody>
      </p:sp>
      <p:grpSp>
        <p:nvGrpSpPr>
          <p:cNvPr id="17" name="Group 16">
            <a:extLst>
              <a:ext uri="{FF2B5EF4-FFF2-40B4-BE49-F238E27FC236}">
                <a16:creationId xmlns:a16="http://schemas.microsoft.com/office/drawing/2014/main" id="{B2C6DAA2-8F66-458E-8447-BC5D71A85C15}"/>
              </a:ext>
            </a:extLst>
          </p:cNvPr>
          <p:cNvGrpSpPr/>
          <p:nvPr/>
        </p:nvGrpSpPr>
        <p:grpSpPr>
          <a:xfrm>
            <a:off x="2769549" y="1613046"/>
            <a:ext cx="5003813" cy="4293056"/>
            <a:chOff x="1385917" y="1561829"/>
            <a:chExt cx="5003813" cy="4293056"/>
          </a:xfrm>
        </p:grpSpPr>
        <p:pic>
          <p:nvPicPr>
            <p:cNvPr id="5" name="Picture 4">
              <a:extLst>
                <a:ext uri="{FF2B5EF4-FFF2-40B4-BE49-F238E27FC236}">
                  <a16:creationId xmlns:a16="http://schemas.microsoft.com/office/drawing/2014/main" id="{C1790278-6543-47D8-BFA4-9BCA5862ED42}"/>
                </a:ext>
              </a:extLst>
            </p:cNvPr>
            <p:cNvPicPr>
              <a:picLocks noChangeAspect="1"/>
            </p:cNvPicPr>
            <p:nvPr/>
          </p:nvPicPr>
          <p:blipFill>
            <a:blip r:embed="rId2"/>
            <a:stretch>
              <a:fillRect/>
            </a:stretch>
          </p:blipFill>
          <p:spPr>
            <a:xfrm>
              <a:off x="1385917" y="1635811"/>
              <a:ext cx="5003813" cy="4219074"/>
            </a:xfrm>
            <a:prstGeom prst="rect">
              <a:avLst/>
            </a:prstGeom>
            <a:ln>
              <a:solidFill>
                <a:srgbClr val="FF0000"/>
              </a:solidFill>
            </a:ln>
          </p:spPr>
        </p:pic>
        <p:sp>
          <p:nvSpPr>
            <p:cNvPr id="11" name="Rectangle 10">
              <a:extLst>
                <a:ext uri="{FF2B5EF4-FFF2-40B4-BE49-F238E27FC236}">
                  <a16:creationId xmlns:a16="http://schemas.microsoft.com/office/drawing/2014/main" id="{BF74D0A6-648D-4B27-917D-7AD93FD718CC}"/>
                </a:ext>
              </a:extLst>
            </p:cNvPr>
            <p:cNvSpPr/>
            <p:nvPr/>
          </p:nvSpPr>
          <p:spPr>
            <a:xfrm>
              <a:off x="1688432" y="2362200"/>
              <a:ext cx="958515" cy="9227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9E55CDB-6769-48C7-B40E-8B12C2013402}"/>
                </a:ext>
              </a:extLst>
            </p:cNvPr>
            <p:cNvSpPr/>
            <p:nvPr/>
          </p:nvSpPr>
          <p:spPr>
            <a:xfrm>
              <a:off x="4138863" y="1561829"/>
              <a:ext cx="613611" cy="3471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86A8749-ACB5-4D32-934B-FA57A3F506C1}"/>
                </a:ext>
              </a:extLst>
            </p:cNvPr>
            <p:cNvSpPr txBox="1"/>
            <p:nvPr/>
          </p:nvSpPr>
          <p:spPr>
            <a:xfrm>
              <a:off x="1403992" y="2098230"/>
              <a:ext cx="252355" cy="27699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1200" b="1" dirty="0">
                  <a:solidFill>
                    <a:schemeClr val="bg1"/>
                  </a:solidFill>
                </a:rPr>
                <a:t>1</a:t>
              </a:r>
            </a:p>
          </p:txBody>
        </p:sp>
        <p:sp>
          <p:nvSpPr>
            <p:cNvPr id="37" name="TextBox 36">
              <a:extLst>
                <a:ext uri="{FF2B5EF4-FFF2-40B4-BE49-F238E27FC236}">
                  <a16:creationId xmlns:a16="http://schemas.microsoft.com/office/drawing/2014/main" id="{97AE8E69-2ECE-4BAC-83C9-08FA33A85CD1}"/>
                </a:ext>
              </a:extLst>
            </p:cNvPr>
            <p:cNvSpPr txBox="1"/>
            <p:nvPr/>
          </p:nvSpPr>
          <p:spPr>
            <a:xfrm>
              <a:off x="4626296" y="1735420"/>
              <a:ext cx="252355" cy="27699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1200" b="1" dirty="0">
                  <a:solidFill>
                    <a:schemeClr val="bg1"/>
                  </a:solidFill>
                </a:rPr>
                <a:t>2</a:t>
              </a:r>
            </a:p>
          </p:txBody>
        </p:sp>
      </p:grpSp>
    </p:spTree>
    <p:extLst>
      <p:ext uri="{BB962C8B-B14F-4D97-AF65-F5344CB8AC3E}">
        <p14:creationId xmlns:p14="http://schemas.microsoft.com/office/powerpoint/2010/main" val="28193700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ED7FF7-3BB5-479A-BC69-7A970CE49DB8}"/>
              </a:ext>
            </a:extLst>
          </p:cNvPr>
          <p:cNvSpPr txBox="1"/>
          <p:nvPr/>
        </p:nvSpPr>
        <p:spPr>
          <a:xfrm>
            <a:off x="1392844" y="878909"/>
            <a:ext cx="8596668" cy="807393"/>
          </a:xfrm>
          <a:prstGeom prst="rect">
            <a:avLst/>
          </a:prstGeom>
        </p:spPr>
        <p:txBody>
          <a:bodyPr vert="horz" lIns="91440" tIns="45720" rIns="91440" bIns="45720" rtlCol="0" anchor="t">
            <a:normAutofit/>
          </a:bodyPr>
          <a:lstStyle/>
          <a:p>
            <a:pPr>
              <a:spcBef>
                <a:spcPct val="0"/>
              </a:spcBef>
              <a:spcAft>
                <a:spcPts val="600"/>
              </a:spcAft>
            </a:pPr>
            <a:r>
              <a:rPr lang="en-US" sz="3600" dirty="0">
                <a:solidFill>
                  <a:schemeClr val="tx1">
                    <a:lumMod val="95000"/>
                    <a:lumOff val="5000"/>
                  </a:schemeClr>
                </a:solidFill>
                <a:ea typeface="+mj-ea"/>
                <a:cs typeface="Times New Roman" panose="02020603050405020304" pitchFamily="18" charset="0"/>
              </a:rPr>
              <a:t>4.2.5  Theoretical summary</a:t>
            </a:r>
          </a:p>
        </p:txBody>
      </p:sp>
      <p:sp>
        <p:nvSpPr>
          <p:cNvPr id="28" name="Rectangle 27">
            <a:extLst>
              <a:ext uri="{FF2B5EF4-FFF2-40B4-BE49-F238E27FC236}">
                <a16:creationId xmlns:a16="http://schemas.microsoft.com/office/drawing/2014/main" id="{2A108169-57FD-4E83-8B69-CC1A9DC6305E}"/>
              </a:ext>
            </a:extLst>
          </p:cNvPr>
          <p:cNvSpPr/>
          <p:nvPr/>
        </p:nvSpPr>
        <p:spPr>
          <a:xfrm>
            <a:off x="1066800" y="1625342"/>
            <a:ext cx="9949544" cy="2783656"/>
          </a:xfrm>
          <a:prstGeom prst="rect">
            <a:avLst/>
          </a:prstGeom>
        </p:spPr>
        <p:txBody>
          <a:bodyPr vert="horz" lIns="91440" tIns="45720" rIns="91440" bIns="45720" rtlCol="0">
            <a:noAutofit/>
          </a:bodyPr>
          <a:lstStyle/>
          <a:p>
            <a:pPr algn="just">
              <a:lnSpc>
                <a:spcPct val="150000"/>
              </a:lnSpc>
              <a:spcBef>
                <a:spcPts val="600"/>
              </a:spcBef>
              <a:buClr>
                <a:schemeClr val="accent1"/>
              </a:buClr>
              <a:buSzPct val="80000"/>
            </a:pPr>
            <a:r>
              <a:rPr lang="en-US" sz="1600" dirty="0">
                <a:solidFill>
                  <a:schemeClr val="tx1">
                    <a:lumMod val="95000"/>
                    <a:lumOff val="5000"/>
                  </a:schemeClr>
                </a:solidFill>
                <a:cs typeface="Times New Roman" panose="02020603050405020304" pitchFamily="18" charset="0"/>
              </a:rPr>
              <a:t>These two functions allow the user to undo and restore the previous step at any time during the game. The two function keys are displayed in the menu bar and the sidebar, which clearly show the user the choices available.</a:t>
            </a:r>
          </a:p>
        </p:txBody>
      </p:sp>
      <p:grpSp>
        <p:nvGrpSpPr>
          <p:cNvPr id="4" name="Group 3">
            <a:extLst>
              <a:ext uri="{FF2B5EF4-FFF2-40B4-BE49-F238E27FC236}">
                <a16:creationId xmlns:a16="http://schemas.microsoft.com/office/drawing/2014/main" id="{2A28937C-A23C-48BA-AA38-B6900A88E409}"/>
              </a:ext>
            </a:extLst>
          </p:cNvPr>
          <p:cNvGrpSpPr/>
          <p:nvPr/>
        </p:nvGrpSpPr>
        <p:grpSpPr>
          <a:xfrm>
            <a:off x="1066800" y="2971519"/>
            <a:ext cx="9949544" cy="1963479"/>
            <a:chOff x="957944" y="4531148"/>
            <a:chExt cx="9949544" cy="1963479"/>
          </a:xfrm>
        </p:grpSpPr>
        <p:sp>
          <p:nvSpPr>
            <p:cNvPr id="5" name="TextBox 4">
              <a:extLst>
                <a:ext uri="{FF2B5EF4-FFF2-40B4-BE49-F238E27FC236}">
                  <a16:creationId xmlns:a16="http://schemas.microsoft.com/office/drawing/2014/main" id="{F01CEF8D-76B8-447F-B276-D38DA3B7AEDF}"/>
                </a:ext>
              </a:extLst>
            </p:cNvPr>
            <p:cNvSpPr txBox="1"/>
            <p:nvPr/>
          </p:nvSpPr>
          <p:spPr>
            <a:xfrm>
              <a:off x="1283988" y="4531148"/>
              <a:ext cx="8596668" cy="807393"/>
            </a:xfrm>
            <a:prstGeom prst="rect">
              <a:avLst/>
            </a:prstGeom>
          </p:spPr>
          <p:txBody>
            <a:bodyPr vert="horz" lIns="91440" tIns="45720" rIns="91440" bIns="45720" rtlCol="0" anchor="t">
              <a:normAutofit/>
            </a:bodyPr>
            <a:lstStyle/>
            <a:p>
              <a:pPr>
                <a:spcBef>
                  <a:spcPct val="0"/>
                </a:spcBef>
                <a:spcAft>
                  <a:spcPts val="600"/>
                </a:spcAft>
              </a:pPr>
              <a:r>
                <a:rPr lang="en-US" sz="3600" dirty="0">
                  <a:solidFill>
                    <a:schemeClr val="tx1">
                      <a:lumMod val="95000"/>
                      <a:lumOff val="5000"/>
                    </a:schemeClr>
                  </a:solidFill>
                  <a:ea typeface="+mj-ea"/>
                  <a:cs typeface="Times New Roman" panose="02020603050405020304" pitchFamily="18" charset="0"/>
                </a:rPr>
                <a:t>4.2.6  How could I improve.</a:t>
              </a:r>
            </a:p>
            <a:p>
              <a:pPr>
                <a:spcBef>
                  <a:spcPct val="0"/>
                </a:spcBef>
                <a:spcAft>
                  <a:spcPts val="600"/>
                </a:spcAft>
              </a:pPr>
              <a:endParaRPr lang="en-US" sz="3600" dirty="0">
                <a:solidFill>
                  <a:schemeClr val="tx1">
                    <a:lumMod val="95000"/>
                    <a:lumOff val="5000"/>
                  </a:schemeClr>
                </a:solidFill>
                <a:ea typeface="+mj-ea"/>
                <a:cs typeface="Times New Roman" panose="02020603050405020304" pitchFamily="18" charset="0"/>
              </a:endParaRPr>
            </a:p>
          </p:txBody>
        </p:sp>
        <p:sp>
          <p:nvSpPr>
            <p:cNvPr id="3" name="Rectangle 2">
              <a:extLst>
                <a:ext uri="{FF2B5EF4-FFF2-40B4-BE49-F238E27FC236}">
                  <a16:creationId xmlns:a16="http://schemas.microsoft.com/office/drawing/2014/main" id="{75986FF3-3C28-41FC-B79A-94D82464A175}"/>
                </a:ext>
              </a:extLst>
            </p:cNvPr>
            <p:cNvSpPr/>
            <p:nvPr/>
          </p:nvSpPr>
          <p:spPr>
            <a:xfrm>
              <a:off x="957944" y="5338541"/>
              <a:ext cx="9949544" cy="1156086"/>
            </a:xfrm>
            <a:prstGeom prst="rect">
              <a:avLst/>
            </a:prstGeom>
          </p:spPr>
          <p:txBody>
            <a:bodyPr wrap="square">
              <a:spAutoFit/>
            </a:bodyPr>
            <a:lstStyle/>
            <a:p>
              <a:pPr algn="just">
                <a:lnSpc>
                  <a:spcPct val="150000"/>
                </a:lnSpc>
                <a:spcBef>
                  <a:spcPts val="600"/>
                </a:spcBef>
                <a:buClr>
                  <a:schemeClr val="accent1"/>
                </a:buClr>
                <a:buSzPct val="80000"/>
              </a:pPr>
              <a:r>
                <a:rPr lang="en-US" sz="1600" dirty="0">
                  <a:solidFill>
                    <a:schemeClr val="tx1">
                      <a:lumMod val="95000"/>
                      <a:lumOff val="5000"/>
                    </a:schemeClr>
                  </a:solidFill>
                  <a:cs typeface="Times New Roman" panose="02020603050405020304" pitchFamily="18" charset="0"/>
                </a:rPr>
                <a:t>These features were not designed at the beginning of the game setup. However, when testing the game, I found without these two features, it would be very difficult to operate. So, I designed these two functions for the game. They make the whole game easier to play and more fun.</a:t>
              </a:r>
            </a:p>
          </p:txBody>
        </p:sp>
      </p:grpSp>
      <p:sp>
        <p:nvSpPr>
          <p:cNvPr id="8" name="Rectangle 7">
            <a:extLst>
              <a:ext uri="{FF2B5EF4-FFF2-40B4-BE49-F238E27FC236}">
                <a16:creationId xmlns:a16="http://schemas.microsoft.com/office/drawing/2014/main" id="{F878A6D2-8FCD-47BE-A697-8591E943E728}"/>
              </a:ext>
            </a:extLst>
          </p:cNvPr>
          <p:cNvSpPr/>
          <p:nvPr/>
        </p:nvSpPr>
        <p:spPr>
          <a:xfrm>
            <a:off x="-10246" y="-6251"/>
            <a:ext cx="12202246" cy="400110"/>
          </a:xfrm>
          <a:prstGeom prst="rect">
            <a:avLst/>
          </a:prstGeom>
          <a:solidFill>
            <a:schemeClr val="accent3">
              <a:lumMod val="50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T</a:t>
            </a:r>
            <a:r>
              <a:rPr lang="en-US" altLang="zh-CN" sz="2000" dirty="0">
                <a:solidFill>
                  <a:schemeClr val="bg1"/>
                </a:solidFill>
                <a:latin typeface="Times New Roman" panose="02020603050405020304" pitchFamily="18" charset="0"/>
                <a:cs typeface="Times New Roman" panose="02020603050405020304" pitchFamily="18" charset="0"/>
              </a:rPr>
              <a:t>wo</a:t>
            </a:r>
            <a:r>
              <a:rPr lang="en-US" sz="2000" dirty="0">
                <a:solidFill>
                  <a:schemeClr val="bg1"/>
                </a:solidFill>
                <a:latin typeface="Times New Roman" panose="02020603050405020304" pitchFamily="18" charset="0"/>
                <a:cs typeface="Times New Roman" panose="02020603050405020304" pitchFamily="18" charset="0"/>
              </a:rPr>
              <a:t>:  User control and freedom</a:t>
            </a:r>
          </a:p>
        </p:txBody>
      </p:sp>
    </p:spTree>
    <p:extLst>
      <p:ext uri="{BB962C8B-B14F-4D97-AF65-F5344CB8AC3E}">
        <p14:creationId xmlns:p14="http://schemas.microsoft.com/office/powerpoint/2010/main" val="25866911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75D7A7-3C36-4508-9BC6-70A93BD3C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9" name="Picture 8">
              <a:extLst>
                <a:ext uri="{FF2B5EF4-FFF2-40B4-BE49-F238E27FC236}">
                  <a16:creationId xmlns:a16="http://schemas.microsoft.com/office/drawing/2014/main" id="{BC964A0D-06B7-4C16-AC9F-20ADDA8059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 name="Rectangle 9">
              <a:extLst>
                <a:ext uri="{FF2B5EF4-FFF2-40B4-BE49-F238E27FC236}">
                  <a16:creationId xmlns:a16="http://schemas.microsoft.com/office/drawing/2014/main" id="{F5703F5C-55DF-45CD-BC3F-3BE8F1033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1" name="Picture 10">
              <a:extLst>
                <a:ext uri="{FF2B5EF4-FFF2-40B4-BE49-F238E27FC236}">
                  <a16:creationId xmlns:a16="http://schemas.microsoft.com/office/drawing/2014/main" id="{A8C7134F-70F9-4826-A97E-9B39AEA08F5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2" name="Picture 11">
              <a:extLst>
                <a:ext uri="{FF2B5EF4-FFF2-40B4-BE49-F238E27FC236}">
                  <a16:creationId xmlns:a16="http://schemas.microsoft.com/office/drawing/2014/main" id="{39351E73-B6DD-4B56-8EE9-C16B5711C46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4" name="Straight Connector 13">
            <a:extLst>
              <a:ext uri="{FF2B5EF4-FFF2-40B4-BE49-F238E27FC236}">
                <a16:creationId xmlns:a16="http://schemas.microsoft.com/office/drawing/2014/main" id="{AE446D0E-6531-40B7-A182-FB86024397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3D6DABB5-1FC3-4E21-AC84-4685B03C9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2616" y="1411015"/>
            <a:ext cx="7808159" cy="4103960"/>
          </a:xfrm>
          <a:prstGeom prst="rect">
            <a:avLst/>
          </a:prstGeom>
          <a:blipFill dpi="0" rotWithShape="1">
            <a:blip r:embed="rId5">
              <a:alphaModFix amt="86000"/>
              <a:duotone>
                <a:schemeClr val="bg2">
                  <a:shade val="45000"/>
                  <a:satMod val="135000"/>
                </a:schemeClr>
                <a:prstClr val="white"/>
              </a:duotone>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C5790B5-250E-45E6-A05D-C3D1D459B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grpSp>
        <p:nvGrpSpPr>
          <p:cNvPr id="20" name="Group 19">
            <a:extLst>
              <a:ext uri="{FF2B5EF4-FFF2-40B4-BE49-F238E27FC236}">
                <a16:creationId xmlns:a16="http://schemas.microsoft.com/office/drawing/2014/main" id="{68158C4B-1BFE-4F6D-B2C1-0066FA1193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3631"/>
            <a:ext cx="12231160" cy="659658"/>
            <a:chOff x="-16934" y="3123631"/>
            <a:chExt cx="12231160" cy="659658"/>
          </a:xfrm>
        </p:grpSpPr>
        <p:sp>
          <p:nvSpPr>
            <p:cNvPr id="21" name="Rounded Rectangle 17">
              <a:extLst>
                <a:ext uri="{FF2B5EF4-FFF2-40B4-BE49-F238E27FC236}">
                  <a16:creationId xmlns:a16="http://schemas.microsoft.com/office/drawing/2014/main" id="{4A8E3562-03A2-4AF3-89BB-B227ED3261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BD9DF111-5BF8-4312-BECB-94BBCF29ECC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23" name="Rounded Rectangle 20">
              <a:extLst>
                <a:ext uri="{FF2B5EF4-FFF2-40B4-BE49-F238E27FC236}">
                  <a16:creationId xmlns:a16="http://schemas.microsoft.com/office/drawing/2014/main" id="{9EEB3A31-82B4-41D6-BEAB-3CC49BBCBE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28C66B30-E9F1-40DD-A809-6A1282E237D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2" name="Title 1">
            <a:extLst>
              <a:ext uri="{FF2B5EF4-FFF2-40B4-BE49-F238E27FC236}">
                <a16:creationId xmlns:a16="http://schemas.microsoft.com/office/drawing/2014/main" id="{D04864D8-1470-421A-BECE-D2810BBEDB92}"/>
              </a:ext>
            </a:extLst>
          </p:cNvPr>
          <p:cNvSpPr>
            <a:spLocks noGrp="1"/>
          </p:cNvSpPr>
          <p:nvPr>
            <p:ph type="title"/>
          </p:nvPr>
        </p:nvSpPr>
        <p:spPr>
          <a:xfrm>
            <a:off x="2692398" y="1871131"/>
            <a:ext cx="6815669" cy="1515533"/>
          </a:xfrm>
        </p:spPr>
        <p:txBody>
          <a:bodyPr vert="horz" lIns="91440" tIns="45720" rIns="91440" bIns="45720" rtlCol="0" anchor="b">
            <a:normAutofit/>
          </a:bodyPr>
          <a:lstStyle/>
          <a:p>
            <a:pPr>
              <a:lnSpc>
                <a:spcPct val="90000"/>
              </a:lnSpc>
            </a:pPr>
            <a:r>
              <a:rPr lang="en-US" sz="3400" dirty="0"/>
              <a:t>Q5.	 Code programs in the specified language using the prescribed standards.</a:t>
            </a:r>
          </a:p>
        </p:txBody>
      </p:sp>
      <p:sp>
        <p:nvSpPr>
          <p:cNvPr id="3" name="Text Placeholder 2">
            <a:extLst>
              <a:ext uri="{FF2B5EF4-FFF2-40B4-BE49-F238E27FC236}">
                <a16:creationId xmlns:a16="http://schemas.microsoft.com/office/drawing/2014/main" id="{A843AF07-4B02-47FB-8EC6-6C3B897DBF8F}"/>
              </a:ext>
            </a:extLst>
          </p:cNvPr>
          <p:cNvSpPr>
            <a:spLocks noGrp="1"/>
          </p:cNvSpPr>
          <p:nvPr>
            <p:ph type="body" idx="1"/>
          </p:nvPr>
        </p:nvSpPr>
        <p:spPr>
          <a:xfrm>
            <a:off x="2692398" y="3657597"/>
            <a:ext cx="6815669" cy="1320802"/>
          </a:xfrm>
        </p:spPr>
        <p:txBody>
          <a:bodyPr vert="horz" lIns="91440" tIns="45720" rIns="91440" bIns="45720" rtlCol="0" anchor="t">
            <a:normAutofit/>
          </a:bodyPr>
          <a:lstStyle/>
          <a:p>
            <a:pPr marL="0" lvl="1"/>
            <a:r>
              <a:rPr lang="en-US" sz="2100" dirty="0">
                <a:solidFill>
                  <a:schemeClr val="tx1"/>
                </a:solidFill>
              </a:rPr>
              <a:t>Theory One:  Naming Conventions</a:t>
            </a:r>
          </a:p>
          <a:p>
            <a:pPr marL="0" lvl="1"/>
            <a:r>
              <a:rPr lang="en-US" sz="2100" dirty="0">
                <a:solidFill>
                  <a:schemeClr val="tx1"/>
                </a:solidFill>
              </a:rPr>
              <a:t>Theory T</a:t>
            </a:r>
            <a:r>
              <a:rPr lang="en-US" altLang="zh-CN" sz="2100" dirty="0">
                <a:solidFill>
                  <a:schemeClr val="tx1"/>
                </a:solidFill>
              </a:rPr>
              <a:t>wo</a:t>
            </a:r>
            <a:r>
              <a:rPr lang="en-US" sz="2100" dirty="0">
                <a:solidFill>
                  <a:schemeClr val="tx1"/>
                </a:solidFill>
              </a:rPr>
              <a:t>:  Commenting Conventions</a:t>
            </a:r>
          </a:p>
        </p:txBody>
      </p:sp>
      <p:cxnSp>
        <p:nvCxnSpPr>
          <p:cNvPr id="26" name="Straight Connector 25">
            <a:extLst>
              <a:ext uri="{FF2B5EF4-FFF2-40B4-BE49-F238E27FC236}">
                <a16:creationId xmlns:a16="http://schemas.microsoft.com/office/drawing/2014/main" id="{14319AF2-886A-4C5D-B34C-17FCB0267E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75608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AABD3CB-F407-4097-9A53-CA052FC7F577}"/>
              </a:ext>
            </a:extLst>
          </p:cNvPr>
          <p:cNvSpPr/>
          <p:nvPr/>
        </p:nvSpPr>
        <p:spPr>
          <a:xfrm>
            <a:off x="-10246" y="-6251"/>
            <a:ext cx="12202246" cy="400110"/>
          </a:xfrm>
          <a:prstGeom prst="rect">
            <a:avLst/>
          </a:prstGeom>
          <a:solidFill>
            <a:schemeClr val="accent2">
              <a:lumMod val="75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One:  Naming Conventions</a:t>
            </a:r>
          </a:p>
        </p:txBody>
      </p:sp>
      <p:sp>
        <p:nvSpPr>
          <p:cNvPr id="26" name="TextBox 25">
            <a:extLst>
              <a:ext uri="{FF2B5EF4-FFF2-40B4-BE49-F238E27FC236}">
                <a16:creationId xmlns:a16="http://schemas.microsoft.com/office/drawing/2014/main" id="{5479B517-5342-401B-ADA6-E2C4158702F8}"/>
              </a:ext>
            </a:extLst>
          </p:cNvPr>
          <p:cNvSpPr txBox="1"/>
          <p:nvPr/>
        </p:nvSpPr>
        <p:spPr>
          <a:xfrm>
            <a:off x="1348630" y="950669"/>
            <a:ext cx="8308231" cy="1200329"/>
          </a:xfrm>
          <a:prstGeom prst="rect">
            <a:avLst/>
          </a:prstGeom>
          <a:noFill/>
        </p:spPr>
        <p:txBody>
          <a:bodyPr wrap="square" rtlCol="0">
            <a:spAutoFit/>
          </a:bodyPr>
          <a:lstStyle/>
          <a:p>
            <a:r>
              <a:rPr lang="en-US" altLang="zh-CN" sz="3600" dirty="0">
                <a:solidFill>
                  <a:schemeClr val="tx1">
                    <a:lumMod val="95000"/>
                    <a:lumOff val="5000"/>
                  </a:schemeClr>
                </a:solidFill>
                <a:cs typeface="Times New Roman" panose="02020603050405020304" pitchFamily="18" charset="0"/>
              </a:rPr>
              <a:t>5.1</a:t>
            </a:r>
            <a:r>
              <a:rPr lang="en-US" sz="3600" dirty="0">
                <a:solidFill>
                  <a:schemeClr val="tx1">
                    <a:lumMod val="95000"/>
                    <a:lumOff val="5000"/>
                  </a:schemeClr>
                </a:solidFill>
                <a:cs typeface="Times New Roman" panose="02020603050405020304" pitchFamily="18" charset="0"/>
              </a:rPr>
              <a:t>.1  What is Naming Conventions?</a:t>
            </a:r>
          </a:p>
          <a:p>
            <a:endParaRPr lang="en-US" sz="3600" dirty="0">
              <a:solidFill>
                <a:schemeClr val="tx1">
                  <a:lumMod val="95000"/>
                  <a:lumOff val="5000"/>
                </a:schemeClr>
              </a:solidFill>
              <a:cs typeface="Times New Roman" panose="02020603050405020304" pitchFamily="18" charset="0"/>
            </a:endParaRPr>
          </a:p>
        </p:txBody>
      </p:sp>
      <p:sp>
        <p:nvSpPr>
          <p:cNvPr id="30" name="TextBox 29">
            <a:extLst>
              <a:ext uri="{FF2B5EF4-FFF2-40B4-BE49-F238E27FC236}">
                <a16:creationId xmlns:a16="http://schemas.microsoft.com/office/drawing/2014/main" id="{BB65F35A-7899-4CEA-B5CE-63D4DF0A44A6}"/>
              </a:ext>
            </a:extLst>
          </p:cNvPr>
          <p:cNvSpPr txBox="1"/>
          <p:nvPr/>
        </p:nvSpPr>
        <p:spPr>
          <a:xfrm>
            <a:off x="1162594" y="1813434"/>
            <a:ext cx="9919063" cy="1971694"/>
          </a:xfrm>
          <a:prstGeom prst="rect">
            <a:avLst/>
          </a:prstGeom>
          <a:noFill/>
        </p:spPr>
        <p:txBody>
          <a:bodyPr wrap="square" rtlCol="0">
            <a:spAutoFit/>
          </a:bodyPr>
          <a:lstStyle/>
          <a:p>
            <a:pPr algn="just">
              <a:lnSpc>
                <a:spcPct val="150000"/>
              </a:lnSpc>
              <a:spcBef>
                <a:spcPts val="600"/>
              </a:spcBef>
            </a:pPr>
            <a:r>
              <a:rPr lang="en-US" sz="1600" dirty="0">
                <a:solidFill>
                  <a:schemeClr val="tx1">
                    <a:lumMod val="95000"/>
                    <a:lumOff val="5000"/>
                  </a:schemeClr>
                </a:solidFill>
                <a:cs typeface="Times New Roman" panose="02020603050405020304" pitchFamily="18" charset="0"/>
              </a:rPr>
              <a:t>Naming Conventions is a set of rules for choosing the character sequence to be used for identifiers which denote variables, types, functions, and other entities in source code and documentation. It relate to word choice, guidelines on using abbreviations and acronyms, and recommendations on how to avoid using language-specific names.</a:t>
            </a:r>
          </a:p>
          <a:p>
            <a:pPr algn="just">
              <a:lnSpc>
                <a:spcPct val="150000"/>
              </a:lnSpc>
              <a:spcBef>
                <a:spcPts val="600"/>
              </a:spcBef>
            </a:pPr>
            <a:r>
              <a:rPr lang="en-US" sz="1600" dirty="0">
                <a:solidFill>
                  <a:schemeClr val="tx1">
                    <a:lumMod val="95000"/>
                    <a:lumOff val="5000"/>
                  </a:schemeClr>
                </a:solidFill>
                <a:cs typeface="Times New Roman" panose="02020603050405020304" pitchFamily="18" charset="0"/>
              </a:rPr>
              <a:t>It is general including :Word Choice, Using Abbreviations and Acronyms, Avoiding Language-Specific Names, Naming New Versions of Existing APIs.</a:t>
            </a:r>
          </a:p>
        </p:txBody>
      </p:sp>
      <p:sp>
        <p:nvSpPr>
          <p:cNvPr id="6" name="Rectangle 5">
            <a:extLst>
              <a:ext uri="{FF2B5EF4-FFF2-40B4-BE49-F238E27FC236}">
                <a16:creationId xmlns:a16="http://schemas.microsoft.com/office/drawing/2014/main" id="{6E5F7383-5953-4D47-B306-0DB2D430B668}"/>
              </a:ext>
            </a:extLst>
          </p:cNvPr>
          <p:cNvSpPr/>
          <p:nvPr/>
        </p:nvSpPr>
        <p:spPr>
          <a:xfrm>
            <a:off x="1166736" y="4995992"/>
            <a:ext cx="11025264" cy="426912"/>
          </a:xfrm>
          <a:prstGeom prst="rect">
            <a:avLst/>
          </a:prstGeom>
        </p:spPr>
        <p:txBody>
          <a:bodyPr wrap="square">
            <a:spAutoFit/>
          </a:bodyPr>
          <a:lstStyle/>
          <a:p>
            <a:pPr algn="just">
              <a:lnSpc>
                <a:spcPct val="150000"/>
              </a:lnSpc>
              <a:spcBef>
                <a:spcPts val="600"/>
              </a:spcBef>
              <a:buClr>
                <a:schemeClr val="accent1"/>
              </a:buClr>
              <a:buSzPct val="80000"/>
            </a:pPr>
            <a:r>
              <a:rPr lang="en-US" sz="1600" dirty="0">
                <a:solidFill>
                  <a:schemeClr val="tx1">
                    <a:lumMod val="95000"/>
                    <a:lumOff val="5000"/>
                  </a:schemeClr>
                </a:solidFill>
                <a:cs typeface="Times New Roman" panose="02020603050405020304" pitchFamily="18" charset="0"/>
              </a:rPr>
              <a:t>Ref : https://docs.microsoft.com/en-us/dotnet/standard/design-guidelines/general-naming-conventions</a:t>
            </a:r>
          </a:p>
        </p:txBody>
      </p:sp>
      <p:sp>
        <p:nvSpPr>
          <p:cNvPr id="7" name="TextBox 6">
            <a:extLst>
              <a:ext uri="{FF2B5EF4-FFF2-40B4-BE49-F238E27FC236}">
                <a16:creationId xmlns:a16="http://schemas.microsoft.com/office/drawing/2014/main" id="{D745BB9D-A75D-4569-9E88-0E91E7638A5D}"/>
              </a:ext>
            </a:extLst>
          </p:cNvPr>
          <p:cNvSpPr txBox="1"/>
          <p:nvPr/>
        </p:nvSpPr>
        <p:spPr>
          <a:xfrm>
            <a:off x="1348630" y="4250596"/>
            <a:ext cx="8308231" cy="1200329"/>
          </a:xfrm>
          <a:prstGeom prst="rect">
            <a:avLst/>
          </a:prstGeom>
          <a:noFill/>
        </p:spPr>
        <p:txBody>
          <a:bodyPr wrap="square" rtlCol="0">
            <a:spAutoFit/>
          </a:bodyPr>
          <a:lstStyle/>
          <a:p>
            <a:r>
              <a:rPr lang="en-US" altLang="zh-CN" sz="3600" dirty="0">
                <a:solidFill>
                  <a:schemeClr val="tx1">
                    <a:lumMod val="95000"/>
                    <a:lumOff val="5000"/>
                  </a:schemeClr>
                </a:solidFill>
                <a:cs typeface="Times New Roman" panose="02020603050405020304" pitchFamily="18" charset="0"/>
              </a:rPr>
              <a:t>5.1</a:t>
            </a:r>
            <a:r>
              <a:rPr lang="en-US" sz="3600" dirty="0">
                <a:solidFill>
                  <a:schemeClr val="tx1">
                    <a:lumMod val="95000"/>
                    <a:lumOff val="5000"/>
                  </a:schemeClr>
                </a:solidFill>
                <a:cs typeface="Times New Roman" panose="02020603050405020304" pitchFamily="18" charset="0"/>
              </a:rPr>
              <a:t>.2  Reference</a:t>
            </a:r>
          </a:p>
          <a:p>
            <a:endParaRPr lang="en-US" sz="3600" dirty="0">
              <a:solidFill>
                <a:schemeClr val="tx1">
                  <a:lumMod val="95000"/>
                  <a:lumOff val="5000"/>
                </a:schemeClr>
              </a:solidFill>
              <a:cs typeface="Times New Roman" panose="02020603050405020304" pitchFamily="18" charset="0"/>
            </a:endParaRPr>
          </a:p>
        </p:txBody>
      </p:sp>
    </p:spTree>
    <p:extLst>
      <p:ext uri="{BB962C8B-B14F-4D97-AF65-F5344CB8AC3E}">
        <p14:creationId xmlns:p14="http://schemas.microsoft.com/office/powerpoint/2010/main" val="2354894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ED7FF7-3BB5-479A-BC69-7A970CE49DB8}"/>
              </a:ext>
            </a:extLst>
          </p:cNvPr>
          <p:cNvSpPr txBox="1"/>
          <p:nvPr/>
        </p:nvSpPr>
        <p:spPr>
          <a:xfrm>
            <a:off x="1561178" y="875550"/>
            <a:ext cx="8596668" cy="609931"/>
          </a:xfrm>
          <a:prstGeom prst="rect">
            <a:avLst/>
          </a:prstGeom>
        </p:spPr>
        <p:txBody>
          <a:bodyPr vert="horz" lIns="91440" tIns="45720" rIns="91440" bIns="45720" rtlCol="0" anchor="t">
            <a:normAutofit lnSpcReduction="10000"/>
          </a:bodyPr>
          <a:lstStyle/>
          <a:p>
            <a:pPr>
              <a:spcBef>
                <a:spcPct val="0"/>
              </a:spcBef>
              <a:spcAft>
                <a:spcPts val="600"/>
              </a:spcAft>
            </a:pPr>
            <a:r>
              <a:rPr lang="en-US" sz="3600" dirty="0">
                <a:solidFill>
                  <a:schemeClr val="tx1">
                    <a:lumMod val="95000"/>
                    <a:lumOff val="5000"/>
                  </a:schemeClr>
                </a:solidFill>
                <a:ea typeface="+mj-ea"/>
                <a:cs typeface="Times New Roman" panose="02020603050405020304" pitchFamily="18" charset="0"/>
              </a:rPr>
              <a:t>5.1.3  What I have done ?</a:t>
            </a:r>
          </a:p>
        </p:txBody>
      </p:sp>
      <p:sp>
        <p:nvSpPr>
          <p:cNvPr id="22" name="Rectangle 21">
            <a:extLst>
              <a:ext uri="{FF2B5EF4-FFF2-40B4-BE49-F238E27FC236}">
                <a16:creationId xmlns:a16="http://schemas.microsoft.com/office/drawing/2014/main" id="{BCAA76E2-172B-44CA-A589-04D01E37292E}"/>
              </a:ext>
            </a:extLst>
          </p:cNvPr>
          <p:cNvSpPr/>
          <p:nvPr/>
        </p:nvSpPr>
        <p:spPr>
          <a:xfrm>
            <a:off x="-25298" y="3352"/>
            <a:ext cx="12217298" cy="400110"/>
          </a:xfrm>
          <a:prstGeom prst="rect">
            <a:avLst/>
          </a:prstGeom>
          <a:solidFill>
            <a:schemeClr val="accent2">
              <a:lumMod val="75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One:  Naming Conventions</a:t>
            </a:r>
          </a:p>
        </p:txBody>
      </p:sp>
      <p:sp>
        <p:nvSpPr>
          <p:cNvPr id="5" name="Rectangle 4">
            <a:extLst>
              <a:ext uri="{FF2B5EF4-FFF2-40B4-BE49-F238E27FC236}">
                <a16:creationId xmlns:a16="http://schemas.microsoft.com/office/drawing/2014/main" id="{9607322E-332D-4949-9F40-4F773561E480}"/>
              </a:ext>
            </a:extLst>
          </p:cNvPr>
          <p:cNvSpPr/>
          <p:nvPr/>
        </p:nvSpPr>
        <p:spPr>
          <a:xfrm>
            <a:off x="1262743" y="1548854"/>
            <a:ext cx="9910356" cy="4280018"/>
          </a:xfrm>
          <a:prstGeom prst="rect">
            <a:avLst/>
          </a:prstGeom>
        </p:spPr>
        <p:txBody>
          <a:bodyPr wrap="square">
            <a:spAutoFit/>
          </a:bodyPr>
          <a:lstStyle/>
          <a:p>
            <a:pPr marL="285750" indent="-285750" algn="just">
              <a:lnSpc>
                <a:spcPct val="150000"/>
              </a:lnSpc>
              <a:spcBef>
                <a:spcPts val="600"/>
              </a:spcBef>
              <a:buFont typeface="Courier New" panose="02070309020205020404" pitchFamily="49" charset="0"/>
              <a:buChar char="o"/>
            </a:pPr>
            <a:r>
              <a:rPr lang="en-US" sz="1600" dirty="0">
                <a:solidFill>
                  <a:schemeClr val="tx1">
                    <a:lumMod val="95000"/>
                    <a:lumOff val="5000"/>
                  </a:schemeClr>
                </a:solidFill>
                <a:cs typeface="Times New Roman" panose="02020603050405020304" pitchFamily="18" charset="0"/>
              </a:rPr>
              <a:t>Use </a:t>
            </a:r>
            <a:r>
              <a:rPr lang="en-US" sz="1600" dirty="0" err="1">
                <a:solidFill>
                  <a:schemeClr val="tx1">
                    <a:lumMod val="95000"/>
                    <a:lumOff val="5000"/>
                  </a:schemeClr>
                </a:solidFill>
                <a:cs typeface="Times New Roman" panose="02020603050405020304" pitchFamily="18" charset="0"/>
              </a:rPr>
              <a:t>PascalCasing</a:t>
            </a:r>
            <a:r>
              <a:rPr lang="en-US" sz="1600" dirty="0">
                <a:solidFill>
                  <a:schemeClr val="tx1">
                    <a:lumMod val="95000"/>
                    <a:lumOff val="5000"/>
                  </a:schemeClr>
                </a:solidFill>
                <a:cs typeface="Times New Roman" panose="02020603050405020304" pitchFamily="18" charset="0"/>
              </a:rPr>
              <a:t> with namespace.</a:t>
            </a:r>
          </a:p>
          <a:p>
            <a:pPr marL="285750" indent="-285750" algn="just">
              <a:lnSpc>
                <a:spcPct val="150000"/>
              </a:lnSpc>
              <a:spcBef>
                <a:spcPts val="600"/>
              </a:spcBef>
              <a:buFont typeface="Courier New" panose="02070309020205020404" pitchFamily="49" charset="0"/>
              <a:buChar char="o"/>
            </a:pPr>
            <a:r>
              <a:rPr lang="en-US" sz="1600" dirty="0">
                <a:solidFill>
                  <a:schemeClr val="tx1">
                    <a:lumMod val="95000"/>
                    <a:lumOff val="5000"/>
                  </a:schemeClr>
                </a:solidFill>
                <a:cs typeface="Times New Roman" panose="02020603050405020304" pitchFamily="18" charset="0"/>
              </a:rPr>
              <a:t>Did not use the same name for a namespace and a type in that namespace.</a:t>
            </a:r>
          </a:p>
          <a:p>
            <a:pPr marL="285750" indent="-285750" algn="just">
              <a:lnSpc>
                <a:spcPct val="150000"/>
              </a:lnSpc>
              <a:spcBef>
                <a:spcPts val="600"/>
              </a:spcBef>
              <a:buFont typeface="Courier New" panose="02070309020205020404" pitchFamily="49" charset="0"/>
              <a:buChar char="o"/>
            </a:pPr>
            <a:r>
              <a:rPr lang="en-US" sz="1600" dirty="0">
                <a:solidFill>
                  <a:schemeClr val="tx1">
                    <a:lumMod val="95000"/>
                    <a:lumOff val="5000"/>
                  </a:schemeClr>
                </a:solidFill>
                <a:cs typeface="Times New Roman" panose="02020603050405020304" pitchFamily="18" charset="0"/>
              </a:rPr>
              <a:t>Did name classes and structs with nouns or noun phrases, using </a:t>
            </a:r>
            <a:r>
              <a:rPr lang="en-US" sz="1600" dirty="0" err="1">
                <a:solidFill>
                  <a:schemeClr val="tx1">
                    <a:lumMod val="95000"/>
                    <a:lumOff val="5000"/>
                  </a:schemeClr>
                </a:solidFill>
                <a:cs typeface="Times New Roman" panose="02020603050405020304" pitchFamily="18" charset="0"/>
              </a:rPr>
              <a:t>PascalCasing</a:t>
            </a:r>
            <a:r>
              <a:rPr lang="en-US" sz="1600" dirty="0">
                <a:solidFill>
                  <a:schemeClr val="tx1">
                    <a:lumMod val="95000"/>
                    <a:lumOff val="5000"/>
                  </a:schemeClr>
                </a:solidFill>
                <a:cs typeface="Times New Roman" panose="02020603050405020304" pitchFamily="18" charset="0"/>
              </a:rPr>
              <a:t>.</a:t>
            </a:r>
          </a:p>
          <a:p>
            <a:pPr marL="285750" indent="-285750" algn="just">
              <a:lnSpc>
                <a:spcPct val="150000"/>
              </a:lnSpc>
              <a:spcBef>
                <a:spcPts val="600"/>
              </a:spcBef>
              <a:buFont typeface="Courier New" panose="02070309020205020404" pitchFamily="49" charset="0"/>
              <a:buChar char="o"/>
            </a:pPr>
            <a:r>
              <a:rPr lang="en-US" sz="1600" dirty="0">
                <a:solidFill>
                  <a:schemeClr val="tx1">
                    <a:lumMod val="95000"/>
                    <a:lumOff val="5000"/>
                  </a:schemeClr>
                </a:solidFill>
                <a:cs typeface="Times New Roman" panose="02020603050405020304" pitchFamily="18" charset="0"/>
              </a:rPr>
              <a:t>Did name interfaces with adjective phrases, or occasionally with nouns or noun phrases.</a:t>
            </a:r>
          </a:p>
          <a:p>
            <a:pPr marL="285750" indent="-285750" algn="just">
              <a:lnSpc>
                <a:spcPct val="150000"/>
              </a:lnSpc>
              <a:spcBef>
                <a:spcPts val="600"/>
              </a:spcBef>
              <a:buFont typeface="Courier New" panose="02070309020205020404" pitchFamily="49" charset="0"/>
              <a:buChar char="o"/>
            </a:pPr>
            <a:r>
              <a:rPr lang="en-US" sz="1600" dirty="0">
                <a:solidFill>
                  <a:schemeClr val="tx1">
                    <a:lumMod val="95000"/>
                    <a:lumOff val="5000"/>
                  </a:schemeClr>
                </a:solidFill>
                <a:cs typeface="Times New Roman" panose="02020603050405020304" pitchFamily="18" charset="0"/>
              </a:rPr>
              <a:t>Did prefix interface names with the letter I, to indicate that the type is an interface.</a:t>
            </a:r>
          </a:p>
          <a:p>
            <a:pPr marL="285750" indent="-285750" algn="just">
              <a:lnSpc>
                <a:spcPct val="150000"/>
              </a:lnSpc>
              <a:spcBef>
                <a:spcPts val="600"/>
              </a:spcBef>
              <a:buFont typeface="Courier New" panose="02070309020205020404" pitchFamily="49" charset="0"/>
              <a:buChar char="o"/>
            </a:pPr>
            <a:r>
              <a:rPr lang="en-US" sz="1600" dirty="0">
                <a:solidFill>
                  <a:schemeClr val="tx1">
                    <a:lumMod val="95000"/>
                    <a:lumOff val="5000"/>
                  </a:schemeClr>
                </a:solidFill>
                <a:cs typeface="Times New Roman" panose="02020603050405020304" pitchFamily="18" charset="0"/>
              </a:rPr>
              <a:t>Did ensure that the names differ only by the "I" prefix on the interface name when you are defining a class–interface pair where the class is a standard implementation of the interface.</a:t>
            </a:r>
          </a:p>
          <a:p>
            <a:pPr marL="285750" indent="-285750" algn="just">
              <a:lnSpc>
                <a:spcPct val="150000"/>
              </a:lnSpc>
              <a:spcBef>
                <a:spcPts val="600"/>
              </a:spcBef>
              <a:buFont typeface="Courier New" panose="02070309020205020404" pitchFamily="49" charset="0"/>
              <a:buChar char="o"/>
            </a:pPr>
            <a:r>
              <a:rPr lang="en-US" sz="1600" dirty="0">
                <a:solidFill>
                  <a:schemeClr val="tx1">
                    <a:lumMod val="95000"/>
                    <a:lumOff val="5000"/>
                  </a:schemeClr>
                </a:solidFill>
                <a:cs typeface="Times New Roman" panose="02020603050405020304" pitchFamily="18" charset="0"/>
              </a:rPr>
              <a:t>Did name generic type parameters with descriptive names unless a single-letter name is completely self-explanatory and a descriptive name would not add value.</a:t>
            </a:r>
          </a:p>
          <a:p>
            <a:pPr marL="285750" indent="-285750" algn="just">
              <a:lnSpc>
                <a:spcPct val="150000"/>
              </a:lnSpc>
              <a:spcBef>
                <a:spcPts val="600"/>
              </a:spcBef>
              <a:buFont typeface="Courier New" panose="02070309020205020404" pitchFamily="49" charset="0"/>
              <a:buChar char="o"/>
            </a:pPr>
            <a:r>
              <a:rPr lang="en-US" sz="1600" dirty="0">
                <a:solidFill>
                  <a:schemeClr val="tx1">
                    <a:lumMod val="95000"/>
                    <a:lumOff val="5000"/>
                  </a:schemeClr>
                </a:solidFill>
                <a:cs typeface="Times New Roman" panose="02020603050405020304" pitchFamily="18" charset="0"/>
              </a:rPr>
              <a:t>Use </a:t>
            </a:r>
            <a:r>
              <a:rPr lang="en-US" sz="1600" dirty="0" err="1">
                <a:solidFill>
                  <a:schemeClr val="tx1">
                    <a:lumMod val="95000"/>
                    <a:lumOff val="5000"/>
                  </a:schemeClr>
                </a:solidFill>
                <a:cs typeface="Times New Roman" panose="02020603050405020304" pitchFamily="18" charset="0"/>
              </a:rPr>
              <a:t>camelCasing</a:t>
            </a:r>
            <a:r>
              <a:rPr lang="en-US" sz="1600" dirty="0">
                <a:solidFill>
                  <a:schemeClr val="tx1">
                    <a:lumMod val="95000"/>
                    <a:lumOff val="5000"/>
                  </a:schemeClr>
                </a:solidFill>
                <a:cs typeface="Times New Roman" panose="02020603050405020304" pitchFamily="18" charset="0"/>
              </a:rPr>
              <a:t> in parameter names.</a:t>
            </a:r>
          </a:p>
        </p:txBody>
      </p:sp>
    </p:spTree>
    <p:extLst>
      <p:ext uri="{BB962C8B-B14F-4D97-AF65-F5344CB8AC3E}">
        <p14:creationId xmlns:p14="http://schemas.microsoft.com/office/powerpoint/2010/main" val="24895782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ED7FF7-3BB5-479A-BC69-7A970CE49DB8}"/>
              </a:ext>
            </a:extLst>
          </p:cNvPr>
          <p:cNvSpPr txBox="1"/>
          <p:nvPr/>
        </p:nvSpPr>
        <p:spPr>
          <a:xfrm>
            <a:off x="1024627" y="769067"/>
            <a:ext cx="8596668" cy="609931"/>
          </a:xfrm>
          <a:prstGeom prst="rect">
            <a:avLst/>
          </a:prstGeom>
        </p:spPr>
        <p:txBody>
          <a:bodyPr vert="horz" lIns="91440" tIns="45720" rIns="91440" bIns="45720" rtlCol="0" anchor="t">
            <a:normAutofit lnSpcReduction="10000"/>
          </a:bodyPr>
          <a:lstStyle/>
          <a:p>
            <a:pPr>
              <a:spcBef>
                <a:spcPct val="0"/>
              </a:spcBef>
              <a:spcAft>
                <a:spcPts val="600"/>
              </a:spcAft>
            </a:pPr>
            <a:r>
              <a:rPr lang="en-US" sz="3600" dirty="0">
                <a:solidFill>
                  <a:schemeClr val="tx1">
                    <a:lumMod val="95000"/>
                    <a:lumOff val="5000"/>
                  </a:schemeClr>
                </a:solidFill>
                <a:ea typeface="+mj-ea"/>
                <a:cs typeface="Times New Roman" panose="02020603050405020304" pitchFamily="18" charset="0"/>
              </a:rPr>
              <a:t>5.1.4  Code Example</a:t>
            </a:r>
          </a:p>
        </p:txBody>
      </p:sp>
      <p:sp>
        <p:nvSpPr>
          <p:cNvPr id="22" name="Rectangle 21">
            <a:extLst>
              <a:ext uri="{FF2B5EF4-FFF2-40B4-BE49-F238E27FC236}">
                <a16:creationId xmlns:a16="http://schemas.microsoft.com/office/drawing/2014/main" id="{BCAA76E2-172B-44CA-A589-04D01E37292E}"/>
              </a:ext>
            </a:extLst>
          </p:cNvPr>
          <p:cNvSpPr/>
          <p:nvPr/>
        </p:nvSpPr>
        <p:spPr>
          <a:xfrm>
            <a:off x="-25298" y="3352"/>
            <a:ext cx="12217298" cy="400110"/>
          </a:xfrm>
          <a:prstGeom prst="rect">
            <a:avLst/>
          </a:prstGeom>
          <a:solidFill>
            <a:schemeClr val="accent2">
              <a:lumMod val="75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One:  Naming Conventions</a:t>
            </a:r>
          </a:p>
        </p:txBody>
      </p:sp>
      <p:grpSp>
        <p:nvGrpSpPr>
          <p:cNvPr id="13" name="Group 12">
            <a:extLst>
              <a:ext uri="{FF2B5EF4-FFF2-40B4-BE49-F238E27FC236}">
                <a16:creationId xmlns:a16="http://schemas.microsoft.com/office/drawing/2014/main" id="{728B9739-DFC3-49C8-AEB6-EC81DF925861}"/>
              </a:ext>
            </a:extLst>
          </p:cNvPr>
          <p:cNvGrpSpPr/>
          <p:nvPr/>
        </p:nvGrpSpPr>
        <p:grpSpPr>
          <a:xfrm>
            <a:off x="1060137" y="973837"/>
            <a:ext cx="10418410" cy="5115096"/>
            <a:chOff x="467954" y="1067904"/>
            <a:chExt cx="10418410" cy="5115096"/>
          </a:xfrm>
        </p:grpSpPr>
        <p:pic>
          <p:nvPicPr>
            <p:cNvPr id="3" name="Picture 2">
              <a:extLst>
                <a:ext uri="{FF2B5EF4-FFF2-40B4-BE49-F238E27FC236}">
                  <a16:creationId xmlns:a16="http://schemas.microsoft.com/office/drawing/2014/main" id="{BAF10BFF-6971-4D9A-BF7B-5DE89F6BC2E1}"/>
                </a:ext>
              </a:extLst>
            </p:cNvPr>
            <p:cNvPicPr>
              <a:picLocks noChangeAspect="1"/>
            </p:cNvPicPr>
            <p:nvPr/>
          </p:nvPicPr>
          <p:blipFill>
            <a:blip r:embed="rId3"/>
            <a:stretch>
              <a:fillRect/>
            </a:stretch>
          </p:blipFill>
          <p:spPr>
            <a:xfrm>
              <a:off x="5478256" y="4307054"/>
              <a:ext cx="2370097" cy="1713633"/>
            </a:xfrm>
            <a:prstGeom prst="rect">
              <a:avLst/>
            </a:prstGeom>
          </p:spPr>
        </p:pic>
        <p:sp>
          <p:nvSpPr>
            <p:cNvPr id="4" name="TextBox 3">
              <a:extLst>
                <a:ext uri="{FF2B5EF4-FFF2-40B4-BE49-F238E27FC236}">
                  <a16:creationId xmlns:a16="http://schemas.microsoft.com/office/drawing/2014/main" id="{B35ED948-B04B-4AC9-BA5F-7AC9C82E0227}"/>
                </a:ext>
              </a:extLst>
            </p:cNvPr>
            <p:cNvSpPr txBox="1"/>
            <p:nvPr/>
          </p:nvSpPr>
          <p:spPr>
            <a:xfrm>
              <a:off x="5392337" y="3939081"/>
              <a:ext cx="1749197"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Example of Interface:</a:t>
              </a:r>
            </a:p>
          </p:txBody>
        </p:sp>
        <p:grpSp>
          <p:nvGrpSpPr>
            <p:cNvPr id="11" name="Group 10">
              <a:extLst>
                <a:ext uri="{FF2B5EF4-FFF2-40B4-BE49-F238E27FC236}">
                  <a16:creationId xmlns:a16="http://schemas.microsoft.com/office/drawing/2014/main" id="{88217132-7293-4C77-B36B-AAA05F69BE1F}"/>
                </a:ext>
              </a:extLst>
            </p:cNvPr>
            <p:cNvGrpSpPr/>
            <p:nvPr/>
          </p:nvGrpSpPr>
          <p:grpSpPr>
            <a:xfrm>
              <a:off x="558939" y="2310715"/>
              <a:ext cx="4171839" cy="3872285"/>
              <a:chOff x="4385588" y="1790740"/>
              <a:chExt cx="4171839" cy="3872285"/>
            </a:xfrm>
          </p:grpSpPr>
          <p:pic>
            <p:nvPicPr>
              <p:cNvPr id="7" name="Picture 6">
                <a:extLst>
                  <a:ext uri="{FF2B5EF4-FFF2-40B4-BE49-F238E27FC236}">
                    <a16:creationId xmlns:a16="http://schemas.microsoft.com/office/drawing/2014/main" id="{DFB9375B-73C6-4FAC-8B43-66A3440E009E}"/>
                  </a:ext>
                </a:extLst>
              </p:cNvPr>
              <p:cNvPicPr>
                <a:picLocks noChangeAspect="1"/>
              </p:cNvPicPr>
              <p:nvPr/>
            </p:nvPicPr>
            <p:blipFill>
              <a:blip r:embed="rId4"/>
              <a:stretch>
                <a:fillRect/>
              </a:stretch>
            </p:blipFill>
            <p:spPr>
              <a:xfrm>
                <a:off x="4385588" y="1790740"/>
                <a:ext cx="4171839" cy="3872285"/>
              </a:xfrm>
              <a:prstGeom prst="rect">
                <a:avLst/>
              </a:prstGeom>
            </p:spPr>
          </p:pic>
          <p:sp>
            <p:nvSpPr>
              <p:cNvPr id="8" name="Rectangle 7">
                <a:extLst>
                  <a:ext uri="{FF2B5EF4-FFF2-40B4-BE49-F238E27FC236}">
                    <a16:creationId xmlns:a16="http://schemas.microsoft.com/office/drawing/2014/main" id="{81830A5C-F0E0-496D-9B31-F084E137BE66}"/>
                  </a:ext>
                </a:extLst>
              </p:cNvPr>
              <p:cNvSpPr/>
              <p:nvPr/>
            </p:nvSpPr>
            <p:spPr>
              <a:xfrm>
                <a:off x="5235934" y="1838307"/>
                <a:ext cx="580445" cy="1063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3D272E9-2BF0-4EF0-8EBB-AF7462A8675F}"/>
                  </a:ext>
                </a:extLst>
              </p:cNvPr>
              <p:cNvSpPr/>
              <p:nvPr/>
            </p:nvSpPr>
            <p:spPr>
              <a:xfrm>
                <a:off x="6096000" y="1838307"/>
                <a:ext cx="580445" cy="1063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62C313F-5E1D-4A42-857A-3F4094FBCD1A}"/>
                  </a:ext>
                </a:extLst>
              </p:cNvPr>
              <p:cNvSpPr/>
              <p:nvPr/>
            </p:nvSpPr>
            <p:spPr>
              <a:xfrm>
                <a:off x="5104737" y="2134925"/>
                <a:ext cx="627306" cy="1063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1D6C5D80-CFA5-4B7C-8D9A-98D1F71FB04C}"/>
                </a:ext>
              </a:extLst>
            </p:cNvPr>
            <p:cNvSpPr txBox="1"/>
            <p:nvPr/>
          </p:nvSpPr>
          <p:spPr>
            <a:xfrm>
              <a:off x="467954" y="1616146"/>
              <a:ext cx="4727294" cy="584775"/>
            </a:xfrm>
            <a:prstGeom prst="rect">
              <a:avLst/>
            </a:prstGeom>
            <a:noFill/>
          </p:spPr>
          <p:txBody>
            <a:bodyPr wrap="square" rtlCol="0">
              <a:spAutoFit/>
            </a:bodyPr>
            <a:lstStyle/>
            <a:p>
              <a:r>
                <a:rPr lang="en-US" sz="1600" dirty="0">
                  <a:solidFill>
                    <a:schemeClr val="tx1">
                      <a:lumMod val="95000"/>
                      <a:lumOff val="5000"/>
                    </a:schemeClr>
                  </a:solidFill>
                  <a:cs typeface="Times New Roman" panose="02020603050405020304" pitchFamily="18" charset="0"/>
                </a:rPr>
                <a:t>Example from &lt;model&gt; of class name, variable name,</a:t>
              </a:r>
              <a:r>
                <a:rPr lang="zh-CN" altLang="en-US" sz="1600" dirty="0">
                  <a:solidFill>
                    <a:schemeClr val="tx1">
                      <a:lumMod val="95000"/>
                      <a:lumOff val="5000"/>
                    </a:schemeClr>
                  </a:solidFill>
                  <a:cs typeface="Times New Roman" panose="02020603050405020304" pitchFamily="18" charset="0"/>
                </a:rPr>
                <a:t> </a:t>
              </a:r>
              <a:r>
                <a:rPr lang="en-US" sz="1600" dirty="0">
                  <a:solidFill>
                    <a:schemeClr val="tx1">
                      <a:lumMod val="95000"/>
                      <a:lumOff val="5000"/>
                    </a:schemeClr>
                  </a:solidFill>
                  <a:cs typeface="Times New Roman" panose="02020603050405020304" pitchFamily="18" charset="0"/>
                </a:rPr>
                <a:t>parameter names :</a:t>
              </a:r>
            </a:p>
          </p:txBody>
        </p:sp>
        <p:sp>
          <p:nvSpPr>
            <p:cNvPr id="15" name="TextBox 14">
              <a:extLst>
                <a:ext uri="{FF2B5EF4-FFF2-40B4-BE49-F238E27FC236}">
                  <a16:creationId xmlns:a16="http://schemas.microsoft.com/office/drawing/2014/main" id="{AA332E91-5DB9-4E3C-9AB7-C85B7789C404}"/>
                </a:ext>
              </a:extLst>
            </p:cNvPr>
            <p:cNvSpPr txBox="1"/>
            <p:nvPr/>
          </p:nvSpPr>
          <p:spPr>
            <a:xfrm>
              <a:off x="5392337" y="1067904"/>
              <a:ext cx="5494027" cy="584775"/>
            </a:xfrm>
            <a:prstGeom prst="rect">
              <a:avLst/>
            </a:prstGeom>
            <a:noFill/>
          </p:spPr>
          <p:txBody>
            <a:bodyPr wrap="square" rtlCol="0">
              <a:spAutoFit/>
            </a:bodyPr>
            <a:lstStyle/>
            <a:p>
              <a:r>
                <a:rPr lang="en-US" sz="1600" dirty="0">
                  <a:solidFill>
                    <a:schemeClr val="tx1">
                      <a:lumMod val="95000"/>
                      <a:lumOff val="5000"/>
                    </a:schemeClr>
                  </a:solidFill>
                  <a:cs typeface="Times New Roman" panose="02020603050405020304" pitchFamily="18" charset="0"/>
                </a:rPr>
                <a:t>Example from &lt;view&gt; of class name, variable name,</a:t>
              </a:r>
              <a:r>
                <a:rPr lang="zh-CN" altLang="en-US" sz="1600" dirty="0">
                  <a:solidFill>
                    <a:schemeClr val="tx1">
                      <a:lumMod val="95000"/>
                      <a:lumOff val="5000"/>
                    </a:schemeClr>
                  </a:solidFill>
                  <a:cs typeface="Times New Roman" panose="02020603050405020304" pitchFamily="18" charset="0"/>
                </a:rPr>
                <a:t> </a:t>
              </a:r>
              <a:r>
                <a:rPr lang="en-US" sz="1600" dirty="0">
                  <a:solidFill>
                    <a:schemeClr val="tx1">
                      <a:lumMod val="95000"/>
                      <a:lumOff val="5000"/>
                    </a:schemeClr>
                  </a:solidFill>
                  <a:cs typeface="Times New Roman" panose="02020603050405020304" pitchFamily="18" charset="0"/>
                </a:rPr>
                <a:t>parameter names :</a:t>
              </a:r>
            </a:p>
          </p:txBody>
        </p:sp>
        <p:grpSp>
          <p:nvGrpSpPr>
            <p:cNvPr id="6" name="Group 5">
              <a:extLst>
                <a:ext uri="{FF2B5EF4-FFF2-40B4-BE49-F238E27FC236}">
                  <a16:creationId xmlns:a16="http://schemas.microsoft.com/office/drawing/2014/main" id="{17C8659C-B327-4609-AF7D-80367DBADF42}"/>
                </a:ext>
              </a:extLst>
            </p:cNvPr>
            <p:cNvGrpSpPr/>
            <p:nvPr/>
          </p:nvGrpSpPr>
          <p:grpSpPr>
            <a:xfrm>
              <a:off x="5392337" y="1657229"/>
              <a:ext cx="5263897" cy="2139348"/>
              <a:chOff x="4600767" y="1645473"/>
              <a:chExt cx="5263897" cy="2139348"/>
            </a:xfrm>
          </p:grpSpPr>
          <p:pic>
            <p:nvPicPr>
              <p:cNvPr id="14" name="Picture 13">
                <a:extLst>
                  <a:ext uri="{FF2B5EF4-FFF2-40B4-BE49-F238E27FC236}">
                    <a16:creationId xmlns:a16="http://schemas.microsoft.com/office/drawing/2014/main" id="{16E12185-EA7A-4025-B20B-3222ED367520}"/>
                  </a:ext>
                </a:extLst>
              </p:cNvPr>
              <p:cNvPicPr>
                <a:picLocks noChangeAspect="1"/>
              </p:cNvPicPr>
              <p:nvPr/>
            </p:nvPicPr>
            <p:blipFill>
              <a:blip r:embed="rId5"/>
              <a:stretch>
                <a:fillRect/>
              </a:stretch>
            </p:blipFill>
            <p:spPr>
              <a:xfrm>
                <a:off x="4600767" y="1645473"/>
                <a:ext cx="5263897" cy="2139348"/>
              </a:xfrm>
              <a:prstGeom prst="rect">
                <a:avLst/>
              </a:prstGeom>
            </p:spPr>
          </p:pic>
          <p:grpSp>
            <p:nvGrpSpPr>
              <p:cNvPr id="5" name="Group 4">
                <a:extLst>
                  <a:ext uri="{FF2B5EF4-FFF2-40B4-BE49-F238E27FC236}">
                    <a16:creationId xmlns:a16="http://schemas.microsoft.com/office/drawing/2014/main" id="{5A1433D6-0820-49DA-A5CE-F16B74B3FFE1}"/>
                  </a:ext>
                </a:extLst>
              </p:cNvPr>
              <p:cNvGrpSpPr/>
              <p:nvPr/>
            </p:nvGrpSpPr>
            <p:grpSpPr>
              <a:xfrm>
                <a:off x="5053054" y="1645473"/>
                <a:ext cx="2449002" cy="530617"/>
                <a:chOff x="5053054" y="1645473"/>
                <a:chExt cx="2449002" cy="530617"/>
              </a:xfrm>
            </p:grpSpPr>
            <p:sp>
              <p:nvSpPr>
                <p:cNvPr id="16" name="Rectangle 15">
                  <a:extLst>
                    <a:ext uri="{FF2B5EF4-FFF2-40B4-BE49-F238E27FC236}">
                      <a16:creationId xmlns:a16="http://schemas.microsoft.com/office/drawing/2014/main" id="{D64C2C9E-7771-40C9-965C-99FBC08204E5}"/>
                    </a:ext>
                  </a:extLst>
                </p:cNvPr>
                <p:cNvSpPr/>
                <p:nvPr/>
              </p:nvSpPr>
              <p:spPr>
                <a:xfrm>
                  <a:off x="5053054" y="1645473"/>
                  <a:ext cx="652007" cy="1554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AF36712-F552-44B7-BC22-251D6E096351}"/>
                    </a:ext>
                  </a:extLst>
                </p:cNvPr>
                <p:cNvSpPr/>
                <p:nvPr/>
              </p:nvSpPr>
              <p:spPr>
                <a:xfrm>
                  <a:off x="5629523" y="2020593"/>
                  <a:ext cx="1025719" cy="1554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8457D20-74E9-4CB4-AE00-92351EEA1B37}"/>
                    </a:ext>
                  </a:extLst>
                </p:cNvPr>
                <p:cNvSpPr/>
                <p:nvPr/>
              </p:nvSpPr>
              <p:spPr>
                <a:xfrm>
                  <a:off x="7056783" y="2020593"/>
                  <a:ext cx="445273" cy="1554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Tree>
    <p:extLst>
      <p:ext uri="{BB962C8B-B14F-4D97-AF65-F5344CB8AC3E}">
        <p14:creationId xmlns:p14="http://schemas.microsoft.com/office/powerpoint/2010/main" val="7794822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BCAA76E2-172B-44CA-A589-04D01E37292E}"/>
              </a:ext>
            </a:extLst>
          </p:cNvPr>
          <p:cNvSpPr/>
          <p:nvPr/>
        </p:nvSpPr>
        <p:spPr>
          <a:xfrm>
            <a:off x="-25298" y="3352"/>
            <a:ext cx="12217298" cy="400110"/>
          </a:xfrm>
          <a:prstGeom prst="rect">
            <a:avLst/>
          </a:prstGeom>
          <a:solidFill>
            <a:schemeClr val="accent2">
              <a:lumMod val="75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One:  Naming Conventions</a:t>
            </a:r>
          </a:p>
        </p:txBody>
      </p:sp>
      <p:sp>
        <p:nvSpPr>
          <p:cNvPr id="5" name="Rectangle 4">
            <a:extLst>
              <a:ext uri="{FF2B5EF4-FFF2-40B4-BE49-F238E27FC236}">
                <a16:creationId xmlns:a16="http://schemas.microsoft.com/office/drawing/2014/main" id="{9607322E-332D-4949-9F40-4F773561E480}"/>
              </a:ext>
            </a:extLst>
          </p:cNvPr>
          <p:cNvSpPr/>
          <p:nvPr/>
        </p:nvSpPr>
        <p:spPr>
          <a:xfrm>
            <a:off x="651132" y="2040029"/>
            <a:ext cx="8795017" cy="954107"/>
          </a:xfrm>
          <a:prstGeom prst="rect">
            <a:avLst/>
          </a:prstGeom>
        </p:spPr>
        <p:txBody>
          <a:bodyPr wrap="square">
            <a:spAutoFit/>
          </a:bodyPr>
          <a:lstStyle/>
          <a:p>
            <a:pPr marL="285750" indent="-285750" algn="just">
              <a:buFont typeface="Courier New" panose="02070309020205020404" pitchFamily="49" charset="0"/>
              <a:buChar char="o"/>
            </a:pPr>
            <a:endParaRPr lang="en-US" sz="1400" dirty="0">
              <a:latin typeface="Times New Roman" panose="02020603050405020304" pitchFamily="18" charset="0"/>
              <a:cs typeface="Times New Roman" panose="02020603050405020304" pitchFamily="18" charset="0"/>
            </a:endParaRPr>
          </a:p>
          <a:p>
            <a:pPr algn="just"/>
            <a:endParaRPr lang="en-US" sz="1400" dirty="0">
              <a:latin typeface="Times New Roman" panose="02020603050405020304" pitchFamily="18" charset="0"/>
              <a:cs typeface="Times New Roman" panose="02020603050405020304" pitchFamily="18" charset="0"/>
            </a:endParaRPr>
          </a:p>
          <a:p>
            <a:pPr algn="just"/>
            <a:endParaRPr lang="en-US" sz="1400" dirty="0">
              <a:latin typeface="Times New Roman" panose="02020603050405020304" pitchFamily="18" charset="0"/>
              <a:cs typeface="Times New Roman" panose="02020603050405020304" pitchFamily="18" charset="0"/>
            </a:endParaRPr>
          </a:p>
          <a:p>
            <a:pPr algn="just"/>
            <a:endParaRPr lang="en-US" sz="1400" dirty="0">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89924E47-6F48-43C3-86AA-B117DA22CC55}"/>
              </a:ext>
            </a:extLst>
          </p:cNvPr>
          <p:cNvGrpSpPr/>
          <p:nvPr/>
        </p:nvGrpSpPr>
        <p:grpSpPr>
          <a:xfrm>
            <a:off x="1347816" y="827601"/>
            <a:ext cx="9568379" cy="4942206"/>
            <a:chOff x="651130" y="1058378"/>
            <a:chExt cx="10889738" cy="4942206"/>
          </a:xfrm>
        </p:grpSpPr>
        <p:sp>
          <p:nvSpPr>
            <p:cNvPr id="2" name="TextBox 1">
              <a:extLst>
                <a:ext uri="{FF2B5EF4-FFF2-40B4-BE49-F238E27FC236}">
                  <a16:creationId xmlns:a16="http://schemas.microsoft.com/office/drawing/2014/main" id="{45ED7FF7-3BB5-479A-BC69-7A970CE49DB8}"/>
                </a:ext>
              </a:extLst>
            </p:cNvPr>
            <p:cNvSpPr txBox="1"/>
            <p:nvPr/>
          </p:nvSpPr>
          <p:spPr>
            <a:xfrm>
              <a:off x="651130" y="1058378"/>
              <a:ext cx="8596668" cy="609931"/>
            </a:xfrm>
            <a:prstGeom prst="rect">
              <a:avLst/>
            </a:prstGeom>
          </p:spPr>
          <p:txBody>
            <a:bodyPr vert="horz" lIns="91440" tIns="45720" rIns="91440" bIns="45720" rtlCol="0" anchor="t">
              <a:noAutofit/>
            </a:bodyPr>
            <a:lstStyle/>
            <a:p>
              <a:pPr>
                <a:spcBef>
                  <a:spcPct val="0"/>
                </a:spcBef>
                <a:spcAft>
                  <a:spcPts val="600"/>
                </a:spcAft>
              </a:pPr>
              <a:r>
                <a:rPr lang="en-US" sz="3600" dirty="0">
                  <a:solidFill>
                    <a:schemeClr val="tx1">
                      <a:lumMod val="95000"/>
                      <a:lumOff val="5000"/>
                    </a:schemeClr>
                  </a:solidFill>
                  <a:ea typeface="+mj-ea"/>
                  <a:cs typeface="Times New Roman" panose="02020603050405020304" pitchFamily="18" charset="0"/>
                </a:rPr>
                <a:t>5.1.5  Theoretical summary</a:t>
              </a:r>
            </a:p>
            <a:p>
              <a:pPr>
                <a:spcBef>
                  <a:spcPct val="0"/>
                </a:spcBef>
                <a:spcAft>
                  <a:spcPts val="600"/>
                </a:spcAft>
              </a:pPr>
              <a:endParaRPr lang="en-US" sz="3600" dirty="0">
                <a:solidFill>
                  <a:schemeClr val="tx1">
                    <a:lumMod val="95000"/>
                    <a:lumOff val="5000"/>
                  </a:schemeClr>
                </a:solidFill>
                <a:ea typeface="+mj-ea"/>
                <a:cs typeface="Times New Roman" panose="02020603050405020304" pitchFamily="18" charset="0"/>
              </a:endParaRPr>
            </a:p>
          </p:txBody>
        </p:sp>
        <p:sp>
          <p:nvSpPr>
            <p:cNvPr id="6" name="Rectangle 5">
              <a:extLst>
                <a:ext uri="{FF2B5EF4-FFF2-40B4-BE49-F238E27FC236}">
                  <a16:creationId xmlns:a16="http://schemas.microsoft.com/office/drawing/2014/main" id="{69418E40-C1C3-442E-AABC-34DD9EE03A64}"/>
                </a:ext>
              </a:extLst>
            </p:cNvPr>
            <p:cNvSpPr/>
            <p:nvPr/>
          </p:nvSpPr>
          <p:spPr>
            <a:xfrm>
              <a:off x="671646" y="1675743"/>
              <a:ext cx="10869222" cy="2783656"/>
            </a:xfrm>
            <a:prstGeom prst="rect">
              <a:avLst/>
            </a:prstGeom>
          </p:spPr>
          <p:txBody>
            <a:bodyPr vert="horz" lIns="91440" tIns="45720" rIns="91440" bIns="45720" rtlCol="0">
              <a:noAutofit/>
            </a:bodyPr>
            <a:lstStyle/>
            <a:p>
              <a:pPr algn="just">
                <a:lnSpc>
                  <a:spcPct val="150000"/>
                </a:lnSpc>
                <a:spcBef>
                  <a:spcPts val="600"/>
                </a:spcBef>
                <a:buClr>
                  <a:schemeClr val="accent1"/>
                </a:buClr>
                <a:buSzPct val="80000"/>
              </a:pPr>
              <a:r>
                <a:rPr lang="en-US" sz="1600" dirty="0">
                  <a:solidFill>
                    <a:schemeClr val="tx1">
                      <a:lumMod val="95000"/>
                      <a:lumOff val="5000"/>
                    </a:schemeClr>
                  </a:solidFill>
                  <a:cs typeface="Times New Roman" panose="02020603050405020304" pitchFamily="18" charset="0"/>
                </a:rPr>
                <a:t>Following the Naming Conventions in the process of completing this project has the following advantages:</a:t>
              </a:r>
            </a:p>
            <a:p>
              <a:pPr marL="285750" indent="-285750" algn="just">
                <a:lnSpc>
                  <a:spcPct val="150000"/>
                </a:lnSpc>
                <a:spcBef>
                  <a:spcPts val="600"/>
                </a:spcBef>
                <a:buClr>
                  <a:schemeClr val="accent1"/>
                </a:buClr>
                <a:buSzPct val="80000"/>
                <a:buFont typeface="Arial" panose="020B0604020202020204" pitchFamily="34" charset="0"/>
                <a:buChar char="•"/>
              </a:pPr>
              <a:r>
                <a:rPr lang="en-US" sz="1600" dirty="0">
                  <a:solidFill>
                    <a:schemeClr val="tx1">
                      <a:lumMod val="95000"/>
                      <a:lumOff val="5000"/>
                    </a:schemeClr>
                  </a:solidFill>
                  <a:cs typeface="Times New Roman" panose="02020603050405020304" pitchFamily="18" charset="0"/>
                </a:rPr>
                <a:t>Effectively avoid the occurrence of naming conflicts.</a:t>
              </a:r>
            </a:p>
            <a:p>
              <a:pPr marL="285750" indent="-285750" algn="just">
                <a:lnSpc>
                  <a:spcPct val="150000"/>
                </a:lnSpc>
                <a:spcBef>
                  <a:spcPts val="600"/>
                </a:spcBef>
                <a:buClr>
                  <a:schemeClr val="accent1"/>
                </a:buClr>
                <a:buSzPct val="80000"/>
                <a:buFont typeface="Arial" panose="020B0604020202020204" pitchFamily="34" charset="0"/>
                <a:buChar char="•"/>
              </a:pPr>
              <a:r>
                <a:rPr lang="en-US" sz="1600" dirty="0">
                  <a:solidFill>
                    <a:schemeClr val="tx1">
                      <a:lumMod val="95000"/>
                      <a:lumOff val="5000"/>
                    </a:schemeClr>
                  </a:solidFill>
                  <a:cs typeface="Times New Roman" panose="02020603050405020304" pitchFamily="18" charset="0"/>
                </a:rPr>
                <a:t>Reduce the work required to read and understand the source code.</a:t>
              </a:r>
            </a:p>
            <a:p>
              <a:pPr marL="285750" indent="-285750" algn="just">
                <a:lnSpc>
                  <a:spcPct val="150000"/>
                </a:lnSpc>
                <a:spcBef>
                  <a:spcPts val="600"/>
                </a:spcBef>
                <a:buClr>
                  <a:schemeClr val="accent1"/>
                </a:buClr>
                <a:buSzPct val="80000"/>
                <a:buFont typeface="Arial" panose="020B0604020202020204" pitchFamily="34" charset="0"/>
                <a:buChar char="•"/>
              </a:pPr>
              <a:r>
                <a:rPr lang="en-US" sz="1600" dirty="0">
                  <a:solidFill>
                    <a:schemeClr val="tx1">
                      <a:lumMod val="95000"/>
                      <a:lumOff val="5000"/>
                    </a:schemeClr>
                  </a:solidFill>
                  <a:cs typeface="Times New Roman" panose="02020603050405020304" pitchFamily="18" charset="0"/>
                </a:rPr>
                <a:t>Provide better understanding in case of code reuse after a long interval of time.</a:t>
              </a:r>
            </a:p>
            <a:p>
              <a:pPr marL="285750" indent="-285750" algn="just">
                <a:lnSpc>
                  <a:spcPct val="150000"/>
                </a:lnSpc>
                <a:spcBef>
                  <a:spcPts val="600"/>
                </a:spcBef>
                <a:buClr>
                  <a:schemeClr val="accent1"/>
                </a:buClr>
                <a:buSzPct val="80000"/>
                <a:buFont typeface="Arial" panose="020B0604020202020204" pitchFamily="34" charset="0"/>
                <a:buChar char="•"/>
              </a:pPr>
              <a:r>
                <a:rPr lang="en-US" sz="1600" dirty="0">
                  <a:solidFill>
                    <a:schemeClr val="tx1">
                      <a:lumMod val="95000"/>
                      <a:lumOff val="5000"/>
                    </a:schemeClr>
                  </a:solidFill>
                  <a:cs typeface="Times New Roman" panose="02020603050405020304" pitchFamily="18" charset="0"/>
                </a:rPr>
                <a:t>Enhance the aesthetic and professional appearance of work product.</a:t>
              </a:r>
            </a:p>
            <a:p>
              <a:pPr marL="285750" indent="-285750" algn="just">
                <a:lnSpc>
                  <a:spcPct val="150000"/>
                </a:lnSpc>
                <a:spcBef>
                  <a:spcPts val="600"/>
                </a:spcBef>
                <a:buClr>
                  <a:schemeClr val="accent1"/>
                </a:buClr>
                <a:buSzPct val="80000"/>
                <a:buFont typeface="Arial" panose="020B0604020202020204" pitchFamily="34" charset="0"/>
                <a:buChar char="•"/>
              </a:pPr>
              <a:r>
                <a:rPr lang="en-US" sz="1600" dirty="0">
                  <a:solidFill>
                    <a:schemeClr val="tx1">
                      <a:lumMod val="95000"/>
                      <a:lumOff val="5000"/>
                    </a:schemeClr>
                  </a:solidFill>
                  <a:cs typeface="Times New Roman" panose="02020603050405020304" pitchFamily="18" charset="0"/>
                </a:rPr>
                <a:t>Enable the use of automated refactoring or search and replace tools with minimal potential for error</a:t>
              </a:r>
            </a:p>
          </p:txBody>
        </p:sp>
        <p:grpSp>
          <p:nvGrpSpPr>
            <p:cNvPr id="7" name="Group 6">
              <a:extLst>
                <a:ext uri="{FF2B5EF4-FFF2-40B4-BE49-F238E27FC236}">
                  <a16:creationId xmlns:a16="http://schemas.microsoft.com/office/drawing/2014/main" id="{0BD43C85-D558-42BD-B337-6B5A8E017D6F}"/>
                </a:ext>
              </a:extLst>
            </p:cNvPr>
            <p:cNvGrpSpPr/>
            <p:nvPr/>
          </p:nvGrpSpPr>
          <p:grpSpPr>
            <a:xfrm>
              <a:off x="651131" y="4489132"/>
              <a:ext cx="10869222" cy="1511452"/>
              <a:chOff x="748409" y="4490477"/>
              <a:chExt cx="10869222" cy="1511452"/>
            </a:xfrm>
          </p:grpSpPr>
          <p:sp>
            <p:nvSpPr>
              <p:cNvPr id="8" name="TextBox 7">
                <a:extLst>
                  <a:ext uri="{FF2B5EF4-FFF2-40B4-BE49-F238E27FC236}">
                    <a16:creationId xmlns:a16="http://schemas.microsoft.com/office/drawing/2014/main" id="{578DA2BA-B21D-4BDF-AAC3-B12A0F73531D}"/>
                  </a:ext>
                </a:extLst>
              </p:cNvPr>
              <p:cNvSpPr txBox="1"/>
              <p:nvPr/>
            </p:nvSpPr>
            <p:spPr>
              <a:xfrm>
                <a:off x="748409" y="4490477"/>
                <a:ext cx="8596668" cy="807393"/>
              </a:xfrm>
              <a:prstGeom prst="rect">
                <a:avLst/>
              </a:prstGeom>
            </p:spPr>
            <p:txBody>
              <a:bodyPr vert="horz" lIns="91440" tIns="45720" rIns="91440" bIns="45720" rtlCol="0" anchor="t">
                <a:normAutofit/>
              </a:bodyPr>
              <a:lstStyle/>
              <a:p>
                <a:pPr>
                  <a:spcBef>
                    <a:spcPct val="0"/>
                  </a:spcBef>
                  <a:spcAft>
                    <a:spcPts val="600"/>
                  </a:spcAft>
                </a:pPr>
                <a:r>
                  <a:rPr lang="en-US" sz="3600" dirty="0">
                    <a:solidFill>
                      <a:schemeClr val="tx1">
                        <a:lumMod val="95000"/>
                        <a:lumOff val="5000"/>
                      </a:schemeClr>
                    </a:solidFill>
                    <a:ea typeface="+mj-ea"/>
                    <a:cs typeface="Times New Roman" panose="02020603050405020304" pitchFamily="18" charset="0"/>
                  </a:rPr>
                  <a:t>5.1.6  How could I improve.</a:t>
                </a:r>
              </a:p>
              <a:p>
                <a:pPr>
                  <a:spcBef>
                    <a:spcPct val="0"/>
                  </a:spcBef>
                  <a:spcAft>
                    <a:spcPts val="600"/>
                  </a:spcAft>
                </a:pPr>
                <a:endParaRPr lang="en-US" sz="3600" dirty="0">
                  <a:solidFill>
                    <a:schemeClr val="tx1">
                      <a:lumMod val="95000"/>
                      <a:lumOff val="5000"/>
                    </a:schemeClr>
                  </a:solidFill>
                  <a:ea typeface="+mj-ea"/>
                  <a:cs typeface="Times New Roman" panose="02020603050405020304" pitchFamily="18" charset="0"/>
                </a:endParaRPr>
              </a:p>
            </p:txBody>
          </p:sp>
          <p:sp>
            <p:nvSpPr>
              <p:cNvPr id="9" name="Rectangle 8">
                <a:extLst>
                  <a:ext uri="{FF2B5EF4-FFF2-40B4-BE49-F238E27FC236}">
                    <a16:creationId xmlns:a16="http://schemas.microsoft.com/office/drawing/2014/main" id="{23B32D8E-91A2-4C16-BD03-34445E377D2D}"/>
                  </a:ext>
                </a:extLst>
              </p:cNvPr>
              <p:cNvSpPr/>
              <p:nvPr/>
            </p:nvSpPr>
            <p:spPr>
              <a:xfrm>
                <a:off x="748409" y="5128741"/>
                <a:ext cx="10869222" cy="873188"/>
              </a:xfrm>
              <a:prstGeom prst="rect">
                <a:avLst/>
              </a:prstGeom>
            </p:spPr>
            <p:txBody>
              <a:bodyPr wrap="square">
                <a:spAutoFit/>
              </a:bodyPr>
              <a:lstStyle/>
              <a:p>
                <a:pPr algn="just">
                  <a:lnSpc>
                    <a:spcPct val="150000"/>
                  </a:lnSpc>
                  <a:spcBef>
                    <a:spcPts val="600"/>
                  </a:spcBef>
                  <a:buClr>
                    <a:schemeClr val="accent1"/>
                  </a:buClr>
                  <a:buSzPct val="80000"/>
                </a:pPr>
                <a:r>
                  <a:rPr lang="en-US" sz="1600" dirty="0">
                    <a:solidFill>
                      <a:schemeClr val="tx1">
                        <a:lumMod val="95000"/>
                        <a:lumOff val="5000"/>
                      </a:schemeClr>
                    </a:solidFill>
                    <a:cs typeface="Times New Roman" panose="02020603050405020304" pitchFamily="18" charset="0"/>
                  </a:rPr>
                  <a:t>The names of some of the variables and parameters in the project should be clearer and more explicit.</a:t>
                </a:r>
              </a:p>
              <a:p>
                <a:pPr algn="just">
                  <a:lnSpc>
                    <a:spcPct val="150000"/>
                  </a:lnSpc>
                  <a:spcBef>
                    <a:spcPts val="600"/>
                  </a:spcBef>
                  <a:buClr>
                    <a:schemeClr val="accent1"/>
                  </a:buClr>
                  <a:buSzPct val="80000"/>
                </a:pPr>
                <a:r>
                  <a:rPr lang="en-US" sz="1600" dirty="0">
                    <a:solidFill>
                      <a:schemeClr val="tx1">
                        <a:lumMod val="95000"/>
                        <a:lumOff val="5000"/>
                      </a:schemeClr>
                    </a:solidFill>
                    <a:cs typeface="Times New Roman" panose="02020603050405020304" pitchFamily="18" charset="0"/>
                  </a:rPr>
                  <a:t>Reduce the ambiguous naming.</a:t>
                </a:r>
              </a:p>
            </p:txBody>
          </p:sp>
        </p:grpSp>
      </p:grpSp>
    </p:spTree>
    <p:extLst>
      <p:ext uri="{BB962C8B-B14F-4D97-AF65-F5344CB8AC3E}">
        <p14:creationId xmlns:p14="http://schemas.microsoft.com/office/powerpoint/2010/main" val="28832373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AABD3CB-F407-4097-9A53-CA052FC7F577}"/>
              </a:ext>
            </a:extLst>
          </p:cNvPr>
          <p:cNvSpPr/>
          <p:nvPr/>
        </p:nvSpPr>
        <p:spPr>
          <a:xfrm>
            <a:off x="-10246" y="-6251"/>
            <a:ext cx="12202246" cy="400110"/>
          </a:xfrm>
          <a:prstGeom prst="rect">
            <a:avLst/>
          </a:prstGeom>
          <a:solidFill>
            <a:schemeClr val="accent3">
              <a:lumMod val="50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Two:  Commenting Conventions</a:t>
            </a:r>
          </a:p>
        </p:txBody>
      </p:sp>
      <p:grpSp>
        <p:nvGrpSpPr>
          <p:cNvPr id="2" name="Group 1">
            <a:extLst>
              <a:ext uri="{FF2B5EF4-FFF2-40B4-BE49-F238E27FC236}">
                <a16:creationId xmlns:a16="http://schemas.microsoft.com/office/drawing/2014/main" id="{187A75EA-C1EA-419A-9C8D-11CFE52839FE}"/>
              </a:ext>
            </a:extLst>
          </p:cNvPr>
          <p:cNvGrpSpPr/>
          <p:nvPr/>
        </p:nvGrpSpPr>
        <p:grpSpPr>
          <a:xfrm>
            <a:off x="1271530" y="911953"/>
            <a:ext cx="10026123" cy="4485978"/>
            <a:chOff x="505176" y="785678"/>
            <a:chExt cx="11293150" cy="4485978"/>
          </a:xfrm>
        </p:grpSpPr>
        <p:sp>
          <p:nvSpPr>
            <p:cNvPr id="26" name="TextBox 25">
              <a:extLst>
                <a:ext uri="{FF2B5EF4-FFF2-40B4-BE49-F238E27FC236}">
                  <a16:creationId xmlns:a16="http://schemas.microsoft.com/office/drawing/2014/main" id="{5479B517-5342-401B-ADA6-E2C4158702F8}"/>
                </a:ext>
              </a:extLst>
            </p:cNvPr>
            <p:cNvSpPr txBox="1"/>
            <p:nvPr/>
          </p:nvSpPr>
          <p:spPr>
            <a:xfrm>
              <a:off x="541570" y="785678"/>
              <a:ext cx="11256756" cy="646331"/>
            </a:xfrm>
            <a:prstGeom prst="rect">
              <a:avLst/>
            </a:prstGeom>
            <a:noFill/>
          </p:spPr>
          <p:txBody>
            <a:bodyPr wrap="square" rtlCol="0">
              <a:spAutoFit/>
            </a:bodyPr>
            <a:lstStyle/>
            <a:p>
              <a:r>
                <a:rPr lang="en-US" altLang="zh-CN" sz="3600" dirty="0">
                  <a:solidFill>
                    <a:schemeClr val="tx1">
                      <a:lumMod val="95000"/>
                      <a:lumOff val="5000"/>
                    </a:schemeClr>
                  </a:solidFill>
                  <a:cs typeface="Times New Roman" panose="02020603050405020304" pitchFamily="18" charset="0"/>
                </a:rPr>
                <a:t>5</a:t>
              </a:r>
              <a:r>
                <a:rPr lang="en-US" sz="3600" dirty="0">
                  <a:solidFill>
                    <a:schemeClr val="tx1">
                      <a:lumMod val="95000"/>
                      <a:lumOff val="5000"/>
                    </a:schemeClr>
                  </a:solidFill>
                  <a:cs typeface="Times New Roman" panose="02020603050405020304" pitchFamily="18" charset="0"/>
                </a:rPr>
                <a:t>.2.1  What is Commenting Conventions?</a:t>
              </a:r>
            </a:p>
          </p:txBody>
        </p:sp>
        <p:sp>
          <p:nvSpPr>
            <p:cNvPr id="30" name="TextBox 29">
              <a:extLst>
                <a:ext uri="{FF2B5EF4-FFF2-40B4-BE49-F238E27FC236}">
                  <a16:creationId xmlns:a16="http://schemas.microsoft.com/office/drawing/2014/main" id="{BB65F35A-7899-4CEA-B5CE-63D4DF0A44A6}"/>
                </a:ext>
              </a:extLst>
            </p:cNvPr>
            <p:cNvSpPr txBox="1"/>
            <p:nvPr/>
          </p:nvSpPr>
          <p:spPr>
            <a:xfrm>
              <a:off x="505176" y="1700717"/>
              <a:ext cx="11113618" cy="2264081"/>
            </a:xfrm>
            <a:prstGeom prst="rect">
              <a:avLst/>
            </a:prstGeom>
            <a:noFill/>
          </p:spPr>
          <p:txBody>
            <a:bodyPr wrap="square" rtlCol="0">
              <a:spAutoFit/>
            </a:bodyPr>
            <a:lstStyle/>
            <a:p>
              <a:pPr algn="just">
                <a:lnSpc>
                  <a:spcPct val="150000"/>
                </a:lnSpc>
                <a:spcBef>
                  <a:spcPts val="600"/>
                </a:spcBef>
              </a:pPr>
              <a:r>
                <a:rPr lang="en-US" sz="1600" dirty="0">
                  <a:solidFill>
                    <a:schemeClr val="tx1">
                      <a:lumMod val="95000"/>
                      <a:lumOff val="5000"/>
                    </a:schemeClr>
                  </a:solidFill>
                  <a:cs typeface="Times New Roman" panose="02020603050405020304" pitchFamily="18" charset="0"/>
                </a:rPr>
                <a:t>C# Coding conventions : </a:t>
              </a:r>
            </a:p>
            <a:p>
              <a:pPr marL="285750" indent="-285750" algn="just">
                <a:lnSpc>
                  <a:spcPct val="150000"/>
                </a:lnSpc>
                <a:buFont typeface="Arial" panose="020B0604020202020204" pitchFamily="34" charset="0"/>
                <a:buChar char="•"/>
              </a:pPr>
              <a:r>
                <a:rPr lang="en-US" sz="1600" dirty="0">
                  <a:solidFill>
                    <a:schemeClr val="tx1">
                      <a:lumMod val="95000"/>
                      <a:lumOff val="5000"/>
                    </a:schemeClr>
                  </a:solidFill>
                  <a:cs typeface="Times New Roman" panose="02020603050405020304" pitchFamily="18" charset="0"/>
                </a:rPr>
                <a:t>Place the comment on a separate line, not at the end of a line of code.</a:t>
              </a:r>
            </a:p>
            <a:p>
              <a:pPr marL="285750" indent="-285750" algn="just">
                <a:lnSpc>
                  <a:spcPct val="150000"/>
                </a:lnSpc>
                <a:buFont typeface="Arial" panose="020B0604020202020204" pitchFamily="34" charset="0"/>
                <a:buChar char="•"/>
              </a:pPr>
              <a:r>
                <a:rPr lang="en-US" sz="1600" dirty="0">
                  <a:solidFill>
                    <a:schemeClr val="tx1">
                      <a:lumMod val="95000"/>
                      <a:lumOff val="5000"/>
                    </a:schemeClr>
                  </a:solidFill>
                  <a:cs typeface="Times New Roman" panose="02020603050405020304" pitchFamily="18" charset="0"/>
                </a:rPr>
                <a:t>Begin comment text with an uppercase letter.</a:t>
              </a:r>
            </a:p>
            <a:p>
              <a:pPr marL="285750" indent="-285750" algn="just">
                <a:lnSpc>
                  <a:spcPct val="150000"/>
                </a:lnSpc>
                <a:buFont typeface="Arial" panose="020B0604020202020204" pitchFamily="34" charset="0"/>
                <a:buChar char="•"/>
              </a:pPr>
              <a:r>
                <a:rPr lang="en-US" sz="1600" dirty="0">
                  <a:solidFill>
                    <a:schemeClr val="tx1">
                      <a:lumMod val="95000"/>
                      <a:lumOff val="5000"/>
                    </a:schemeClr>
                  </a:solidFill>
                  <a:cs typeface="Times New Roman" panose="02020603050405020304" pitchFamily="18" charset="0"/>
                </a:rPr>
                <a:t>End comment text with a period.</a:t>
              </a:r>
            </a:p>
            <a:p>
              <a:pPr marL="285750" indent="-285750" algn="just">
                <a:lnSpc>
                  <a:spcPct val="150000"/>
                </a:lnSpc>
                <a:buFont typeface="Arial" panose="020B0604020202020204" pitchFamily="34" charset="0"/>
                <a:buChar char="•"/>
              </a:pPr>
              <a:r>
                <a:rPr lang="en-US" sz="1600" dirty="0">
                  <a:solidFill>
                    <a:schemeClr val="tx1">
                      <a:lumMod val="95000"/>
                      <a:lumOff val="5000"/>
                    </a:schemeClr>
                  </a:solidFill>
                  <a:cs typeface="Times New Roman" panose="02020603050405020304" pitchFamily="18" charset="0"/>
                </a:rPr>
                <a:t>Insert one space between the comment delimiter (//) and the comment text, as shown in the following example.</a:t>
              </a:r>
            </a:p>
            <a:p>
              <a:pPr marL="285750" indent="-285750" algn="just">
                <a:lnSpc>
                  <a:spcPct val="150000"/>
                </a:lnSpc>
                <a:buFont typeface="Arial" panose="020B0604020202020204" pitchFamily="34" charset="0"/>
                <a:buChar char="•"/>
              </a:pPr>
              <a:r>
                <a:rPr lang="en-US" sz="1600" dirty="0">
                  <a:solidFill>
                    <a:schemeClr val="tx1">
                      <a:lumMod val="95000"/>
                      <a:lumOff val="5000"/>
                    </a:schemeClr>
                  </a:solidFill>
                  <a:cs typeface="Times New Roman" panose="02020603050405020304" pitchFamily="18" charset="0"/>
                </a:rPr>
                <a:t>Do not create formatted blocks of asterisks around comments.</a:t>
              </a:r>
            </a:p>
          </p:txBody>
        </p:sp>
        <p:sp>
          <p:nvSpPr>
            <p:cNvPr id="6" name="Rectangle 5">
              <a:extLst>
                <a:ext uri="{FF2B5EF4-FFF2-40B4-BE49-F238E27FC236}">
                  <a16:creationId xmlns:a16="http://schemas.microsoft.com/office/drawing/2014/main" id="{6E5F7383-5953-4D47-B306-0DB2D430B668}"/>
                </a:ext>
              </a:extLst>
            </p:cNvPr>
            <p:cNvSpPr/>
            <p:nvPr/>
          </p:nvSpPr>
          <p:spPr>
            <a:xfrm>
              <a:off x="541569" y="4933102"/>
              <a:ext cx="10937460" cy="338554"/>
            </a:xfrm>
            <a:prstGeom prst="rect">
              <a:avLst/>
            </a:prstGeom>
          </p:spPr>
          <p:txBody>
            <a:bodyPr wrap="square">
              <a:spAutoFit/>
            </a:bodyPr>
            <a:lstStyle/>
            <a:p>
              <a:pPr algn="just">
                <a:spcBef>
                  <a:spcPts val="600"/>
                </a:spcBef>
                <a:buClr>
                  <a:schemeClr val="accent1"/>
                </a:buClr>
                <a:buSzPct val="80000"/>
              </a:pPr>
              <a:r>
                <a:rPr lang="en-US" sz="1600" dirty="0">
                  <a:solidFill>
                    <a:schemeClr val="tx1">
                      <a:lumMod val="95000"/>
                      <a:lumOff val="5000"/>
                    </a:schemeClr>
                  </a:solidFill>
                  <a:cs typeface="Times New Roman" panose="02020603050405020304" pitchFamily="18" charset="0"/>
                </a:rPr>
                <a:t>https://docs.microsoft.com/en-us/dotnet/csharp/programming-guide/inside-a-program/coding-conventions</a:t>
              </a:r>
            </a:p>
          </p:txBody>
        </p:sp>
        <p:sp>
          <p:nvSpPr>
            <p:cNvPr id="7" name="TextBox 6">
              <a:extLst>
                <a:ext uri="{FF2B5EF4-FFF2-40B4-BE49-F238E27FC236}">
                  <a16:creationId xmlns:a16="http://schemas.microsoft.com/office/drawing/2014/main" id="{CF0506FD-D30F-4F3E-BDC9-6E4124469936}"/>
                </a:ext>
              </a:extLst>
            </p:cNvPr>
            <p:cNvSpPr txBox="1"/>
            <p:nvPr/>
          </p:nvSpPr>
          <p:spPr>
            <a:xfrm>
              <a:off x="505176" y="4258758"/>
              <a:ext cx="8308231" cy="646331"/>
            </a:xfrm>
            <a:prstGeom prst="rect">
              <a:avLst/>
            </a:prstGeom>
            <a:noFill/>
          </p:spPr>
          <p:txBody>
            <a:bodyPr wrap="square" rtlCol="0">
              <a:spAutoFit/>
            </a:bodyPr>
            <a:lstStyle/>
            <a:p>
              <a:r>
                <a:rPr lang="en-US" altLang="zh-CN" sz="3600" dirty="0">
                  <a:solidFill>
                    <a:schemeClr val="tx1">
                      <a:lumMod val="95000"/>
                      <a:lumOff val="5000"/>
                    </a:schemeClr>
                  </a:solidFill>
                  <a:cs typeface="Times New Roman" panose="02020603050405020304" pitchFamily="18" charset="0"/>
                </a:rPr>
                <a:t>5.1</a:t>
              </a:r>
              <a:r>
                <a:rPr lang="en-US" sz="3600" dirty="0">
                  <a:solidFill>
                    <a:schemeClr val="tx1">
                      <a:lumMod val="95000"/>
                      <a:lumOff val="5000"/>
                    </a:schemeClr>
                  </a:solidFill>
                  <a:cs typeface="Times New Roman" panose="02020603050405020304" pitchFamily="18" charset="0"/>
                </a:rPr>
                <a:t>.2  Reference</a:t>
              </a:r>
            </a:p>
          </p:txBody>
        </p:sp>
      </p:grpSp>
    </p:spTree>
    <p:extLst>
      <p:ext uri="{BB962C8B-B14F-4D97-AF65-F5344CB8AC3E}">
        <p14:creationId xmlns:p14="http://schemas.microsoft.com/office/powerpoint/2010/main" val="15530395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ED7FF7-3BB5-479A-BC69-7A970CE49DB8}"/>
              </a:ext>
            </a:extLst>
          </p:cNvPr>
          <p:cNvSpPr txBox="1"/>
          <p:nvPr/>
        </p:nvSpPr>
        <p:spPr>
          <a:xfrm>
            <a:off x="1307704" y="921979"/>
            <a:ext cx="8596668" cy="609931"/>
          </a:xfrm>
          <a:prstGeom prst="rect">
            <a:avLst/>
          </a:prstGeom>
        </p:spPr>
        <p:txBody>
          <a:bodyPr vert="horz" lIns="91440" tIns="45720" rIns="91440" bIns="45720" rtlCol="0" anchor="t">
            <a:normAutofit lnSpcReduction="10000"/>
          </a:bodyPr>
          <a:lstStyle/>
          <a:p>
            <a:pPr>
              <a:spcBef>
                <a:spcPct val="0"/>
              </a:spcBef>
              <a:spcAft>
                <a:spcPts val="600"/>
              </a:spcAft>
            </a:pPr>
            <a:r>
              <a:rPr lang="en-US" sz="3600" dirty="0">
                <a:solidFill>
                  <a:schemeClr val="tx1">
                    <a:lumMod val="95000"/>
                    <a:lumOff val="5000"/>
                  </a:schemeClr>
                </a:solidFill>
                <a:ea typeface="+mj-ea"/>
                <a:cs typeface="Times New Roman" panose="02020603050405020304" pitchFamily="18" charset="0"/>
              </a:rPr>
              <a:t>5.2.3 What I have done &amp;</a:t>
            </a:r>
            <a:r>
              <a:rPr lang="en-US" sz="3600" dirty="0">
                <a:solidFill>
                  <a:schemeClr val="tx1">
                    <a:lumMod val="95000"/>
                    <a:lumOff val="5000"/>
                  </a:schemeClr>
                </a:solidFill>
                <a:cs typeface="Times New Roman" panose="02020603050405020304" pitchFamily="18" charset="0"/>
              </a:rPr>
              <a:t> Code Example</a:t>
            </a:r>
            <a:endParaRPr lang="en-US" sz="3600" dirty="0">
              <a:solidFill>
                <a:schemeClr val="tx1">
                  <a:lumMod val="95000"/>
                  <a:lumOff val="5000"/>
                </a:schemeClr>
              </a:solidFill>
              <a:ea typeface="+mj-ea"/>
              <a:cs typeface="Times New Roman" panose="02020603050405020304" pitchFamily="18" charset="0"/>
            </a:endParaRPr>
          </a:p>
        </p:txBody>
      </p:sp>
      <p:sp>
        <p:nvSpPr>
          <p:cNvPr id="22" name="Rectangle 21">
            <a:extLst>
              <a:ext uri="{FF2B5EF4-FFF2-40B4-BE49-F238E27FC236}">
                <a16:creationId xmlns:a16="http://schemas.microsoft.com/office/drawing/2014/main" id="{BCAA76E2-172B-44CA-A589-04D01E37292E}"/>
              </a:ext>
            </a:extLst>
          </p:cNvPr>
          <p:cNvSpPr/>
          <p:nvPr/>
        </p:nvSpPr>
        <p:spPr>
          <a:xfrm>
            <a:off x="-25298" y="3352"/>
            <a:ext cx="12217298" cy="400110"/>
          </a:xfrm>
          <a:prstGeom prst="rect">
            <a:avLst/>
          </a:prstGeom>
          <a:solidFill>
            <a:schemeClr val="accent3">
              <a:lumMod val="50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Two:  Commenting Conventions</a:t>
            </a:r>
          </a:p>
        </p:txBody>
      </p:sp>
      <p:grpSp>
        <p:nvGrpSpPr>
          <p:cNvPr id="27" name="Group 26">
            <a:extLst>
              <a:ext uri="{FF2B5EF4-FFF2-40B4-BE49-F238E27FC236}">
                <a16:creationId xmlns:a16="http://schemas.microsoft.com/office/drawing/2014/main" id="{6449DA8E-C605-4742-AA50-E37B885826CA}"/>
              </a:ext>
            </a:extLst>
          </p:cNvPr>
          <p:cNvGrpSpPr/>
          <p:nvPr/>
        </p:nvGrpSpPr>
        <p:grpSpPr>
          <a:xfrm>
            <a:off x="884011" y="1629711"/>
            <a:ext cx="10423978" cy="4522895"/>
            <a:chOff x="763325" y="1821018"/>
            <a:chExt cx="8218342" cy="4734533"/>
          </a:xfrm>
        </p:grpSpPr>
        <p:sp>
          <p:nvSpPr>
            <p:cNvPr id="4" name="TextBox 3">
              <a:extLst>
                <a:ext uri="{FF2B5EF4-FFF2-40B4-BE49-F238E27FC236}">
                  <a16:creationId xmlns:a16="http://schemas.microsoft.com/office/drawing/2014/main" id="{ED2B8EE3-B094-4F3A-848C-97F77B42DE0C}"/>
                </a:ext>
              </a:extLst>
            </p:cNvPr>
            <p:cNvSpPr txBox="1"/>
            <p:nvPr/>
          </p:nvSpPr>
          <p:spPr>
            <a:xfrm>
              <a:off x="763325" y="1821018"/>
              <a:ext cx="1453645" cy="322179"/>
            </a:xfrm>
            <a:prstGeom prst="rect">
              <a:avLst/>
            </a:prstGeom>
            <a:noFill/>
          </p:spPr>
          <p:txBody>
            <a:bodyPr wrap="none" rtlCol="0">
              <a:spAutoFit/>
            </a:bodyPr>
            <a:lstStyle/>
            <a:p>
              <a:r>
                <a:rPr lang="en-US" sz="1400" dirty="0">
                  <a:solidFill>
                    <a:schemeClr val="tx1">
                      <a:lumMod val="95000"/>
                      <a:lumOff val="5000"/>
                    </a:schemeClr>
                  </a:solidFill>
                  <a:cs typeface="Times New Roman" panose="02020603050405020304" pitchFamily="18" charset="0"/>
                </a:rPr>
                <a:t>Example from &lt;view&gt;:</a:t>
              </a:r>
            </a:p>
          </p:txBody>
        </p:sp>
        <p:sp>
          <p:nvSpPr>
            <p:cNvPr id="8" name="TextBox 7">
              <a:extLst>
                <a:ext uri="{FF2B5EF4-FFF2-40B4-BE49-F238E27FC236}">
                  <a16:creationId xmlns:a16="http://schemas.microsoft.com/office/drawing/2014/main" id="{D62F96CE-6EA5-476F-8D1F-9438E5D543F7}"/>
                </a:ext>
              </a:extLst>
            </p:cNvPr>
            <p:cNvSpPr txBox="1"/>
            <p:nvPr/>
          </p:nvSpPr>
          <p:spPr>
            <a:xfrm>
              <a:off x="5814283" y="1821018"/>
              <a:ext cx="1543376" cy="322179"/>
            </a:xfrm>
            <a:prstGeom prst="rect">
              <a:avLst/>
            </a:prstGeom>
            <a:noFill/>
          </p:spPr>
          <p:txBody>
            <a:bodyPr wrap="none" rtlCol="0">
              <a:spAutoFit/>
            </a:bodyPr>
            <a:lstStyle/>
            <a:p>
              <a:r>
                <a:rPr lang="en-US" sz="1400" dirty="0">
                  <a:solidFill>
                    <a:schemeClr val="tx1">
                      <a:lumMod val="95000"/>
                      <a:lumOff val="5000"/>
                    </a:schemeClr>
                  </a:solidFill>
                  <a:cs typeface="Times New Roman" panose="02020603050405020304" pitchFamily="18" charset="0"/>
                </a:rPr>
                <a:t>Example from &lt;model&gt;:</a:t>
              </a:r>
            </a:p>
          </p:txBody>
        </p:sp>
        <p:grpSp>
          <p:nvGrpSpPr>
            <p:cNvPr id="26" name="Group 25">
              <a:extLst>
                <a:ext uri="{FF2B5EF4-FFF2-40B4-BE49-F238E27FC236}">
                  <a16:creationId xmlns:a16="http://schemas.microsoft.com/office/drawing/2014/main" id="{DB0E62D8-BD34-4FFB-BDD5-B2A2D51EB4E8}"/>
                </a:ext>
              </a:extLst>
            </p:cNvPr>
            <p:cNvGrpSpPr/>
            <p:nvPr/>
          </p:nvGrpSpPr>
          <p:grpSpPr>
            <a:xfrm>
              <a:off x="763325" y="2230706"/>
              <a:ext cx="8218342" cy="4324845"/>
              <a:chOff x="763325" y="2157045"/>
              <a:chExt cx="8218342" cy="4324845"/>
            </a:xfrm>
          </p:grpSpPr>
          <p:pic>
            <p:nvPicPr>
              <p:cNvPr id="3" name="Picture 2">
                <a:extLst>
                  <a:ext uri="{FF2B5EF4-FFF2-40B4-BE49-F238E27FC236}">
                    <a16:creationId xmlns:a16="http://schemas.microsoft.com/office/drawing/2014/main" id="{066A550B-122C-40FB-8FC2-3BF2ED800C3D}"/>
                  </a:ext>
                </a:extLst>
              </p:cNvPr>
              <p:cNvPicPr>
                <a:picLocks noChangeAspect="1"/>
              </p:cNvPicPr>
              <p:nvPr/>
            </p:nvPicPr>
            <p:blipFill>
              <a:blip r:embed="rId3"/>
              <a:stretch>
                <a:fillRect/>
              </a:stretch>
            </p:blipFill>
            <p:spPr>
              <a:xfrm>
                <a:off x="763325" y="2157045"/>
                <a:ext cx="3720481" cy="4243756"/>
              </a:xfrm>
              <a:prstGeom prst="rect">
                <a:avLst/>
              </a:prstGeom>
            </p:spPr>
          </p:pic>
          <p:pic>
            <p:nvPicPr>
              <p:cNvPr id="6" name="Picture 5">
                <a:extLst>
                  <a:ext uri="{FF2B5EF4-FFF2-40B4-BE49-F238E27FC236}">
                    <a16:creationId xmlns:a16="http://schemas.microsoft.com/office/drawing/2014/main" id="{54E1F760-04BF-4486-8EFB-2325A9EE975C}"/>
                  </a:ext>
                </a:extLst>
              </p:cNvPr>
              <p:cNvPicPr>
                <a:picLocks noChangeAspect="1"/>
              </p:cNvPicPr>
              <p:nvPr/>
            </p:nvPicPr>
            <p:blipFill>
              <a:blip r:embed="rId4"/>
              <a:stretch>
                <a:fillRect/>
              </a:stretch>
            </p:blipFill>
            <p:spPr>
              <a:xfrm>
                <a:off x="5915152" y="2209884"/>
                <a:ext cx="3066515" cy="4272006"/>
              </a:xfrm>
              <a:prstGeom prst="rect">
                <a:avLst/>
              </a:prstGeom>
            </p:spPr>
          </p:pic>
          <p:sp>
            <p:nvSpPr>
              <p:cNvPr id="10" name="TextBox 9">
                <a:extLst>
                  <a:ext uri="{FF2B5EF4-FFF2-40B4-BE49-F238E27FC236}">
                    <a16:creationId xmlns:a16="http://schemas.microsoft.com/office/drawing/2014/main" id="{0A6B1F5B-7C74-436E-848E-F3370E0415F8}"/>
                  </a:ext>
                </a:extLst>
              </p:cNvPr>
              <p:cNvSpPr txBox="1"/>
              <p:nvPr/>
            </p:nvSpPr>
            <p:spPr>
              <a:xfrm>
                <a:off x="3455297" y="3867072"/>
                <a:ext cx="2565176" cy="773228"/>
              </a:xfrm>
              <a:prstGeom prst="rect">
                <a:avLst/>
              </a:prstGeom>
              <a:noFill/>
              <a:ln>
                <a:solidFill>
                  <a:schemeClr val="accent1">
                    <a:lumMod val="75000"/>
                  </a:schemeClr>
                </a:solidFill>
              </a:ln>
            </p:spPr>
            <p:txBody>
              <a:bodyPr wrap="square" rtlCol="0">
                <a:spAutoFit/>
              </a:bodyPr>
              <a:lstStyle/>
              <a:p>
                <a:pPr algn="just"/>
                <a:r>
                  <a:rPr lang="en-US" sz="1400" dirty="0">
                    <a:solidFill>
                      <a:schemeClr val="tx1">
                        <a:lumMod val="95000"/>
                        <a:lumOff val="5000"/>
                      </a:schemeClr>
                    </a:solidFill>
                    <a:cs typeface="Times New Roman" panose="02020603050405020304" pitchFamily="18" charset="0"/>
                  </a:rPr>
                  <a:t>Add comments to each function.</a:t>
                </a:r>
              </a:p>
              <a:p>
                <a:pPr algn="just"/>
                <a:r>
                  <a:rPr lang="en-US" sz="1400" dirty="0">
                    <a:solidFill>
                      <a:schemeClr val="tx1">
                        <a:lumMod val="95000"/>
                        <a:lumOff val="5000"/>
                      </a:schemeClr>
                    </a:solidFill>
                    <a:cs typeface="Times New Roman" panose="02020603050405020304" pitchFamily="18" charset="0"/>
                  </a:rPr>
                  <a:t>If the logic is complex, add a comment to explain.</a:t>
                </a:r>
              </a:p>
            </p:txBody>
          </p:sp>
          <p:sp>
            <p:nvSpPr>
              <p:cNvPr id="9" name="Rectangle 8">
                <a:extLst>
                  <a:ext uri="{FF2B5EF4-FFF2-40B4-BE49-F238E27FC236}">
                    <a16:creationId xmlns:a16="http://schemas.microsoft.com/office/drawing/2014/main" id="{67DD540D-C918-440F-999B-12188C4FA7F8}"/>
                  </a:ext>
                </a:extLst>
              </p:cNvPr>
              <p:cNvSpPr/>
              <p:nvPr/>
            </p:nvSpPr>
            <p:spPr>
              <a:xfrm>
                <a:off x="763325" y="2157045"/>
                <a:ext cx="3217956" cy="1330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sp>
            <p:nvSpPr>
              <p:cNvPr id="11" name="Rectangle 10">
                <a:extLst>
                  <a:ext uri="{FF2B5EF4-FFF2-40B4-BE49-F238E27FC236}">
                    <a16:creationId xmlns:a16="http://schemas.microsoft.com/office/drawing/2014/main" id="{1EE4B1DE-4ED1-40F9-8379-A9025ED6C290}"/>
                  </a:ext>
                </a:extLst>
              </p:cNvPr>
              <p:cNvSpPr/>
              <p:nvPr/>
            </p:nvSpPr>
            <p:spPr>
              <a:xfrm>
                <a:off x="825388" y="4062202"/>
                <a:ext cx="1262357" cy="1330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sp>
            <p:nvSpPr>
              <p:cNvPr id="12" name="Rectangle 11">
                <a:extLst>
                  <a:ext uri="{FF2B5EF4-FFF2-40B4-BE49-F238E27FC236}">
                    <a16:creationId xmlns:a16="http://schemas.microsoft.com/office/drawing/2014/main" id="{6320C36E-283C-4FF5-9A74-6C170B918292}"/>
                  </a:ext>
                </a:extLst>
              </p:cNvPr>
              <p:cNvSpPr/>
              <p:nvPr/>
            </p:nvSpPr>
            <p:spPr>
              <a:xfrm>
                <a:off x="825388" y="5668471"/>
                <a:ext cx="1205713" cy="1330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sp>
            <p:nvSpPr>
              <p:cNvPr id="13" name="Rectangle 12">
                <a:extLst>
                  <a:ext uri="{FF2B5EF4-FFF2-40B4-BE49-F238E27FC236}">
                    <a16:creationId xmlns:a16="http://schemas.microsoft.com/office/drawing/2014/main" id="{50FB09C7-9829-4FEB-9A25-A010F5FF3548}"/>
                  </a:ext>
                </a:extLst>
              </p:cNvPr>
              <p:cNvSpPr/>
              <p:nvPr/>
            </p:nvSpPr>
            <p:spPr>
              <a:xfrm>
                <a:off x="5814283" y="2209884"/>
                <a:ext cx="2431501" cy="1489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sp>
            <p:nvSpPr>
              <p:cNvPr id="14" name="Rectangle 13">
                <a:extLst>
                  <a:ext uri="{FF2B5EF4-FFF2-40B4-BE49-F238E27FC236}">
                    <a16:creationId xmlns:a16="http://schemas.microsoft.com/office/drawing/2014/main" id="{CE0E3E77-CF59-4C34-94EF-73883A2B57B0}"/>
                  </a:ext>
                </a:extLst>
              </p:cNvPr>
              <p:cNvSpPr/>
              <p:nvPr/>
            </p:nvSpPr>
            <p:spPr>
              <a:xfrm>
                <a:off x="5980014" y="3042605"/>
                <a:ext cx="2613728" cy="2055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cxnSp>
            <p:nvCxnSpPr>
              <p:cNvPr id="16" name="Straight Arrow Connector 15">
                <a:extLst>
                  <a:ext uri="{FF2B5EF4-FFF2-40B4-BE49-F238E27FC236}">
                    <a16:creationId xmlns:a16="http://schemas.microsoft.com/office/drawing/2014/main" id="{DCBE59ED-353A-42E9-9F52-C9192891BE50}"/>
                  </a:ext>
                </a:extLst>
              </p:cNvPr>
              <p:cNvCxnSpPr>
                <a:stCxn id="9" idx="3"/>
              </p:cNvCxnSpPr>
              <p:nvPr/>
            </p:nvCxnSpPr>
            <p:spPr>
              <a:xfrm>
                <a:off x="3981281" y="2223546"/>
                <a:ext cx="428878" cy="16435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5C84969-A140-4B64-9E61-B739A4CA58ED}"/>
                  </a:ext>
                </a:extLst>
              </p:cNvPr>
              <p:cNvCxnSpPr>
                <a:stCxn id="11" idx="3"/>
                <a:endCxn id="10" idx="1"/>
              </p:cNvCxnSpPr>
              <p:nvPr/>
            </p:nvCxnSpPr>
            <p:spPr>
              <a:xfrm>
                <a:off x="2087745" y="4128703"/>
                <a:ext cx="1367553" cy="1249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78D5AE5-AC62-414D-9EE9-0BE1A60F629B}"/>
                  </a:ext>
                </a:extLst>
              </p:cNvPr>
              <p:cNvCxnSpPr>
                <a:stCxn id="12" idx="3"/>
              </p:cNvCxnSpPr>
              <p:nvPr/>
            </p:nvCxnSpPr>
            <p:spPr>
              <a:xfrm flipV="1">
                <a:off x="2031101" y="4605736"/>
                <a:ext cx="1687189" cy="11292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7BC40A1-7392-489D-A0DE-A62EE13CA58E}"/>
                  </a:ext>
                </a:extLst>
              </p:cNvPr>
              <p:cNvCxnSpPr>
                <a:stCxn id="13" idx="1"/>
              </p:cNvCxnSpPr>
              <p:nvPr/>
            </p:nvCxnSpPr>
            <p:spPr>
              <a:xfrm flipH="1">
                <a:off x="5021123" y="2284356"/>
                <a:ext cx="793160" cy="15827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7A19372-B985-40E6-991F-076B4B6274FC}"/>
                  </a:ext>
                </a:extLst>
              </p:cNvPr>
              <p:cNvCxnSpPr>
                <a:stCxn id="14" idx="1"/>
              </p:cNvCxnSpPr>
              <p:nvPr/>
            </p:nvCxnSpPr>
            <p:spPr>
              <a:xfrm flipH="1">
                <a:off x="5660717" y="3145388"/>
                <a:ext cx="319297" cy="7216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691420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BCAA76E2-172B-44CA-A589-04D01E37292E}"/>
              </a:ext>
            </a:extLst>
          </p:cNvPr>
          <p:cNvSpPr/>
          <p:nvPr/>
        </p:nvSpPr>
        <p:spPr>
          <a:xfrm>
            <a:off x="-25298" y="3352"/>
            <a:ext cx="12217298" cy="400110"/>
          </a:xfrm>
          <a:prstGeom prst="rect">
            <a:avLst/>
          </a:prstGeom>
          <a:solidFill>
            <a:schemeClr val="accent3">
              <a:lumMod val="50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Two:  Commenting Conventions</a:t>
            </a:r>
          </a:p>
        </p:txBody>
      </p:sp>
      <p:sp>
        <p:nvSpPr>
          <p:cNvPr id="5" name="Rectangle 4">
            <a:extLst>
              <a:ext uri="{FF2B5EF4-FFF2-40B4-BE49-F238E27FC236}">
                <a16:creationId xmlns:a16="http://schemas.microsoft.com/office/drawing/2014/main" id="{9607322E-332D-4949-9F40-4F773561E480}"/>
              </a:ext>
            </a:extLst>
          </p:cNvPr>
          <p:cNvSpPr/>
          <p:nvPr/>
        </p:nvSpPr>
        <p:spPr>
          <a:xfrm>
            <a:off x="651132" y="2040029"/>
            <a:ext cx="8795017" cy="954107"/>
          </a:xfrm>
          <a:prstGeom prst="rect">
            <a:avLst/>
          </a:prstGeom>
        </p:spPr>
        <p:txBody>
          <a:bodyPr wrap="square">
            <a:spAutoFit/>
          </a:bodyPr>
          <a:lstStyle/>
          <a:p>
            <a:pPr marL="285750" indent="-285750" algn="just">
              <a:buFont typeface="Courier New" panose="02070309020205020404" pitchFamily="49" charset="0"/>
              <a:buChar char="o"/>
            </a:pPr>
            <a:endParaRPr lang="en-US" sz="1400" dirty="0">
              <a:latin typeface="Times New Roman" panose="02020603050405020304" pitchFamily="18" charset="0"/>
              <a:cs typeface="Times New Roman" panose="02020603050405020304" pitchFamily="18" charset="0"/>
            </a:endParaRPr>
          </a:p>
          <a:p>
            <a:pPr algn="just"/>
            <a:endParaRPr lang="en-US" sz="1400" dirty="0">
              <a:latin typeface="Times New Roman" panose="02020603050405020304" pitchFamily="18" charset="0"/>
              <a:cs typeface="Times New Roman" panose="02020603050405020304" pitchFamily="18" charset="0"/>
            </a:endParaRPr>
          </a:p>
          <a:p>
            <a:pPr algn="just"/>
            <a:endParaRPr lang="en-US" sz="1400" dirty="0">
              <a:latin typeface="Times New Roman" panose="02020603050405020304" pitchFamily="18" charset="0"/>
              <a:cs typeface="Times New Roman" panose="02020603050405020304" pitchFamily="18" charset="0"/>
            </a:endParaRPr>
          </a:p>
          <a:p>
            <a:pPr algn="just"/>
            <a:endParaRPr lang="en-US" sz="1400" dirty="0">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0547CB83-563E-458B-8592-7F01ED1BB43C}"/>
              </a:ext>
            </a:extLst>
          </p:cNvPr>
          <p:cNvGrpSpPr/>
          <p:nvPr/>
        </p:nvGrpSpPr>
        <p:grpSpPr>
          <a:xfrm>
            <a:off x="1227008" y="860745"/>
            <a:ext cx="9828523" cy="5200269"/>
            <a:chOff x="726265" y="751887"/>
            <a:chExt cx="10814605" cy="5614345"/>
          </a:xfrm>
        </p:grpSpPr>
        <p:sp>
          <p:nvSpPr>
            <p:cNvPr id="2" name="TextBox 1">
              <a:extLst>
                <a:ext uri="{FF2B5EF4-FFF2-40B4-BE49-F238E27FC236}">
                  <a16:creationId xmlns:a16="http://schemas.microsoft.com/office/drawing/2014/main" id="{45ED7FF7-3BB5-479A-BC69-7A970CE49DB8}"/>
                </a:ext>
              </a:extLst>
            </p:cNvPr>
            <p:cNvSpPr txBox="1"/>
            <p:nvPr/>
          </p:nvSpPr>
          <p:spPr>
            <a:xfrm>
              <a:off x="726265" y="751887"/>
              <a:ext cx="8596668" cy="609931"/>
            </a:xfrm>
            <a:prstGeom prst="rect">
              <a:avLst/>
            </a:prstGeom>
          </p:spPr>
          <p:txBody>
            <a:bodyPr vert="horz" lIns="91440" tIns="45720" rIns="91440" bIns="45720" rtlCol="0" anchor="t">
              <a:noAutofit/>
            </a:bodyPr>
            <a:lstStyle/>
            <a:p>
              <a:pPr>
                <a:spcBef>
                  <a:spcPct val="0"/>
                </a:spcBef>
                <a:spcAft>
                  <a:spcPts val="600"/>
                </a:spcAft>
              </a:pPr>
              <a:r>
                <a:rPr lang="en-US" sz="3600" dirty="0">
                  <a:solidFill>
                    <a:schemeClr val="tx1">
                      <a:lumMod val="95000"/>
                      <a:lumOff val="5000"/>
                    </a:schemeClr>
                  </a:solidFill>
                  <a:ea typeface="+mj-ea"/>
                  <a:cs typeface="Times New Roman" panose="02020603050405020304" pitchFamily="18" charset="0"/>
                </a:rPr>
                <a:t>5.2.4  Theoretical summary</a:t>
              </a:r>
            </a:p>
          </p:txBody>
        </p:sp>
        <p:sp>
          <p:nvSpPr>
            <p:cNvPr id="6" name="Rectangle 5">
              <a:extLst>
                <a:ext uri="{FF2B5EF4-FFF2-40B4-BE49-F238E27FC236}">
                  <a16:creationId xmlns:a16="http://schemas.microsoft.com/office/drawing/2014/main" id="{69418E40-C1C3-442E-AABC-34DD9EE03A64}"/>
                </a:ext>
              </a:extLst>
            </p:cNvPr>
            <p:cNvSpPr/>
            <p:nvPr/>
          </p:nvSpPr>
          <p:spPr>
            <a:xfrm>
              <a:off x="726265" y="1350582"/>
              <a:ext cx="10696572" cy="2783656"/>
            </a:xfrm>
            <a:prstGeom prst="rect">
              <a:avLst/>
            </a:prstGeom>
          </p:spPr>
          <p:txBody>
            <a:bodyPr vert="horz" lIns="91440" tIns="45720" rIns="91440" bIns="45720" rtlCol="0">
              <a:normAutofit/>
            </a:bodyPr>
            <a:lstStyle/>
            <a:p>
              <a:pPr algn="just">
                <a:lnSpc>
                  <a:spcPct val="150000"/>
                </a:lnSpc>
                <a:spcBef>
                  <a:spcPts val="600"/>
                </a:spcBef>
                <a:buClr>
                  <a:schemeClr val="accent1"/>
                </a:buClr>
                <a:buSzPct val="80000"/>
              </a:pPr>
              <a:r>
                <a:rPr lang="en-US" sz="1600" dirty="0">
                  <a:solidFill>
                    <a:schemeClr val="tx1">
                      <a:lumMod val="95000"/>
                      <a:lumOff val="5000"/>
                    </a:schemeClr>
                  </a:solidFill>
                  <a:cs typeface="Times New Roman" panose="02020603050405020304" pitchFamily="18" charset="0"/>
                </a:rPr>
                <a:t>Comments are like memos in the programming process. Good comments must follow the Commenting Conventions. First, good comments make the program cleaner and easier to read. </a:t>
              </a:r>
            </a:p>
            <a:p>
              <a:pPr algn="just">
                <a:lnSpc>
                  <a:spcPct val="150000"/>
                </a:lnSpc>
                <a:spcBef>
                  <a:spcPts val="600"/>
                </a:spcBef>
                <a:buClr>
                  <a:schemeClr val="accent1"/>
                </a:buClr>
                <a:buSzPct val="80000"/>
              </a:pPr>
              <a:r>
                <a:rPr lang="en-US" sz="1600" dirty="0">
                  <a:solidFill>
                    <a:schemeClr val="tx1">
                      <a:lumMod val="95000"/>
                      <a:lumOff val="5000"/>
                    </a:schemeClr>
                  </a:solidFill>
                  <a:cs typeface="Times New Roman" panose="02020603050405020304" pitchFamily="18" charset="0"/>
                </a:rPr>
                <a:t>Second, good comments can help programmers quickly understand program structure and function. </a:t>
              </a:r>
            </a:p>
            <a:p>
              <a:pPr algn="just">
                <a:lnSpc>
                  <a:spcPct val="150000"/>
                </a:lnSpc>
                <a:spcBef>
                  <a:spcPts val="600"/>
                </a:spcBef>
                <a:buClr>
                  <a:schemeClr val="accent1"/>
                </a:buClr>
                <a:buSzPct val="80000"/>
              </a:pPr>
              <a:r>
                <a:rPr lang="en-US" sz="1600" dirty="0">
                  <a:solidFill>
                    <a:schemeClr val="tx1">
                      <a:lumMod val="95000"/>
                      <a:lumOff val="5000"/>
                    </a:schemeClr>
                  </a:solidFill>
                  <a:cs typeface="Times New Roman" panose="02020603050405020304" pitchFamily="18" charset="0"/>
                </a:rPr>
                <a:t>Finally, good comments facilitate late maintenance of the program.</a:t>
              </a:r>
            </a:p>
          </p:txBody>
        </p:sp>
        <p:grpSp>
          <p:nvGrpSpPr>
            <p:cNvPr id="7" name="Group 6">
              <a:extLst>
                <a:ext uri="{FF2B5EF4-FFF2-40B4-BE49-F238E27FC236}">
                  <a16:creationId xmlns:a16="http://schemas.microsoft.com/office/drawing/2014/main" id="{0BD43C85-D558-42BD-B337-6B5A8E017D6F}"/>
                </a:ext>
              </a:extLst>
            </p:cNvPr>
            <p:cNvGrpSpPr/>
            <p:nvPr/>
          </p:nvGrpSpPr>
          <p:grpSpPr>
            <a:xfrm>
              <a:off x="726265" y="3244355"/>
              <a:ext cx="10814605" cy="3121877"/>
              <a:chOff x="748409" y="4490477"/>
              <a:chExt cx="8596668" cy="3121877"/>
            </a:xfrm>
          </p:grpSpPr>
          <p:sp>
            <p:nvSpPr>
              <p:cNvPr id="8" name="TextBox 7">
                <a:extLst>
                  <a:ext uri="{FF2B5EF4-FFF2-40B4-BE49-F238E27FC236}">
                    <a16:creationId xmlns:a16="http://schemas.microsoft.com/office/drawing/2014/main" id="{578DA2BA-B21D-4BDF-AAC3-B12A0F73531D}"/>
                  </a:ext>
                </a:extLst>
              </p:cNvPr>
              <p:cNvSpPr txBox="1"/>
              <p:nvPr/>
            </p:nvSpPr>
            <p:spPr>
              <a:xfrm>
                <a:off x="748409" y="4490477"/>
                <a:ext cx="8596668" cy="807393"/>
              </a:xfrm>
              <a:prstGeom prst="rect">
                <a:avLst/>
              </a:prstGeom>
            </p:spPr>
            <p:txBody>
              <a:bodyPr vert="horz" lIns="91440" tIns="45720" rIns="91440" bIns="45720" rtlCol="0" anchor="t">
                <a:normAutofit/>
              </a:bodyPr>
              <a:lstStyle/>
              <a:p>
                <a:pPr>
                  <a:spcBef>
                    <a:spcPct val="0"/>
                  </a:spcBef>
                  <a:spcAft>
                    <a:spcPts val="600"/>
                  </a:spcAft>
                </a:pPr>
                <a:r>
                  <a:rPr lang="en-US" sz="3600" dirty="0">
                    <a:solidFill>
                      <a:schemeClr val="tx1">
                        <a:lumMod val="95000"/>
                        <a:lumOff val="5000"/>
                      </a:schemeClr>
                    </a:solidFill>
                    <a:ea typeface="+mj-ea"/>
                    <a:cs typeface="Times New Roman" panose="02020603050405020304" pitchFamily="18" charset="0"/>
                  </a:rPr>
                  <a:t>5.2.5  How could I improve.</a:t>
                </a:r>
              </a:p>
            </p:txBody>
          </p:sp>
          <p:sp>
            <p:nvSpPr>
              <p:cNvPr id="9" name="Rectangle 8">
                <a:extLst>
                  <a:ext uri="{FF2B5EF4-FFF2-40B4-BE49-F238E27FC236}">
                    <a16:creationId xmlns:a16="http://schemas.microsoft.com/office/drawing/2014/main" id="{23B32D8E-91A2-4C16-BD03-34445E377D2D}"/>
                  </a:ext>
                </a:extLst>
              </p:cNvPr>
              <p:cNvSpPr/>
              <p:nvPr/>
            </p:nvSpPr>
            <p:spPr>
              <a:xfrm>
                <a:off x="748409" y="5128741"/>
                <a:ext cx="8562567" cy="2483613"/>
              </a:xfrm>
              <a:prstGeom prst="rect">
                <a:avLst/>
              </a:prstGeom>
            </p:spPr>
            <p:txBody>
              <a:bodyPr wrap="square">
                <a:spAutoFit/>
              </a:bodyPr>
              <a:lstStyle/>
              <a:p>
                <a:pPr algn="just">
                  <a:lnSpc>
                    <a:spcPct val="150000"/>
                  </a:lnSpc>
                  <a:spcBef>
                    <a:spcPts val="600"/>
                  </a:spcBef>
                  <a:buClr>
                    <a:schemeClr val="accent1"/>
                  </a:buClr>
                  <a:buSzPct val="80000"/>
                </a:pPr>
                <a:r>
                  <a:rPr lang="en-US" sz="1400" dirty="0">
                    <a:solidFill>
                      <a:schemeClr val="tx1">
                        <a:lumMod val="95000"/>
                        <a:lumOff val="5000"/>
                      </a:schemeClr>
                    </a:solidFill>
                    <a:cs typeface="Times New Roman" panose="02020603050405020304" pitchFamily="18" charset="0"/>
                  </a:rPr>
                  <a:t>There are three problems with the comments in my code:</a:t>
                </a:r>
              </a:p>
              <a:p>
                <a:pPr algn="just">
                  <a:lnSpc>
                    <a:spcPct val="150000"/>
                  </a:lnSpc>
                  <a:spcBef>
                    <a:spcPts val="600"/>
                  </a:spcBef>
                  <a:buClr>
                    <a:schemeClr val="accent1"/>
                  </a:buClr>
                  <a:buSzPct val="80000"/>
                </a:pPr>
                <a:r>
                  <a:rPr lang="en-US" sz="1400" dirty="0">
                    <a:solidFill>
                      <a:schemeClr val="tx1">
                        <a:lumMod val="95000"/>
                        <a:lumOff val="5000"/>
                      </a:schemeClr>
                    </a:solidFill>
                    <a:cs typeface="Times New Roman" panose="02020603050405020304" pitchFamily="18" charset="0"/>
                  </a:rPr>
                  <a:t>1.Some functions lack comments;</a:t>
                </a:r>
              </a:p>
              <a:p>
                <a:pPr algn="just">
                  <a:lnSpc>
                    <a:spcPct val="150000"/>
                  </a:lnSpc>
                  <a:spcBef>
                    <a:spcPts val="600"/>
                  </a:spcBef>
                  <a:buClr>
                    <a:schemeClr val="accent1"/>
                  </a:buClr>
                  <a:buSzPct val="80000"/>
                </a:pPr>
                <a:r>
                  <a:rPr lang="en-US" sz="1400" dirty="0">
                    <a:solidFill>
                      <a:schemeClr val="tx1">
                        <a:lumMod val="95000"/>
                        <a:lumOff val="5000"/>
                      </a:schemeClr>
                    </a:solidFill>
                    <a:cs typeface="Times New Roman" panose="02020603050405020304" pitchFamily="18" charset="0"/>
                  </a:rPr>
                  <a:t>2. Some features add too many useless comments, making the code more difficult to read.</a:t>
                </a:r>
              </a:p>
              <a:p>
                <a:pPr algn="just">
                  <a:lnSpc>
                    <a:spcPct val="150000"/>
                  </a:lnSpc>
                  <a:spcBef>
                    <a:spcPts val="600"/>
                  </a:spcBef>
                  <a:buClr>
                    <a:schemeClr val="accent1"/>
                  </a:buClr>
                  <a:buSzPct val="80000"/>
                </a:pPr>
                <a:r>
                  <a:rPr lang="en-US" sz="1400" dirty="0">
                    <a:solidFill>
                      <a:schemeClr val="tx1">
                        <a:lumMod val="95000"/>
                        <a:lumOff val="5000"/>
                      </a:schemeClr>
                    </a:solidFill>
                    <a:cs typeface="Times New Roman" panose="02020603050405020304" pitchFamily="18" charset="0"/>
                  </a:rPr>
                  <a:t>3. The program commented out during the test forgot to delete, making the code look bloated and complicated.</a:t>
                </a:r>
              </a:p>
              <a:p>
                <a:pPr algn="just">
                  <a:lnSpc>
                    <a:spcPct val="150000"/>
                  </a:lnSpc>
                  <a:spcBef>
                    <a:spcPts val="600"/>
                  </a:spcBef>
                  <a:buClr>
                    <a:schemeClr val="accent1"/>
                  </a:buClr>
                  <a:buSzPct val="80000"/>
                </a:pPr>
                <a:r>
                  <a:rPr lang="en-US" sz="1400" dirty="0">
                    <a:solidFill>
                      <a:schemeClr val="tx1">
                        <a:lumMod val="95000"/>
                        <a:lumOff val="5000"/>
                      </a:schemeClr>
                    </a:solidFill>
                    <a:cs typeface="Times New Roman" panose="02020603050405020304" pitchFamily="18" charset="0"/>
                  </a:rPr>
                  <a:t>During code maintenance, I fixed most of the bug comments. At present, there are still some invalid comments in my code, and I will continue to correct them in the later maintenance.</a:t>
                </a:r>
              </a:p>
            </p:txBody>
          </p:sp>
        </p:grpSp>
      </p:grpSp>
    </p:spTree>
    <p:extLst>
      <p:ext uri="{BB962C8B-B14F-4D97-AF65-F5344CB8AC3E}">
        <p14:creationId xmlns:p14="http://schemas.microsoft.com/office/powerpoint/2010/main" val="1406625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0F69C0-3EFC-46EB-9072-B98E04F10E61}"/>
              </a:ext>
            </a:extLst>
          </p:cNvPr>
          <p:cNvSpPr/>
          <p:nvPr/>
        </p:nvSpPr>
        <p:spPr>
          <a:xfrm>
            <a:off x="11927" y="-11927"/>
            <a:ext cx="12217298" cy="400110"/>
          </a:xfrm>
          <a:prstGeom prst="rect">
            <a:avLst/>
          </a:prstGeom>
          <a:solidFill>
            <a:schemeClr val="accent6">
              <a:lumMod val="50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Feature </a:t>
            </a:r>
            <a:r>
              <a:rPr lang="en-US" altLang="zh-CN" sz="2000" dirty="0">
                <a:solidFill>
                  <a:schemeClr val="bg1"/>
                </a:solidFill>
                <a:latin typeface="Times New Roman" panose="02020603050405020304" pitchFamily="18" charset="0"/>
                <a:cs typeface="Times New Roman" panose="02020603050405020304" pitchFamily="18" charset="0"/>
              </a:rPr>
              <a:t>4</a:t>
            </a:r>
            <a:r>
              <a:rPr lang="en-US" sz="2000" dirty="0">
                <a:solidFill>
                  <a:schemeClr val="bg1"/>
                </a:solidFill>
                <a:latin typeface="Times New Roman" panose="02020603050405020304" pitchFamily="18" charset="0"/>
                <a:cs typeface="Times New Roman" panose="02020603050405020304" pitchFamily="18" charset="0"/>
              </a:rPr>
              <a:t> &amp; Feature </a:t>
            </a:r>
            <a:r>
              <a:rPr lang="en-US" altLang="zh-CN" sz="2000" dirty="0">
                <a:solidFill>
                  <a:schemeClr val="bg1"/>
                </a:solidFill>
                <a:latin typeface="Times New Roman" panose="02020603050405020304" pitchFamily="18" charset="0"/>
                <a:cs typeface="Times New Roman" panose="02020603050405020304" pitchFamily="18" charset="0"/>
              </a:rPr>
              <a:t>5 &amp;</a:t>
            </a:r>
            <a:r>
              <a:rPr lang="en-US" sz="2000" dirty="0">
                <a:solidFill>
                  <a:schemeClr val="bg1"/>
                </a:solidFill>
                <a:latin typeface="Times New Roman" panose="02020603050405020304" pitchFamily="18" charset="0"/>
                <a:cs typeface="Times New Roman" panose="02020603050405020304" pitchFamily="18" charset="0"/>
              </a:rPr>
              <a:t> Feature </a:t>
            </a:r>
            <a:r>
              <a:rPr lang="en-US" altLang="zh-CN" sz="2000" dirty="0">
                <a:solidFill>
                  <a:schemeClr val="bg1"/>
                </a:solidFill>
                <a:latin typeface="Times New Roman" panose="02020603050405020304" pitchFamily="18" charset="0"/>
                <a:cs typeface="Times New Roman" panose="02020603050405020304" pitchFamily="18" charset="0"/>
              </a:rPr>
              <a:t>6</a:t>
            </a:r>
            <a:r>
              <a:rPr lang="zh-CN" altLang="en-US" sz="2000" dirty="0">
                <a:solidFill>
                  <a:schemeClr val="bg1"/>
                </a:solidFill>
                <a:latin typeface="Times New Roman" panose="02020603050405020304" pitchFamily="18" charset="0"/>
                <a:cs typeface="Times New Roman" panose="02020603050405020304" pitchFamily="18" charset="0"/>
              </a:rPr>
              <a:t>：</a:t>
            </a:r>
            <a:r>
              <a:rPr lang="en-US" sz="2000" dirty="0">
                <a:solidFill>
                  <a:schemeClr val="bg1"/>
                </a:solidFill>
                <a:latin typeface="Times New Roman" panose="02020603050405020304" pitchFamily="18" charset="0"/>
                <a:cs typeface="Times New Roman" panose="02020603050405020304" pitchFamily="18" charset="0"/>
              </a:rPr>
              <a:t> Show if a row or column or square is complete</a:t>
            </a:r>
          </a:p>
        </p:txBody>
      </p:sp>
      <p:grpSp>
        <p:nvGrpSpPr>
          <p:cNvPr id="36" name="Group 35">
            <a:extLst>
              <a:ext uri="{FF2B5EF4-FFF2-40B4-BE49-F238E27FC236}">
                <a16:creationId xmlns:a16="http://schemas.microsoft.com/office/drawing/2014/main" id="{8402B1D4-EB24-4497-B53E-DB6E91CF400B}"/>
              </a:ext>
            </a:extLst>
          </p:cNvPr>
          <p:cNvGrpSpPr/>
          <p:nvPr/>
        </p:nvGrpSpPr>
        <p:grpSpPr>
          <a:xfrm>
            <a:off x="994865" y="1001189"/>
            <a:ext cx="10313326" cy="4825267"/>
            <a:chOff x="994865" y="1001189"/>
            <a:chExt cx="10313326" cy="4825267"/>
          </a:xfrm>
        </p:grpSpPr>
        <p:pic>
          <p:nvPicPr>
            <p:cNvPr id="9" name="Picture 8">
              <a:extLst>
                <a:ext uri="{FF2B5EF4-FFF2-40B4-BE49-F238E27FC236}">
                  <a16:creationId xmlns:a16="http://schemas.microsoft.com/office/drawing/2014/main" id="{53202432-50B6-481D-85C7-E00806A3F961}"/>
                </a:ext>
              </a:extLst>
            </p:cNvPr>
            <p:cNvPicPr>
              <a:picLocks noChangeAspect="1"/>
            </p:cNvPicPr>
            <p:nvPr/>
          </p:nvPicPr>
          <p:blipFill>
            <a:blip r:embed="rId2"/>
            <a:stretch>
              <a:fillRect/>
            </a:stretch>
          </p:blipFill>
          <p:spPr>
            <a:xfrm>
              <a:off x="994865" y="1073425"/>
              <a:ext cx="3759105" cy="4753031"/>
            </a:xfrm>
            <a:prstGeom prst="rect">
              <a:avLst/>
            </a:prstGeom>
          </p:spPr>
        </p:pic>
        <p:pic>
          <p:nvPicPr>
            <p:cNvPr id="10" name="Picture 9">
              <a:extLst>
                <a:ext uri="{FF2B5EF4-FFF2-40B4-BE49-F238E27FC236}">
                  <a16:creationId xmlns:a16="http://schemas.microsoft.com/office/drawing/2014/main" id="{B270EF12-16DB-4864-BBB2-C1A8CB80BBC3}"/>
                </a:ext>
              </a:extLst>
            </p:cNvPr>
            <p:cNvPicPr>
              <a:picLocks noChangeAspect="1"/>
            </p:cNvPicPr>
            <p:nvPr/>
          </p:nvPicPr>
          <p:blipFill>
            <a:blip r:embed="rId3"/>
            <a:stretch>
              <a:fillRect/>
            </a:stretch>
          </p:blipFill>
          <p:spPr>
            <a:xfrm>
              <a:off x="6550266" y="1666371"/>
              <a:ext cx="4757925" cy="3380095"/>
            </a:xfrm>
            <a:prstGeom prst="rect">
              <a:avLst/>
            </a:prstGeom>
            <a:ln>
              <a:solidFill>
                <a:srgbClr val="FF0000"/>
              </a:solidFill>
            </a:ln>
          </p:spPr>
        </p:pic>
        <p:sp>
          <p:nvSpPr>
            <p:cNvPr id="11" name="Rectangle 10">
              <a:extLst>
                <a:ext uri="{FF2B5EF4-FFF2-40B4-BE49-F238E27FC236}">
                  <a16:creationId xmlns:a16="http://schemas.microsoft.com/office/drawing/2014/main" id="{88AE718A-6544-45D4-AAB6-7B65640A1710}"/>
                </a:ext>
              </a:extLst>
            </p:cNvPr>
            <p:cNvSpPr/>
            <p:nvPr/>
          </p:nvSpPr>
          <p:spPr>
            <a:xfrm>
              <a:off x="1745311" y="2286001"/>
              <a:ext cx="2957886" cy="16459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8126AE0-1240-4BCD-A375-D5A1EC9EC248}"/>
                </a:ext>
              </a:extLst>
            </p:cNvPr>
            <p:cNvSpPr/>
            <p:nvPr/>
          </p:nvSpPr>
          <p:spPr>
            <a:xfrm>
              <a:off x="1745311" y="3943847"/>
              <a:ext cx="2956609" cy="18407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A566A19-9181-4CAF-9B0B-E79AE67095FE}"/>
                </a:ext>
              </a:extLst>
            </p:cNvPr>
            <p:cNvSpPr txBox="1"/>
            <p:nvPr/>
          </p:nvSpPr>
          <p:spPr>
            <a:xfrm>
              <a:off x="4872921" y="5457946"/>
              <a:ext cx="5573768" cy="338554"/>
            </a:xfrm>
            <a:prstGeom prst="rect">
              <a:avLst/>
            </a:prstGeom>
            <a:solidFill>
              <a:schemeClr val="accent6">
                <a:lumMod val="60000"/>
                <a:lumOff val="40000"/>
              </a:schemeClr>
            </a:solidFill>
            <a:ln>
              <a:noFill/>
            </a:ln>
          </p:spPr>
          <p:txBody>
            <a:bodyPr wrap="square" rtlCol="0">
              <a:spAutoFit/>
            </a:bodyPr>
            <a:lstStyle/>
            <a:p>
              <a:r>
                <a:rPr lang="en-US" sz="1600" dirty="0"/>
                <a:t>These three sections are used for page display.</a:t>
              </a:r>
            </a:p>
          </p:txBody>
        </p:sp>
        <p:cxnSp>
          <p:nvCxnSpPr>
            <p:cNvPr id="16" name="Straight Arrow Connector 15">
              <a:extLst>
                <a:ext uri="{FF2B5EF4-FFF2-40B4-BE49-F238E27FC236}">
                  <a16:creationId xmlns:a16="http://schemas.microsoft.com/office/drawing/2014/main" id="{078A8545-990A-4392-AD16-C9492E79BC55}"/>
                </a:ext>
              </a:extLst>
            </p:cNvPr>
            <p:cNvCxnSpPr>
              <a:stCxn id="20" idx="0"/>
              <a:endCxn id="10" idx="2"/>
            </p:cNvCxnSpPr>
            <p:nvPr/>
          </p:nvCxnSpPr>
          <p:spPr>
            <a:xfrm flipV="1">
              <a:off x="7659805" y="5046466"/>
              <a:ext cx="1269424" cy="4114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8933B9A-72D5-477D-BF42-6CE8E6E40FC4}"/>
                </a:ext>
              </a:extLst>
            </p:cNvPr>
            <p:cNvCxnSpPr>
              <a:stCxn id="20" idx="0"/>
            </p:cNvCxnSpPr>
            <p:nvPr/>
          </p:nvCxnSpPr>
          <p:spPr>
            <a:xfrm flipH="1" flipV="1">
              <a:off x="4691270" y="4975415"/>
              <a:ext cx="2968535" cy="4825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5738DFA-B01D-423A-A3AF-8DB340D6A666}"/>
                </a:ext>
              </a:extLst>
            </p:cNvPr>
            <p:cNvCxnSpPr>
              <a:stCxn id="20" idx="0"/>
              <a:endCxn id="11" idx="3"/>
            </p:cNvCxnSpPr>
            <p:nvPr/>
          </p:nvCxnSpPr>
          <p:spPr>
            <a:xfrm flipH="1" flipV="1">
              <a:off x="4703197" y="3108961"/>
              <a:ext cx="2956608" cy="23489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EAAF0676-A0BA-497A-A0DA-569080132EC6}"/>
                </a:ext>
              </a:extLst>
            </p:cNvPr>
            <p:cNvSpPr/>
            <p:nvPr/>
          </p:nvSpPr>
          <p:spPr>
            <a:xfrm>
              <a:off x="1745311" y="1721457"/>
              <a:ext cx="2957886" cy="477079"/>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F3992A5D-A87F-4498-A2AD-1CC991335486}"/>
                </a:ext>
              </a:extLst>
            </p:cNvPr>
            <p:cNvSpPr txBox="1"/>
            <p:nvPr/>
          </p:nvSpPr>
          <p:spPr>
            <a:xfrm>
              <a:off x="4961711" y="1001189"/>
              <a:ext cx="5573768" cy="584775"/>
            </a:xfrm>
            <a:prstGeom prst="rect">
              <a:avLst/>
            </a:prstGeom>
            <a:solidFill>
              <a:schemeClr val="accent6">
                <a:lumMod val="60000"/>
                <a:lumOff val="40000"/>
              </a:schemeClr>
            </a:solidFill>
            <a:ln>
              <a:noFill/>
            </a:ln>
          </p:spPr>
          <p:txBody>
            <a:bodyPr wrap="square" rtlCol="0">
              <a:spAutoFit/>
            </a:bodyPr>
            <a:lstStyle/>
            <a:p>
              <a:r>
                <a:rPr lang="en-US" sz="1600" dirty="0"/>
                <a:t>This part accepts the data information passed by the model and determines whether the </a:t>
              </a:r>
              <a:r>
                <a:rPr lang="en-US" sz="1600" dirty="0" err="1"/>
                <a:t>row,column</a:t>
              </a:r>
              <a:r>
                <a:rPr lang="en-US" sz="1600" dirty="0"/>
                <a:t>, square is completed.</a:t>
              </a:r>
            </a:p>
          </p:txBody>
        </p:sp>
        <p:cxnSp>
          <p:nvCxnSpPr>
            <p:cNvPr id="35" name="Straight Arrow Connector 34">
              <a:extLst>
                <a:ext uri="{FF2B5EF4-FFF2-40B4-BE49-F238E27FC236}">
                  <a16:creationId xmlns:a16="http://schemas.microsoft.com/office/drawing/2014/main" id="{FA5C69F8-4398-45D9-B1F5-83F018F2D8D6}"/>
                </a:ext>
              </a:extLst>
            </p:cNvPr>
            <p:cNvCxnSpPr>
              <a:stCxn id="29" idx="1"/>
            </p:cNvCxnSpPr>
            <p:nvPr/>
          </p:nvCxnSpPr>
          <p:spPr>
            <a:xfrm flipH="1">
              <a:off x="4249972" y="1293577"/>
              <a:ext cx="711739" cy="4278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51DAB7B5-D62B-4ACE-B38F-402E55C31F7D}"/>
              </a:ext>
            </a:extLst>
          </p:cNvPr>
          <p:cNvSpPr txBox="1"/>
          <p:nvPr/>
        </p:nvSpPr>
        <p:spPr>
          <a:xfrm>
            <a:off x="605024" y="608335"/>
            <a:ext cx="10986475" cy="338554"/>
          </a:xfrm>
          <a:prstGeom prst="rect">
            <a:avLst/>
          </a:prstGeom>
          <a:solidFill>
            <a:schemeClr val="accent6">
              <a:lumMod val="60000"/>
              <a:lumOff val="40000"/>
            </a:schemeClr>
          </a:solidFill>
          <a:ln>
            <a:noFill/>
          </a:ln>
        </p:spPr>
        <p:txBody>
          <a:bodyPr wrap="square" rtlCol="0">
            <a:spAutoFit/>
          </a:bodyPr>
          <a:lstStyle/>
          <a:p>
            <a:r>
              <a:rPr lang="en-US" sz="1600" dirty="0"/>
              <a:t>Code example from </a:t>
            </a:r>
            <a:r>
              <a:rPr lang="en-US" sz="1600" dirty="0" err="1"/>
              <a:t>FormMain</a:t>
            </a:r>
            <a:r>
              <a:rPr lang="en-US" sz="1600" dirty="0"/>
              <a:t>:</a:t>
            </a:r>
          </a:p>
        </p:txBody>
      </p:sp>
    </p:spTree>
    <p:extLst>
      <p:ext uri="{BB962C8B-B14F-4D97-AF65-F5344CB8AC3E}">
        <p14:creationId xmlns:p14="http://schemas.microsoft.com/office/powerpoint/2010/main" val="212149380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75D7A7-3C36-4508-9BC6-70A93BD3C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9" name="Picture 8">
              <a:extLst>
                <a:ext uri="{FF2B5EF4-FFF2-40B4-BE49-F238E27FC236}">
                  <a16:creationId xmlns:a16="http://schemas.microsoft.com/office/drawing/2014/main" id="{BC964A0D-06B7-4C16-AC9F-20ADDA8059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 name="Rectangle 9">
              <a:extLst>
                <a:ext uri="{FF2B5EF4-FFF2-40B4-BE49-F238E27FC236}">
                  <a16:creationId xmlns:a16="http://schemas.microsoft.com/office/drawing/2014/main" id="{F5703F5C-55DF-45CD-BC3F-3BE8F1033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1" name="Picture 10">
              <a:extLst>
                <a:ext uri="{FF2B5EF4-FFF2-40B4-BE49-F238E27FC236}">
                  <a16:creationId xmlns:a16="http://schemas.microsoft.com/office/drawing/2014/main" id="{A8C7134F-70F9-4826-A97E-9B39AEA08F5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2" name="Picture 11">
              <a:extLst>
                <a:ext uri="{FF2B5EF4-FFF2-40B4-BE49-F238E27FC236}">
                  <a16:creationId xmlns:a16="http://schemas.microsoft.com/office/drawing/2014/main" id="{39351E73-B6DD-4B56-8EE9-C16B5711C46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4" name="Straight Connector 13">
            <a:extLst>
              <a:ext uri="{FF2B5EF4-FFF2-40B4-BE49-F238E27FC236}">
                <a16:creationId xmlns:a16="http://schemas.microsoft.com/office/drawing/2014/main" id="{AE446D0E-6531-40B7-A182-FB86024397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3D6DABB5-1FC3-4E21-AC84-4685B03C9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2616" y="1411015"/>
            <a:ext cx="7808159" cy="4103960"/>
          </a:xfrm>
          <a:prstGeom prst="rect">
            <a:avLst/>
          </a:prstGeom>
          <a:blipFill dpi="0" rotWithShape="1">
            <a:blip r:embed="rId5">
              <a:alphaModFix amt="86000"/>
              <a:duotone>
                <a:schemeClr val="bg2">
                  <a:shade val="45000"/>
                  <a:satMod val="135000"/>
                </a:schemeClr>
                <a:prstClr val="white"/>
              </a:duotone>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C5790B5-250E-45E6-A05D-C3D1D459B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grpSp>
        <p:nvGrpSpPr>
          <p:cNvPr id="20" name="Group 19">
            <a:extLst>
              <a:ext uri="{FF2B5EF4-FFF2-40B4-BE49-F238E27FC236}">
                <a16:creationId xmlns:a16="http://schemas.microsoft.com/office/drawing/2014/main" id="{68158C4B-1BFE-4F6D-B2C1-0066FA1193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3631"/>
            <a:ext cx="12231160" cy="659658"/>
            <a:chOff x="-16934" y="3123631"/>
            <a:chExt cx="12231160" cy="659658"/>
          </a:xfrm>
        </p:grpSpPr>
        <p:sp>
          <p:nvSpPr>
            <p:cNvPr id="21" name="Rounded Rectangle 17">
              <a:extLst>
                <a:ext uri="{FF2B5EF4-FFF2-40B4-BE49-F238E27FC236}">
                  <a16:creationId xmlns:a16="http://schemas.microsoft.com/office/drawing/2014/main" id="{4A8E3562-03A2-4AF3-89BB-B227ED3261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BD9DF111-5BF8-4312-BECB-94BBCF29ECC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23" name="Rounded Rectangle 20">
              <a:extLst>
                <a:ext uri="{FF2B5EF4-FFF2-40B4-BE49-F238E27FC236}">
                  <a16:creationId xmlns:a16="http://schemas.microsoft.com/office/drawing/2014/main" id="{9EEB3A31-82B4-41D6-BEAB-3CC49BBCBE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28C66B30-E9F1-40DD-A809-6A1282E237D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2" name="Title 1">
            <a:extLst>
              <a:ext uri="{FF2B5EF4-FFF2-40B4-BE49-F238E27FC236}">
                <a16:creationId xmlns:a16="http://schemas.microsoft.com/office/drawing/2014/main" id="{D04864D8-1470-421A-BECE-D2810BBEDB92}"/>
              </a:ext>
            </a:extLst>
          </p:cNvPr>
          <p:cNvSpPr>
            <a:spLocks noGrp="1"/>
          </p:cNvSpPr>
          <p:nvPr>
            <p:ph type="title"/>
          </p:nvPr>
        </p:nvSpPr>
        <p:spPr>
          <a:xfrm>
            <a:off x="2692398" y="1871131"/>
            <a:ext cx="6815669" cy="1515533"/>
          </a:xfrm>
        </p:spPr>
        <p:txBody>
          <a:bodyPr vert="horz" lIns="91440" tIns="45720" rIns="91440" bIns="45720" rtlCol="0" anchor="b">
            <a:noAutofit/>
          </a:bodyPr>
          <a:lstStyle/>
          <a:p>
            <a:pPr>
              <a:lnSpc>
                <a:spcPct val="90000"/>
              </a:lnSpc>
            </a:pPr>
            <a:r>
              <a:rPr lang="en-US" sz="3600" dirty="0"/>
              <a:t>Q6.	Produce and execute testing strategies at the systems level using a unit testing framework.</a:t>
            </a:r>
          </a:p>
        </p:txBody>
      </p:sp>
      <p:sp>
        <p:nvSpPr>
          <p:cNvPr id="3" name="Text Placeholder 2">
            <a:extLst>
              <a:ext uri="{FF2B5EF4-FFF2-40B4-BE49-F238E27FC236}">
                <a16:creationId xmlns:a16="http://schemas.microsoft.com/office/drawing/2014/main" id="{A843AF07-4B02-47FB-8EC6-6C3B897DBF8F}"/>
              </a:ext>
            </a:extLst>
          </p:cNvPr>
          <p:cNvSpPr>
            <a:spLocks noGrp="1"/>
          </p:cNvSpPr>
          <p:nvPr>
            <p:ph type="body" idx="1"/>
          </p:nvPr>
        </p:nvSpPr>
        <p:spPr>
          <a:xfrm>
            <a:off x="2692398" y="3657597"/>
            <a:ext cx="6815669" cy="1320802"/>
          </a:xfrm>
        </p:spPr>
        <p:txBody>
          <a:bodyPr vert="horz" lIns="91440" tIns="45720" rIns="91440" bIns="45720" rtlCol="0" anchor="t">
            <a:normAutofit/>
          </a:bodyPr>
          <a:lstStyle/>
          <a:p>
            <a:pPr algn="l"/>
            <a:r>
              <a:rPr lang="en-US" sz="2100" dirty="0"/>
              <a:t>Theory One:  Unit test</a:t>
            </a:r>
          </a:p>
          <a:p>
            <a:pPr algn="l"/>
            <a:r>
              <a:rPr lang="en-US" sz="2100" dirty="0"/>
              <a:t>Theory Two:  Test data </a:t>
            </a:r>
          </a:p>
          <a:p>
            <a:pPr algn="l"/>
            <a:endParaRPr lang="en-US" sz="2100" dirty="0"/>
          </a:p>
        </p:txBody>
      </p:sp>
      <p:cxnSp>
        <p:nvCxnSpPr>
          <p:cNvPr id="26" name="Straight Connector 25">
            <a:extLst>
              <a:ext uri="{FF2B5EF4-FFF2-40B4-BE49-F238E27FC236}">
                <a16:creationId xmlns:a16="http://schemas.microsoft.com/office/drawing/2014/main" id="{14319AF2-886A-4C5D-B34C-17FCB0267E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90104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AABD3CB-F407-4097-9A53-CA052FC7F577}"/>
              </a:ext>
            </a:extLst>
          </p:cNvPr>
          <p:cNvSpPr/>
          <p:nvPr/>
        </p:nvSpPr>
        <p:spPr>
          <a:xfrm>
            <a:off x="-10246" y="-6251"/>
            <a:ext cx="12202246" cy="400110"/>
          </a:xfrm>
          <a:prstGeom prst="rect">
            <a:avLst/>
          </a:prstGeom>
          <a:solidFill>
            <a:schemeClr val="accent2">
              <a:lumMod val="75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One:  Unit testing</a:t>
            </a:r>
          </a:p>
        </p:txBody>
      </p:sp>
      <p:sp>
        <p:nvSpPr>
          <p:cNvPr id="26" name="TextBox 25">
            <a:extLst>
              <a:ext uri="{FF2B5EF4-FFF2-40B4-BE49-F238E27FC236}">
                <a16:creationId xmlns:a16="http://schemas.microsoft.com/office/drawing/2014/main" id="{5479B517-5342-401B-ADA6-E2C4158702F8}"/>
              </a:ext>
            </a:extLst>
          </p:cNvPr>
          <p:cNvSpPr txBox="1"/>
          <p:nvPr/>
        </p:nvSpPr>
        <p:spPr>
          <a:xfrm>
            <a:off x="1361693" y="811332"/>
            <a:ext cx="8308231" cy="954107"/>
          </a:xfrm>
          <a:prstGeom prst="rect">
            <a:avLst/>
          </a:prstGeom>
          <a:noFill/>
        </p:spPr>
        <p:txBody>
          <a:bodyPr wrap="square" rtlCol="0">
            <a:spAutoFit/>
          </a:bodyPr>
          <a:lstStyle/>
          <a:p>
            <a:r>
              <a:rPr lang="en-US" altLang="zh-CN" sz="2800" dirty="0">
                <a:solidFill>
                  <a:schemeClr val="tx1">
                    <a:lumMod val="95000"/>
                    <a:lumOff val="5000"/>
                  </a:schemeClr>
                </a:solidFill>
                <a:cs typeface="Times New Roman" panose="02020603050405020304" pitchFamily="18" charset="0"/>
              </a:rPr>
              <a:t>6.1</a:t>
            </a:r>
            <a:r>
              <a:rPr lang="en-US" sz="2800" dirty="0">
                <a:solidFill>
                  <a:schemeClr val="tx1">
                    <a:lumMod val="95000"/>
                    <a:lumOff val="5000"/>
                  </a:schemeClr>
                </a:solidFill>
                <a:cs typeface="Times New Roman" panose="02020603050405020304" pitchFamily="18" charset="0"/>
              </a:rPr>
              <a:t>.1  What is Unit testing?</a:t>
            </a:r>
          </a:p>
          <a:p>
            <a:endParaRPr lang="en-US" sz="2800" dirty="0">
              <a:solidFill>
                <a:schemeClr val="tx1">
                  <a:lumMod val="95000"/>
                  <a:lumOff val="5000"/>
                </a:schemeClr>
              </a:solidFill>
              <a:cs typeface="Times New Roman" panose="02020603050405020304" pitchFamily="18" charset="0"/>
            </a:endParaRPr>
          </a:p>
        </p:txBody>
      </p:sp>
      <p:pic>
        <p:nvPicPr>
          <p:cNvPr id="2" name="Picture 1">
            <a:extLst>
              <a:ext uri="{FF2B5EF4-FFF2-40B4-BE49-F238E27FC236}">
                <a16:creationId xmlns:a16="http://schemas.microsoft.com/office/drawing/2014/main" id="{E1404CB4-FF32-4E9B-866B-B6BD09AB9757}"/>
              </a:ext>
            </a:extLst>
          </p:cNvPr>
          <p:cNvPicPr>
            <a:picLocks noChangeAspect="1"/>
          </p:cNvPicPr>
          <p:nvPr/>
        </p:nvPicPr>
        <p:blipFill>
          <a:blip r:embed="rId2"/>
          <a:stretch>
            <a:fillRect/>
          </a:stretch>
        </p:blipFill>
        <p:spPr>
          <a:xfrm>
            <a:off x="1361693" y="1370627"/>
            <a:ext cx="9123427" cy="4676041"/>
          </a:xfrm>
          <a:prstGeom prst="rect">
            <a:avLst/>
          </a:prstGeom>
        </p:spPr>
      </p:pic>
    </p:spTree>
    <p:extLst>
      <p:ext uri="{BB962C8B-B14F-4D97-AF65-F5344CB8AC3E}">
        <p14:creationId xmlns:p14="http://schemas.microsoft.com/office/powerpoint/2010/main" val="2778135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AABD3CB-F407-4097-9A53-CA052FC7F577}"/>
              </a:ext>
            </a:extLst>
          </p:cNvPr>
          <p:cNvSpPr/>
          <p:nvPr/>
        </p:nvSpPr>
        <p:spPr>
          <a:xfrm>
            <a:off x="-10246" y="-6251"/>
            <a:ext cx="12202246" cy="400110"/>
          </a:xfrm>
          <a:prstGeom prst="rect">
            <a:avLst/>
          </a:prstGeom>
          <a:solidFill>
            <a:schemeClr val="accent2">
              <a:lumMod val="75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One: Unit testing</a:t>
            </a:r>
          </a:p>
        </p:txBody>
      </p:sp>
      <p:sp>
        <p:nvSpPr>
          <p:cNvPr id="9" name="Rectangle 8">
            <a:extLst>
              <a:ext uri="{FF2B5EF4-FFF2-40B4-BE49-F238E27FC236}">
                <a16:creationId xmlns:a16="http://schemas.microsoft.com/office/drawing/2014/main" id="{FCBACB56-2B83-4BC9-9067-7EBAEA597478}"/>
              </a:ext>
            </a:extLst>
          </p:cNvPr>
          <p:cNvSpPr/>
          <p:nvPr/>
        </p:nvSpPr>
        <p:spPr>
          <a:xfrm>
            <a:off x="1206137" y="3760831"/>
            <a:ext cx="9910356" cy="426912"/>
          </a:xfrm>
          <a:prstGeom prst="rect">
            <a:avLst/>
          </a:prstGeom>
        </p:spPr>
        <p:txBody>
          <a:bodyPr wrap="square">
            <a:spAutoFit/>
          </a:bodyPr>
          <a:lstStyle/>
          <a:p>
            <a:pPr algn="just">
              <a:lnSpc>
                <a:spcPct val="150000"/>
              </a:lnSpc>
              <a:spcBef>
                <a:spcPts val="600"/>
              </a:spcBef>
            </a:pPr>
            <a:r>
              <a:rPr lang="en-US" sz="1600" dirty="0">
                <a:solidFill>
                  <a:schemeClr val="tx1">
                    <a:lumMod val="95000"/>
                    <a:lumOff val="5000"/>
                  </a:schemeClr>
                </a:solidFill>
                <a:cs typeface="Times New Roman" panose="02020603050405020304" pitchFamily="18" charset="0"/>
              </a:rPr>
              <a:t>In assignment part A, I used the testing tools in visual studio to unit test the logical part of my program.</a:t>
            </a:r>
          </a:p>
        </p:txBody>
      </p:sp>
      <p:grpSp>
        <p:nvGrpSpPr>
          <p:cNvPr id="10" name="Group 9">
            <a:extLst>
              <a:ext uri="{FF2B5EF4-FFF2-40B4-BE49-F238E27FC236}">
                <a16:creationId xmlns:a16="http://schemas.microsoft.com/office/drawing/2014/main" id="{8AD809CD-7049-4BB0-9EB4-DC3549D6F535}"/>
              </a:ext>
            </a:extLst>
          </p:cNvPr>
          <p:cNvGrpSpPr/>
          <p:nvPr/>
        </p:nvGrpSpPr>
        <p:grpSpPr>
          <a:xfrm>
            <a:off x="1206137" y="1096179"/>
            <a:ext cx="9914921" cy="1200329"/>
            <a:chOff x="1301719" y="4252729"/>
            <a:chExt cx="9914921" cy="1200329"/>
          </a:xfrm>
        </p:grpSpPr>
        <p:sp>
          <p:nvSpPr>
            <p:cNvPr id="11" name="Rectangle 10">
              <a:extLst>
                <a:ext uri="{FF2B5EF4-FFF2-40B4-BE49-F238E27FC236}">
                  <a16:creationId xmlns:a16="http://schemas.microsoft.com/office/drawing/2014/main" id="{F3042F4F-015D-4831-A1DE-7E431FF6D5F9}"/>
                </a:ext>
              </a:extLst>
            </p:cNvPr>
            <p:cNvSpPr/>
            <p:nvPr/>
          </p:nvSpPr>
          <p:spPr>
            <a:xfrm>
              <a:off x="1301719" y="4995992"/>
              <a:ext cx="9914921" cy="426912"/>
            </a:xfrm>
            <a:prstGeom prst="rect">
              <a:avLst/>
            </a:prstGeom>
          </p:spPr>
          <p:txBody>
            <a:bodyPr wrap="square">
              <a:spAutoFit/>
            </a:bodyPr>
            <a:lstStyle/>
            <a:p>
              <a:pPr algn="just">
                <a:lnSpc>
                  <a:spcPct val="150000"/>
                </a:lnSpc>
                <a:spcBef>
                  <a:spcPts val="600"/>
                </a:spcBef>
                <a:buClr>
                  <a:schemeClr val="accent1"/>
                </a:buClr>
                <a:buSzPct val="80000"/>
              </a:pPr>
              <a:r>
                <a:rPr lang="en-US" sz="1600" dirty="0">
                  <a:solidFill>
                    <a:schemeClr val="tx1">
                      <a:lumMod val="95000"/>
                      <a:lumOff val="5000"/>
                    </a:schemeClr>
                  </a:solidFill>
                  <a:cs typeface="Times New Roman" panose="02020603050405020304" pitchFamily="18" charset="0"/>
                </a:rPr>
                <a:t>Ref : https://docs.microsoft.com/en-us/visualstudio/test/unit-test-your-code?view=vs-2019</a:t>
              </a:r>
            </a:p>
          </p:txBody>
        </p:sp>
        <p:sp>
          <p:nvSpPr>
            <p:cNvPr id="12" name="TextBox 11">
              <a:extLst>
                <a:ext uri="{FF2B5EF4-FFF2-40B4-BE49-F238E27FC236}">
                  <a16:creationId xmlns:a16="http://schemas.microsoft.com/office/drawing/2014/main" id="{8F2730AB-3FAB-4CD1-9B3D-3A3086F56B29}"/>
                </a:ext>
              </a:extLst>
            </p:cNvPr>
            <p:cNvSpPr txBox="1"/>
            <p:nvPr/>
          </p:nvSpPr>
          <p:spPr>
            <a:xfrm>
              <a:off x="1604719" y="4252729"/>
              <a:ext cx="8308231" cy="1200329"/>
            </a:xfrm>
            <a:prstGeom prst="rect">
              <a:avLst/>
            </a:prstGeom>
            <a:noFill/>
          </p:spPr>
          <p:txBody>
            <a:bodyPr wrap="square" rtlCol="0">
              <a:spAutoFit/>
            </a:bodyPr>
            <a:lstStyle/>
            <a:p>
              <a:r>
                <a:rPr lang="en-US" altLang="zh-CN" sz="3600" dirty="0">
                  <a:solidFill>
                    <a:schemeClr val="tx1">
                      <a:lumMod val="95000"/>
                      <a:lumOff val="5000"/>
                    </a:schemeClr>
                  </a:solidFill>
                  <a:cs typeface="Times New Roman" panose="02020603050405020304" pitchFamily="18" charset="0"/>
                </a:rPr>
                <a:t>6.1</a:t>
              </a:r>
              <a:r>
                <a:rPr lang="en-US" sz="3600" dirty="0">
                  <a:solidFill>
                    <a:schemeClr val="tx1">
                      <a:lumMod val="95000"/>
                      <a:lumOff val="5000"/>
                    </a:schemeClr>
                  </a:solidFill>
                  <a:cs typeface="Times New Roman" panose="02020603050405020304" pitchFamily="18" charset="0"/>
                </a:rPr>
                <a:t>.2  Reference</a:t>
              </a:r>
            </a:p>
            <a:p>
              <a:endParaRPr lang="en-US" sz="3600" dirty="0">
                <a:solidFill>
                  <a:schemeClr val="tx1">
                    <a:lumMod val="95000"/>
                    <a:lumOff val="5000"/>
                  </a:schemeClr>
                </a:solidFill>
                <a:cs typeface="Times New Roman" panose="02020603050405020304" pitchFamily="18" charset="0"/>
              </a:endParaRPr>
            </a:p>
          </p:txBody>
        </p:sp>
      </p:grpSp>
      <p:sp>
        <p:nvSpPr>
          <p:cNvPr id="13" name="TextBox 12">
            <a:extLst>
              <a:ext uri="{FF2B5EF4-FFF2-40B4-BE49-F238E27FC236}">
                <a16:creationId xmlns:a16="http://schemas.microsoft.com/office/drawing/2014/main" id="{B1635959-26E9-4CFB-AD46-25BCBB4851F9}"/>
              </a:ext>
            </a:extLst>
          </p:cNvPr>
          <p:cNvSpPr txBox="1"/>
          <p:nvPr/>
        </p:nvSpPr>
        <p:spPr>
          <a:xfrm>
            <a:off x="1509137" y="3009457"/>
            <a:ext cx="8596668" cy="609931"/>
          </a:xfrm>
          <a:prstGeom prst="rect">
            <a:avLst/>
          </a:prstGeom>
        </p:spPr>
        <p:txBody>
          <a:bodyPr vert="horz" lIns="91440" tIns="45720" rIns="91440" bIns="45720" rtlCol="0" anchor="t">
            <a:normAutofit lnSpcReduction="10000"/>
          </a:bodyPr>
          <a:lstStyle/>
          <a:p>
            <a:pPr>
              <a:spcBef>
                <a:spcPct val="0"/>
              </a:spcBef>
              <a:spcAft>
                <a:spcPts val="600"/>
              </a:spcAft>
            </a:pPr>
            <a:r>
              <a:rPr lang="en-US" altLang="zh-CN" sz="3600" dirty="0">
                <a:solidFill>
                  <a:schemeClr val="tx1">
                    <a:lumMod val="95000"/>
                    <a:lumOff val="5000"/>
                  </a:schemeClr>
                </a:solidFill>
                <a:ea typeface="+mj-ea"/>
                <a:cs typeface="Times New Roman" panose="02020603050405020304" pitchFamily="18" charset="0"/>
              </a:rPr>
              <a:t>6</a:t>
            </a:r>
            <a:r>
              <a:rPr lang="en-US" sz="3600" dirty="0">
                <a:solidFill>
                  <a:schemeClr val="tx1">
                    <a:lumMod val="95000"/>
                    <a:lumOff val="5000"/>
                  </a:schemeClr>
                </a:solidFill>
                <a:ea typeface="+mj-ea"/>
                <a:cs typeface="Times New Roman" panose="02020603050405020304" pitchFamily="18" charset="0"/>
              </a:rPr>
              <a:t>.1.3  What I have done ?</a:t>
            </a:r>
          </a:p>
        </p:txBody>
      </p:sp>
    </p:spTree>
    <p:extLst>
      <p:ext uri="{BB962C8B-B14F-4D97-AF65-F5344CB8AC3E}">
        <p14:creationId xmlns:p14="http://schemas.microsoft.com/office/powerpoint/2010/main" val="3564410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ED7FF7-3BB5-479A-BC69-7A970CE49DB8}"/>
              </a:ext>
            </a:extLst>
          </p:cNvPr>
          <p:cNvSpPr txBox="1"/>
          <p:nvPr/>
        </p:nvSpPr>
        <p:spPr>
          <a:xfrm>
            <a:off x="1591741" y="769067"/>
            <a:ext cx="8596668" cy="609931"/>
          </a:xfrm>
          <a:prstGeom prst="rect">
            <a:avLst/>
          </a:prstGeom>
        </p:spPr>
        <p:txBody>
          <a:bodyPr vert="horz" lIns="91440" tIns="45720" rIns="91440" bIns="45720" rtlCol="0" anchor="t">
            <a:normAutofit lnSpcReduction="10000"/>
          </a:bodyPr>
          <a:lstStyle/>
          <a:p>
            <a:pPr>
              <a:spcBef>
                <a:spcPct val="0"/>
              </a:spcBef>
              <a:spcAft>
                <a:spcPts val="600"/>
              </a:spcAft>
            </a:pPr>
            <a:r>
              <a:rPr lang="en-US" sz="3600" dirty="0">
                <a:solidFill>
                  <a:schemeClr val="tx1">
                    <a:lumMod val="95000"/>
                    <a:lumOff val="5000"/>
                  </a:schemeClr>
                </a:solidFill>
                <a:ea typeface="+mj-ea"/>
                <a:cs typeface="Times New Roman" panose="02020603050405020304" pitchFamily="18" charset="0"/>
              </a:rPr>
              <a:t>6.1.4  Code Example</a:t>
            </a:r>
          </a:p>
        </p:txBody>
      </p:sp>
      <p:sp>
        <p:nvSpPr>
          <p:cNvPr id="20" name="Rectangle 19">
            <a:extLst>
              <a:ext uri="{FF2B5EF4-FFF2-40B4-BE49-F238E27FC236}">
                <a16:creationId xmlns:a16="http://schemas.microsoft.com/office/drawing/2014/main" id="{8716C51C-FDCA-4819-9A7A-4BF4E9D8BF34}"/>
              </a:ext>
            </a:extLst>
          </p:cNvPr>
          <p:cNvSpPr/>
          <p:nvPr/>
        </p:nvSpPr>
        <p:spPr>
          <a:xfrm>
            <a:off x="-10246" y="-6251"/>
            <a:ext cx="12202246" cy="400110"/>
          </a:xfrm>
          <a:prstGeom prst="rect">
            <a:avLst/>
          </a:prstGeom>
          <a:solidFill>
            <a:schemeClr val="accent2">
              <a:lumMod val="75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One: Unit testing</a:t>
            </a:r>
          </a:p>
        </p:txBody>
      </p:sp>
      <p:pic>
        <p:nvPicPr>
          <p:cNvPr id="21" name="Picture 20">
            <a:extLst>
              <a:ext uri="{FF2B5EF4-FFF2-40B4-BE49-F238E27FC236}">
                <a16:creationId xmlns:a16="http://schemas.microsoft.com/office/drawing/2014/main" id="{0EA597DF-C42A-4AC7-BE72-889C89BF5D17}"/>
              </a:ext>
            </a:extLst>
          </p:cNvPr>
          <p:cNvPicPr>
            <a:picLocks noChangeAspect="1"/>
          </p:cNvPicPr>
          <p:nvPr/>
        </p:nvPicPr>
        <p:blipFill>
          <a:blip r:embed="rId2"/>
          <a:stretch>
            <a:fillRect/>
          </a:stretch>
        </p:blipFill>
        <p:spPr>
          <a:xfrm>
            <a:off x="1334365" y="1506872"/>
            <a:ext cx="4756512" cy="2255231"/>
          </a:xfrm>
          <a:prstGeom prst="rect">
            <a:avLst/>
          </a:prstGeom>
        </p:spPr>
      </p:pic>
      <p:pic>
        <p:nvPicPr>
          <p:cNvPr id="23" name="Picture 22">
            <a:extLst>
              <a:ext uri="{FF2B5EF4-FFF2-40B4-BE49-F238E27FC236}">
                <a16:creationId xmlns:a16="http://schemas.microsoft.com/office/drawing/2014/main" id="{956F9E49-C055-4651-BF07-81D4A59D0CC4}"/>
              </a:ext>
            </a:extLst>
          </p:cNvPr>
          <p:cNvPicPr>
            <a:picLocks noChangeAspect="1"/>
          </p:cNvPicPr>
          <p:nvPr/>
        </p:nvPicPr>
        <p:blipFill>
          <a:blip r:embed="rId3"/>
          <a:stretch>
            <a:fillRect/>
          </a:stretch>
        </p:blipFill>
        <p:spPr>
          <a:xfrm>
            <a:off x="6860461" y="1506872"/>
            <a:ext cx="3327948" cy="1974605"/>
          </a:xfrm>
          <a:prstGeom prst="rect">
            <a:avLst/>
          </a:prstGeom>
        </p:spPr>
      </p:pic>
      <p:pic>
        <p:nvPicPr>
          <p:cNvPr id="24" name="Picture 23">
            <a:extLst>
              <a:ext uri="{FF2B5EF4-FFF2-40B4-BE49-F238E27FC236}">
                <a16:creationId xmlns:a16="http://schemas.microsoft.com/office/drawing/2014/main" id="{28C26F41-A797-412D-992A-029711A8CB9B}"/>
              </a:ext>
            </a:extLst>
          </p:cNvPr>
          <p:cNvPicPr>
            <a:picLocks noChangeAspect="1"/>
          </p:cNvPicPr>
          <p:nvPr/>
        </p:nvPicPr>
        <p:blipFill>
          <a:blip r:embed="rId4"/>
          <a:stretch>
            <a:fillRect/>
          </a:stretch>
        </p:blipFill>
        <p:spPr>
          <a:xfrm>
            <a:off x="6821892" y="3679916"/>
            <a:ext cx="3327948" cy="2299254"/>
          </a:xfrm>
          <a:prstGeom prst="rect">
            <a:avLst/>
          </a:prstGeom>
        </p:spPr>
      </p:pic>
      <p:pic>
        <p:nvPicPr>
          <p:cNvPr id="25" name="Picture 24">
            <a:extLst>
              <a:ext uri="{FF2B5EF4-FFF2-40B4-BE49-F238E27FC236}">
                <a16:creationId xmlns:a16="http://schemas.microsoft.com/office/drawing/2014/main" id="{192951F0-114E-4485-BF9C-3BF6776A9A6C}"/>
              </a:ext>
            </a:extLst>
          </p:cNvPr>
          <p:cNvPicPr>
            <a:picLocks noChangeAspect="1"/>
          </p:cNvPicPr>
          <p:nvPr/>
        </p:nvPicPr>
        <p:blipFill>
          <a:blip r:embed="rId5"/>
          <a:stretch>
            <a:fillRect/>
          </a:stretch>
        </p:blipFill>
        <p:spPr>
          <a:xfrm>
            <a:off x="2127798" y="3910064"/>
            <a:ext cx="3172642" cy="2116423"/>
          </a:xfrm>
          <a:prstGeom prst="rect">
            <a:avLst/>
          </a:prstGeom>
        </p:spPr>
      </p:pic>
    </p:spTree>
    <p:extLst>
      <p:ext uri="{BB962C8B-B14F-4D97-AF65-F5344CB8AC3E}">
        <p14:creationId xmlns:p14="http://schemas.microsoft.com/office/powerpoint/2010/main" val="30621022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607322E-332D-4949-9F40-4F773561E480}"/>
              </a:ext>
            </a:extLst>
          </p:cNvPr>
          <p:cNvSpPr/>
          <p:nvPr/>
        </p:nvSpPr>
        <p:spPr>
          <a:xfrm>
            <a:off x="651132" y="2040029"/>
            <a:ext cx="8795017" cy="954107"/>
          </a:xfrm>
          <a:prstGeom prst="rect">
            <a:avLst/>
          </a:prstGeom>
        </p:spPr>
        <p:txBody>
          <a:bodyPr wrap="square">
            <a:spAutoFit/>
          </a:bodyPr>
          <a:lstStyle/>
          <a:p>
            <a:pPr marL="285750" indent="-285750" algn="just">
              <a:buFont typeface="Courier New" panose="02070309020205020404" pitchFamily="49" charset="0"/>
              <a:buChar char="o"/>
            </a:pPr>
            <a:endParaRPr lang="en-US" sz="1400" dirty="0">
              <a:latin typeface="Times New Roman" panose="02020603050405020304" pitchFamily="18" charset="0"/>
              <a:cs typeface="Times New Roman" panose="02020603050405020304" pitchFamily="18" charset="0"/>
            </a:endParaRPr>
          </a:p>
          <a:p>
            <a:pPr algn="just"/>
            <a:endParaRPr lang="en-US" sz="1400" dirty="0">
              <a:latin typeface="Times New Roman" panose="02020603050405020304" pitchFamily="18" charset="0"/>
              <a:cs typeface="Times New Roman" panose="02020603050405020304" pitchFamily="18" charset="0"/>
            </a:endParaRPr>
          </a:p>
          <a:p>
            <a:pPr algn="just"/>
            <a:endParaRPr lang="en-US" sz="1400" dirty="0">
              <a:latin typeface="Times New Roman" panose="02020603050405020304" pitchFamily="18" charset="0"/>
              <a:cs typeface="Times New Roman" panose="02020603050405020304" pitchFamily="18" charset="0"/>
            </a:endParaRPr>
          </a:p>
          <a:p>
            <a:pPr algn="just"/>
            <a:endParaRPr lang="en-US" sz="1400" dirty="0">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89924E47-6F48-43C3-86AA-B117DA22CC55}"/>
              </a:ext>
            </a:extLst>
          </p:cNvPr>
          <p:cNvGrpSpPr/>
          <p:nvPr/>
        </p:nvGrpSpPr>
        <p:grpSpPr>
          <a:xfrm>
            <a:off x="1337151" y="1690782"/>
            <a:ext cx="9947200" cy="2433767"/>
            <a:chOff x="384300" y="762269"/>
            <a:chExt cx="11320873" cy="2433767"/>
          </a:xfrm>
        </p:grpSpPr>
        <p:sp>
          <p:nvSpPr>
            <p:cNvPr id="2" name="TextBox 1">
              <a:extLst>
                <a:ext uri="{FF2B5EF4-FFF2-40B4-BE49-F238E27FC236}">
                  <a16:creationId xmlns:a16="http://schemas.microsoft.com/office/drawing/2014/main" id="{45ED7FF7-3BB5-479A-BC69-7A970CE49DB8}"/>
                </a:ext>
              </a:extLst>
            </p:cNvPr>
            <p:cNvSpPr txBox="1"/>
            <p:nvPr/>
          </p:nvSpPr>
          <p:spPr>
            <a:xfrm>
              <a:off x="384301" y="762269"/>
              <a:ext cx="11320872" cy="609931"/>
            </a:xfrm>
            <a:prstGeom prst="rect">
              <a:avLst/>
            </a:prstGeom>
          </p:spPr>
          <p:txBody>
            <a:bodyPr vert="horz" lIns="91440" tIns="45720" rIns="91440" bIns="45720" rtlCol="0" anchor="t">
              <a:noAutofit/>
            </a:bodyPr>
            <a:lstStyle/>
            <a:p>
              <a:pPr>
                <a:spcBef>
                  <a:spcPct val="0"/>
                </a:spcBef>
                <a:spcAft>
                  <a:spcPts val="600"/>
                </a:spcAft>
              </a:pPr>
              <a:r>
                <a:rPr lang="en-US" sz="3600" dirty="0">
                  <a:solidFill>
                    <a:schemeClr val="tx1">
                      <a:lumMod val="95000"/>
                      <a:lumOff val="5000"/>
                    </a:schemeClr>
                  </a:solidFill>
                  <a:ea typeface="+mj-ea"/>
                  <a:cs typeface="Times New Roman" panose="02020603050405020304" pitchFamily="18" charset="0"/>
                </a:rPr>
                <a:t>6.1.5 Evaluate the effectiveness of your approach.</a:t>
              </a:r>
            </a:p>
            <a:p>
              <a:pPr>
                <a:spcBef>
                  <a:spcPct val="0"/>
                </a:spcBef>
                <a:spcAft>
                  <a:spcPts val="600"/>
                </a:spcAft>
              </a:pPr>
              <a:endParaRPr lang="en-US" sz="3600" b="1" dirty="0">
                <a:solidFill>
                  <a:schemeClr val="tx1">
                    <a:lumMod val="95000"/>
                    <a:lumOff val="5000"/>
                  </a:schemeClr>
                </a:solidFill>
                <a:ea typeface="+mj-ea"/>
                <a:cs typeface="Times New Roman" panose="02020603050405020304" pitchFamily="18" charset="0"/>
              </a:endParaRPr>
            </a:p>
          </p:txBody>
        </p:sp>
        <p:sp>
          <p:nvSpPr>
            <p:cNvPr id="6" name="Rectangle 5">
              <a:extLst>
                <a:ext uri="{FF2B5EF4-FFF2-40B4-BE49-F238E27FC236}">
                  <a16:creationId xmlns:a16="http://schemas.microsoft.com/office/drawing/2014/main" id="{69418E40-C1C3-442E-AABC-34DD9EE03A64}"/>
                </a:ext>
              </a:extLst>
            </p:cNvPr>
            <p:cNvSpPr/>
            <p:nvPr/>
          </p:nvSpPr>
          <p:spPr>
            <a:xfrm>
              <a:off x="384300" y="1506504"/>
              <a:ext cx="11226467" cy="1689532"/>
            </a:xfrm>
            <a:prstGeom prst="rect">
              <a:avLst/>
            </a:prstGeom>
          </p:spPr>
          <p:txBody>
            <a:bodyPr vert="horz" lIns="91440" tIns="45720" rIns="91440" bIns="45720" rtlCol="0">
              <a:noAutofit/>
            </a:bodyPr>
            <a:lstStyle/>
            <a:p>
              <a:pPr algn="just">
                <a:lnSpc>
                  <a:spcPct val="150000"/>
                </a:lnSpc>
                <a:spcBef>
                  <a:spcPts val="600"/>
                </a:spcBef>
                <a:buClr>
                  <a:schemeClr val="accent1"/>
                </a:buClr>
                <a:buSzPct val="80000"/>
              </a:pPr>
              <a:r>
                <a:rPr lang="en-US" sz="1600" dirty="0">
                  <a:solidFill>
                    <a:schemeClr val="tx1">
                      <a:lumMod val="95000"/>
                      <a:lumOff val="5000"/>
                    </a:schemeClr>
                  </a:solidFill>
                  <a:cs typeface="Times New Roman" panose="02020603050405020304" pitchFamily="18" charset="0"/>
                </a:rPr>
                <a:t>Unit test combined with test plan can cover the whole program comprehensively.</a:t>
              </a:r>
            </a:p>
            <a:p>
              <a:pPr algn="just">
                <a:lnSpc>
                  <a:spcPct val="150000"/>
                </a:lnSpc>
                <a:spcBef>
                  <a:spcPts val="600"/>
                </a:spcBef>
                <a:buClr>
                  <a:schemeClr val="accent1"/>
                </a:buClr>
                <a:buSzPct val="80000"/>
              </a:pPr>
              <a:r>
                <a:rPr lang="en-US" sz="1600" dirty="0">
                  <a:solidFill>
                    <a:schemeClr val="tx1">
                      <a:lumMod val="95000"/>
                      <a:lumOff val="5000"/>
                    </a:schemeClr>
                  </a:solidFill>
                  <a:cs typeface="Times New Roman" panose="02020603050405020304" pitchFamily="18" charset="0"/>
                </a:rPr>
                <a:t>Making a good unit test can save the test time and reduce the repeated editing of test code. </a:t>
              </a:r>
            </a:p>
            <a:p>
              <a:pPr algn="just">
                <a:lnSpc>
                  <a:spcPct val="150000"/>
                </a:lnSpc>
                <a:spcBef>
                  <a:spcPts val="600"/>
                </a:spcBef>
                <a:buClr>
                  <a:schemeClr val="accent1"/>
                </a:buClr>
                <a:buSzPct val="80000"/>
              </a:pPr>
              <a:r>
                <a:rPr lang="en-US" sz="1600" dirty="0">
                  <a:solidFill>
                    <a:schemeClr val="tx1">
                      <a:lumMod val="95000"/>
                      <a:lumOff val="5000"/>
                    </a:schemeClr>
                  </a:solidFill>
                  <a:cs typeface="Times New Roman" panose="02020603050405020304" pitchFamily="18" charset="0"/>
                </a:rPr>
                <a:t>When I changed the existing functionality to develop features, these unit testing really reduces defects in the newly developed coding because they can verify the accuracy of expected results.</a:t>
              </a:r>
            </a:p>
          </p:txBody>
        </p:sp>
      </p:grpSp>
      <p:sp>
        <p:nvSpPr>
          <p:cNvPr id="10" name="Rectangle 9">
            <a:extLst>
              <a:ext uri="{FF2B5EF4-FFF2-40B4-BE49-F238E27FC236}">
                <a16:creationId xmlns:a16="http://schemas.microsoft.com/office/drawing/2014/main" id="{7CBB739B-CD8D-4198-8E4F-54A90BB7FDBF}"/>
              </a:ext>
            </a:extLst>
          </p:cNvPr>
          <p:cNvSpPr/>
          <p:nvPr/>
        </p:nvSpPr>
        <p:spPr>
          <a:xfrm>
            <a:off x="-10246" y="-6251"/>
            <a:ext cx="12202246" cy="400110"/>
          </a:xfrm>
          <a:prstGeom prst="rect">
            <a:avLst/>
          </a:prstGeom>
          <a:solidFill>
            <a:schemeClr val="accent2">
              <a:lumMod val="75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One: Unit testing</a:t>
            </a:r>
          </a:p>
        </p:txBody>
      </p:sp>
    </p:spTree>
    <p:extLst>
      <p:ext uri="{BB962C8B-B14F-4D97-AF65-F5344CB8AC3E}">
        <p14:creationId xmlns:p14="http://schemas.microsoft.com/office/powerpoint/2010/main" val="23479887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607322E-332D-4949-9F40-4F773561E480}"/>
              </a:ext>
            </a:extLst>
          </p:cNvPr>
          <p:cNvSpPr/>
          <p:nvPr/>
        </p:nvSpPr>
        <p:spPr>
          <a:xfrm>
            <a:off x="651132" y="2040029"/>
            <a:ext cx="8795017" cy="954107"/>
          </a:xfrm>
          <a:prstGeom prst="rect">
            <a:avLst/>
          </a:prstGeom>
        </p:spPr>
        <p:txBody>
          <a:bodyPr wrap="square">
            <a:spAutoFit/>
          </a:bodyPr>
          <a:lstStyle/>
          <a:p>
            <a:pPr marL="285750" indent="-285750" algn="just">
              <a:buFont typeface="Courier New" panose="02070309020205020404" pitchFamily="49" charset="0"/>
              <a:buChar char="o"/>
            </a:pPr>
            <a:endParaRPr lang="en-US" sz="1400" dirty="0">
              <a:latin typeface="Times New Roman" panose="02020603050405020304" pitchFamily="18" charset="0"/>
              <a:cs typeface="Times New Roman" panose="02020603050405020304" pitchFamily="18" charset="0"/>
            </a:endParaRPr>
          </a:p>
          <a:p>
            <a:pPr algn="just"/>
            <a:endParaRPr lang="en-US" sz="1400" dirty="0">
              <a:latin typeface="Times New Roman" panose="02020603050405020304" pitchFamily="18" charset="0"/>
              <a:cs typeface="Times New Roman" panose="02020603050405020304" pitchFamily="18" charset="0"/>
            </a:endParaRPr>
          </a:p>
          <a:p>
            <a:pPr algn="just"/>
            <a:endParaRPr lang="en-US" sz="1400" dirty="0">
              <a:latin typeface="Times New Roman" panose="02020603050405020304" pitchFamily="18" charset="0"/>
              <a:cs typeface="Times New Roman" panose="02020603050405020304" pitchFamily="18" charset="0"/>
            </a:endParaRPr>
          </a:p>
          <a:p>
            <a:pPr algn="just"/>
            <a:endParaRPr lang="en-US" sz="1400" dirty="0">
              <a:latin typeface="Times New Roman" panose="020206030504050203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id="{0BD43C85-D558-42BD-B337-6B5A8E017D6F}"/>
              </a:ext>
            </a:extLst>
          </p:cNvPr>
          <p:cNvGrpSpPr/>
          <p:nvPr/>
        </p:nvGrpSpPr>
        <p:grpSpPr>
          <a:xfrm>
            <a:off x="1353833" y="1594678"/>
            <a:ext cx="9674614" cy="3210122"/>
            <a:chOff x="596547" y="4490477"/>
            <a:chExt cx="11010644" cy="3210122"/>
          </a:xfrm>
        </p:grpSpPr>
        <p:sp>
          <p:nvSpPr>
            <p:cNvPr id="8" name="TextBox 7">
              <a:extLst>
                <a:ext uri="{FF2B5EF4-FFF2-40B4-BE49-F238E27FC236}">
                  <a16:creationId xmlns:a16="http://schemas.microsoft.com/office/drawing/2014/main" id="{578DA2BA-B21D-4BDF-AAC3-B12A0F73531D}"/>
                </a:ext>
              </a:extLst>
            </p:cNvPr>
            <p:cNvSpPr txBox="1"/>
            <p:nvPr/>
          </p:nvSpPr>
          <p:spPr>
            <a:xfrm>
              <a:off x="748409" y="4490477"/>
              <a:ext cx="8596668" cy="807393"/>
            </a:xfrm>
            <a:prstGeom prst="rect">
              <a:avLst/>
            </a:prstGeom>
          </p:spPr>
          <p:txBody>
            <a:bodyPr vert="horz" lIns="91440" tIns="45720" rIns="91440" bIns="45720" rtlCol="0" anchor="t">
              <a:normAutofit/>
            </a:bodyPr>
            <a:lstStyle/>
            <a:p>
              <a:pPr>
                <a:spcBef>
                  <a:spcPct val="0"/>
                </a:spcBef>
                <a:spcAft>
                  <a:spcPts val="600"/>
                </a:spcAft>
              </a:pPr>
              <a:r>
                <a:rPr lang="en-US" sz="3600" dirty="0">
                  <a:solidFill>
                    <a:schemeClr val="tx1">
                      <a:lumMod val="95000"/>
                      <a:lumOff val="5000"/>
                    </a:schemeClr>
                  </a:solidFill>
                  <a:ea typeface="+mj-ea"/>
                  <a:cs typeface="Times New Roman" panose="02020603050405020304" pitchFamily="18" charset="0"/>
                </a:rPr>
                <a:t>6.1.6  Compare and Contrast</a:t>
              </a:r>
            </a:p>
            <a:p>
              <a:pPr>
                <a:spcBef>
                  <a:spcPct val="0"/>
                </a:spcBef>
                <a:spcAft>
                  <a:spcPts val="600"/>
                </a:spcAft>
              </a:pPr>
              <a:endParaRPr lang="en-US" sz="3600" dirty="0">
                <a:solidFill>
                  <a:schemeClr val="tx1">
                    <a:lumMod val="95000"/>
                    <a:lumOff val="5000"/>
                  </a:schemeClr>
                </a:solidFill>
                <a:ea typeface="+mj-ea"/>
                <a:cs typeface="Times New Roman" panose="02020603050405020304" pitchFamily="18" charset="0"/>
              </a:endParaRPr>
            </a:p>
          </p:txBody>
        </p:sp>
        <p:sp>
          <p:nvSpPr>
            <p:cNvPr id="9" name="Rectangle 8">
              <a:extLst>
                <a:ext uri="{FF2B5EF4-FFF2-40B4-BE49-F238E27FC236}">
                  <a16:creationId xmlns:a16="http://schemas.microsoft.com/office/drawing/2014/main" id="{23B32D8E-91A2-4C16-BD03-34445E377D2D}"/>
                </a:ext>
              </a:extLst>
            </p:cNvPr>
            <p:cNvSpPr/>
            <p:nvPr/>
          </p:nvSpPr>
          <p:spPr>
            <a:xfrm>
              <a:off x="596547" y="5128741"/>
              <a:ext cx="11010644" cy="2571858"/>
            </a:xfrm>
            <a:prstGeom prst="rect">
              <a:avLst/>
            </a:prstGeom>
          </p:spPr>
          <p:txBody>
            <a:bodyPr wrap="square">
              <a:spAutoFit/>
            </a:bodyPr>
            <a:lstStyle/>
            <a:p>
              <a:pPr algn="just">
                <a:lnSpc>
                  <a:spcPct val="150000"/>
                </a:lnSpc>
                <a:spcBef>
                  <a:spcPts val="600"/>
                </a:spcBef>
                <a:buClr>
                  <a:schemeClr val="accent1"/>
                </a:buClr>
                <a:buSzPct val="80000"/>
              </a:pPr>
              <a:r>
                <a:rPr lang="en-US" sz="1600" dirty="0">
                  <a:solidFill>
                    <a:schemeClr val="tx1">
                      <a:lumMod val="95000"/>
                      <a:lumOff val="5000"/>
                    </a:schemeClr>
                  </a:solidFill>
                  <a:cs typeface="Times New Roman" panose="02020603050405020304" pitchFamily="18" charset="0"/>
                </a:rPr>
                <a:t>Compare with other possible approaches, unit testing has several advantages:</a:t>
              </a:r>
            </a:p>
            <a:p>
              <a:pPr algn="just">
                <a:lnSpc>
                  <a:spcPct val="150000"/>
                </a:lnSpc>
                <a:spcBef>
                  <a:spcPts val="600"/>
                </a:spcBef>
                <a:buClr>
                  <a:schemeClr val="accent1"/>
                </a:buClr>
                <a:buSzPct val="80000"/>
              </a:pPr>
              <a:r>
                <a:rPr lang="en-US" sz="1600" dirty="0">
                  <a:solidFill>
                    <a:schemeClr val="tx1">
                      <a:lumMod val="95000"/>
                      <a:lumOff val="5000"/>
                    </a:schemeClr>
                  </a:solidFill>
                  <a:cs typeface="Times New Roman" panose="02020603050405020304" pitchFamily="18" charset="0"/>
                </a:rPr>
                <a:t>1. Unit test is a good way to manage test cases. There are five or six test cases for a function and many functions for a module to test. When you write unit tests, you don't need to create another file to store test cases separately. </a:t>
              </a:r>
            </a:p>
            <a:p>
              <a:pPr algn="just">
                <a:lnSpc>
                  <a:spcPct val="150000"/>
                </a:lnSpc>
                <a:spcBef>
                  <a:spcPts val="600"/>
                </a:spcBef>
                <a:buClr>
                  <a:schemeClr val="accent1"/>
                </a:buClr>
                <a:buSzPct val="80000"/>
              </a:pPr>
              <a:r>
                <a:rPr lang="en-US" sz="1600" dirty="0">
                  <a:solidFill>
                    <a:schemeClr val="tx1">
                      <a:lumMod val="95000"/>
                      <a:lumOff val="5000"/>
                    </a:schemeClr>
                  </a:solidFill>
                  <a:cs typeface="Times New Roman" panose="02020603050405020304" pitchFamily="18" charset="0"/>
                </a:rPr>
                <a:t>2. Unit testing makes developer’s work easier. Good unit test design greatly reduces the time you spend debugging.</a:t>
              </a:r>
            </a:p>
            <a:p>
              <a:pPr algn="just">
                <a:lnSpc>
                  <a:spcPct val="150000"/>
                </a:lnSpc>
                <a:spcBef>
                  <a:spcPts val="600"/>
                </a:spcBef>
                <a:buClr>
                  <a:schemeClr val="accent1"/>
                </a:buClr>
                <a:buSzPct val="80000"/>
              </a:pPr>
              <a:r>
                <a:rPr lang="en-US" sz="1600" dirty="0">
                  <a:solidFill>
                    <a:schemeClr val="tx1">
                      <a:lumMod val="95000"/>
                      <a:lumOff val="5000"/>
                    </a:schemeClr>
                  </a:solidFill>
                  <a:cs typeface="Times New Roman" panose="02020603050405020304" pitchFamily="18" charset="0"/>
                </a:rPr>
                <a:t>3. Unit tests can quickly locate program errors.</a:t>
              </a:r>
            </a:p>
            <a:p>
              <a:pPr algn="just">
                <a:lnSpc>
                  <a:spcPct val="150000"/>
                </a:lnSpc>
                <a:spcBef>
                  <a:spcPts val="600"/>
                </a:spcBef>
                <a:buClr>
                  <a:schemeClr val="accent1"/>
                </a:buClr>
                <a:buSzPct val="80000"/>
              </a:pPr>
              <a:endParaRPr lang="en-US" sz="1600" dirty="0">
                <a:solidFill>
                  <a:schemeClr val="tx1">
                    <a:lumMod val="95000"/>
                    <a:lumOff val="5000"/>
                  </a:schemeClr>
                </a:solidFill>
                <a:cs typeface="Times New Roman" panose="02020603050405020304" pitchFamily="18" charset="0"/>
              </a:endParaRPr>
            </a:p>
          </p:txBody>
        </p:sp>
      </p:grpSp>
      <p:sp>
        <p:nvSpPr>
          <p:cNvPr id="10" name="Rectangle 9">
            <a:extLst>
              <a:ext uri="{FF2B5EF4-FFF2-40B4-BE49-F238E27FC236}">
                <a16:creationId xmlns:a16="http://schemas.microsoft.com/office/drawing/2014/main" id="{7CBB739B-CD8D-4198-8E4F-54A90BB7FDBF}"/>
              </a:ext>
            </a:extLst>
          </p:cNvPr>
          <p:cNvSpPr/>
          <p:nvPr/>
        </p:nvSpPr>
        <p:spPr>
          <a:xfrm>
            <a:off x="-10246" y="-6251"/>
            <a:ext cx="12202246" cy="400110"/>
          </a:xfrm>
          <a:prstGeom prst="rect">
            <a:avLst/>
          </a:prstGeom>
          <a:solidFill>
            <a:schemeClr val="accent2">
              <a:lumMod val="75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One: Unit testing</a:t>
            </a:r>
          </a:p>
        </p:txBody>
      </p:sp>
    </p:spTree>
    <p:extLst>
      <p:ext uri="{BB962C8B-B14F-4D97-AF65-F5344CB8AC3E}">
        <p14:creationId xmlns:p14="http://schemas.microsoft.com/office/powerpoint/2010/main" val="38526135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AABD3CB-F407-4097-9A53-CA052FC7F577}"/>
              </a:ext>
            </a:extLst>
          </p:cNvPr>
          <p:cNvSpPr/>
          <p:nvPr/>
        </p:nvSpPr>
        <p:spPr>
          <a:xfrm>
            <a:off x="-10246" y="-6251"/>
            <a:ext cx="12202246" cy="400110"/>
          </a:xfrm>
          <a:prstGeom prst="rect">
            <a:avLst/>
          </a:prstGeom>
          <a:solidFill>
            <a:schemeClr val="accent3">
              <a:lumMod val="50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T</a:t>
            </a:r>
            <a:r>
              <a:rPr lang="en-US" altLang="zh-CN" sz="2000" dirty="0">
                <a:solidFill>
                  <a:schemeClr val="bg1"/>
                </a:solidFill>
                <a:latin typeface="Times New Roman" panose="02020603050405020304" pitchFamily="18" charset="0"/>
                <a:cs typeface="Times New Roman" panose="02020603050405020304" pitchFamily="18" charset="0"/>
              </a:rPr>
              <a:t>wo</a:t>
            </a:r>
            <a:r>
              <a:rPr lang="en-US" sz="2000" dirty="0">
                <a:solidFill>
                  <a:schemeClr val="bg1"/>
                </a:solidFill>
                <a:latin typeface="Times New Roman" panose="02020603050405020304" pitchFamily="18" charset="0"/>
                <a:cs typeface="Times New Roman" panose="02020603050405020304" pitchFamily="18" charset="0"/>
              </a:rPr>
              <a:t>:  Test data </a:t>
            </a:r>
          </a:p>
        </p:txBody>
      </p:sp>
      <p:sp>
        <p:nvSpPr>
          <p:cNvPr id="26" name="TextBox 25">
            <a:extLst>
              <a:ext uri="{FF2B5EF4-FFF2-40B4-BE49-F238E27FC236}">
                <a16:creationId xmlns:a16="http://schemas.microsoft.com/office/drawing/2014/main" id="{5479B517-5342-401B-ADA6-E2C4158702F8}"/>
              </a:ext>
            </a:extLst>
          </p:cNvPr>
          <p:cNvSpPr txBox="1"/>
          <p:nvPr/>
        </p:nvSpPr>
        <p:spPr>
          <a:xfrm>
            <a:off x="1452134" y="1084651"/>
            <a:ext cx="8308231" cy="1200329"/>
          </a:xfrm>
          <a:prstGeom prst="rect">
            <a:avLst/>
          </a:prstGeom>
          <a:noFill/>
        </p:spPr>
        <p:txBody>
          <a:bodyPr wrap="square" rtlCol="0">
            <a:spAutoFit/>
          </a:bodyPr>
          <a:lstStyle/>
          <a:p>
            <a:r>
              <a:rPr lang="en-US" altLang="zh-CN" sz="3600" dirty="0">
                <a:solidFill>
                  <a:schemeClr val="tx1">
                    <a:lumMod val="95000"/>
                    <a:lumOff val="5000"/>
                  </a:schemeClr>
                </a:solidFill>
                <a:cs typeface="Times New Roman" panose="02020603050405020304" pitchFamily="18" charset="0"/>
              </a:rPr>
              <a:t>6.2</a:t>
            </a:r>
            <a:r>
              <a:rPr lang="en-US" sz="3600" dirty="0">
                <a:solidFill>
                  <a:schemeClr val="tx1">
                    <a:lumMod val="95000"/>
                    <a:lumOff val="5000"/>
                  </a:schemeClr>
                </a:solidFill>
                <a:cs typeface="Times New Roman" panose="02020603050405020304" pitchFamily="18" charset="0"/>
              </a:rPr>
              <a:t>.1  What is Test data ?</a:t>
            </a:r>
          </a:p>
          <a:p>
            <a:endParaRPr lang="en-US" sz="3600" dirty="0">
              <a:solidFill>
                <a:schemeClr val="tx1">
                  <a:lumMod val="95000"/>
                  <a:lumOff val="5000"/>
                </a:schemeClr>
              </a:solidFill>
              <a:cs typeface="Times New Roman" panose="02020603050405020304" pitchFamily="18" charset="0"/>
            </a:endParaRPr>
          </a:p>
        </p:txBody>
      </p:sp>
      <p:sp>
        <p:nvSpPr>
          <p:cNvPr id="3" name="Rectangle 2">
            <a:extLst>
              <a:ext uri="{FF2B5EF4-FFF2-40B4-BE49-F238E27FC236}">
                <a16:creationId xmlns:a16="http://schemas.microsoft.com/office/drawing/2014/main" id="{2179D4FB-A6D7-4216-9D59-A835FDB709CA}"/>
              </a:ext>
            </a:extLst>
          </p:cNvPr>
          <p:cNvSpPr/>
          <p:nvPr/>
        </p:nvSpPr>
        <p:spPr>
          <a:xfrm>
            <a:off x="1149135" y="1887689"/>
            <a:ext cx="9847728" cy="2446824"/>
          </a:xfrm>
          <a:prstGeom prst="rect">
            <a:avLst/>
          </a:prstGeom>
        </p:spPr>
        <p:txBody>
          <a:bodyPr wrap="square">
            <a:spAutoFit/>
          </a:bodyPr>
          <a:lstStyle/>
          <a:p>
            <a:pPr algn="just">
              <a:lnSpc>
                <a:spcPct val="150000"/>
              </a:lnSpc>
              <a:spcBef>
                <a:spcPts val="600"/>
              </a:spcBef>
            </a:pPr>
            <a:r>
              <a:rPr lang="en-US" b="1" dirty="0">
                <a:solidFill>
                  <a:schemeClr val="tx1">
                    <a:lumMod val="95000"/>
                    <a:lumOff val="5000"/>
                  </a:schemeClr>
                </a:solidFill>
                <a:cs typeface="Times New Roman" panose="02020603050405020304" pitchFamily="18" charset="0"/>
              </a:rPr>
              <a:t>Test data </a:t>
            </a:r>
            <a:r>
              <a:rPr lang="en-US" dirty="0">
                <a:solidFill>
                  <a:schemeClr val="tx1">
                    <a:lumMod val="95000"/>
                    <a:lumOff val="5000"/>
                  </a:schemeClr>
                </a:solidFill>
                <a:cs typeface="Times New Roman" panose="02020603050405020304" pitchFamily="18" charset="0"/>
              </a:rPr>
              <a:t>is actually the input given to a software program. It represents data that affects or is affected by the execution of the specific module. Some data may be used for positive testing, typically to verify that a given set of input to a given function produces an expected result. Other data may be used for negative testing to test the ability of the program to handle unusual, extreme, exceptional, or unexpected input. Poorly designed testing data may not test all possible test scenarios which will hamper the quality of the software. </a:t>
            </a:r>
          </a:p>
          <a:p>
            <a:pPr algn="just"/>
            <a:endParaRPr lang="en-US" dirty="0">
              <a:solidFill>
                <a:schemeClr val="tx1">
                  <a:lumMod val="95000"/>
                  <a:lumOff val="5000"/>
                </a:schemeClr>
              </a:solidFill>
            </a:endParaRPr>
          </a:p>
        </p:txBody>
      </p:sp>
      <p:grpSp>
        <p:nvGrpSpPr>
          <p:cNvPr id="6" name="Group 5">
            <a:extLst>
              <a:ext uri="{FF2B5EF4-FFF2-40B4-BE49-F238E27FC236}">
                <a16:creationId xmlns:a16="http://schemas.microsoft.com/office/drawing/2014/main" id="{D7C96EE2-0EBA-488D-A4C6-74152DB872CC}"/>
              </a:ext>
            </a:extLst>
          </p:cNvPr>
          <p:cNvGrpSpPr/>
          <p:nvPr/>
        </p:nvGrpSpPr>
        <p:grpSpPr>
          <a:xfrm>
            <a:off x="1149135" y="4282042"/>
            <a:ext cx="9914921" cy="1200329"/>
            <a:chOff x="1301719" y="4252729"/>
            <a:chExt cx="9914921" cy="1200329"/>
          </a:xfrm>
        </p:grpSpPr>
        <p:sp>
          <p:nvSpPr>
            <p:cNvPr id="7" name="Rectangle 6">
              <a:extLst>
                <a:ext uri="{FF2B5EF4-FFF2-40B4-BE49-F238E27FC236}">
                  <a16:creationId xmlns:a16="http://schemas.microsoft.com/office/drawing/2014/main" id="{254E035C-874A-402E-8061-D4D35C813C9A}"/>
                </a:ext>
              </a:extLst>
            </p:cNvPr>
            <p:cNvSpPr/>
            <p:nvPr/>
          </p:nvSpPr>
          <p:spPr>
            <a:xfrm>
              <a:off x="1301719" y="4995992"/>
              <a:ext cx="9914921" cy="426912"/>
            </a:xfrm>
            <a:prstGeom prst="rect">
              <a:avLst/>
            </a:prstGeom>
          </p:spPr>
          <p:txBody>
            <a:bodyPr wrap="square">
              <a:spAutoFit/>
            </a:bodyPr>
            <a:lstStyle/>
            <a:p>
              <a:pPr algn="just">
                <a:lnSpc>
                  <a:spcPct val="150000"/>
                </a:lnSpc>
                <a:spcBef>
                  <a:spcPts val="600"/>
                </a:spcBef>
                <a:buClr>
                  <a:schemeClr val="accent1"/>
                </a:buClr>
                <a:buSzPct val="80000"/>
              </a:pPr>
              <a:r>
                <a:rPr lang="en-US" sz="1600" dirty="0">
                  <a:solidFill>
                    <a:schemeClr val="tx1">
                      <a:lumMod val="95000"/>
                      <a:lumOff val="5000"/>
                    </a:schemeClr>
                  </a:solidFill>
                  <a:cs typeface="Times New Roman" panose="02020603050405020304" pitchFamily="18" charset="0"/>
                </a:rPr>
                <a:t>https://www.guru99.com/software-testing-test-data.html</a:t>
              </a:r>
            </a:p>
          </p:txBody>
        </p:sp>
        <p:sp>
          <p:nvSpPr>
            <p:cNvPr id="8" name="TextBox 7">
              <a:extLst>
                <a:ext uri="{FF2B5EF4-FFF2-40B4-BE49-F238E27FC236}">
                  <a16:creationId xmlns:a16="http://schemas.microsoft.com/office/drawing/2014/main" id="{791E5EB0-E078-418C-85ED-EC82A15641AA}"/>
                </a:ext>
              </a:extLst>
            </p:cNvPr>
            <p:cNvSpPr txBox="1"/>
            <p:nvPr/>
          </p:nvSpPr>
          <p:spPr>
            <a:xfrm>
              <a:off x="1604719" y="4252729"/>
              <a:ext cx="8308231" cy="1200329"/>
            </a:xfrm>
            <a:prstGeom prst="rect">
              <a:avLst/>
            </a:prstGeom>
            <a:noFill/>
          </p:spPr>
          <p:txBody>
            <a:bodyPr wrap="square" rtlCol="0">
              <a:spAutoFit/>
            </a:bodyPr>
            <a:lstStyle/>
            <a:p>
              <a:r>
                <a:rPr lang="en-US" altLang="zh-CN" sz="3600" dirty="0">
                  <a:solidFill>
                    <a:schemeClr val="tx1">
                      <a:lumMod val="95000"/>
                      <a:lumOff val="5000"/>
                    </a:schemeClr>
                  </a:solidFill>
                  <a:cs typeface="Times New Roman" panose="02020603050405020304" pitchFamily="18" charset="0"/>
                </a:rPr>
                <a:t>6.2</a:t>
              </a:r>
              <a:r>
                <a:rPr lang="en-US" sz="3600" dirty="0">
                  <a:solidFill>
                    <a:schemeClr val="tx1">
                      <a:lumMod val="95000"/>
                      <a:lumOff val="5000"/>
                    </a:schemeClr>
                  </a:solidFill>
                  <a:cs typeface="Times New Roman" panose="02020603050405020304" pitchFamily="18" charset="0"/>
                </a:rPr>
                <a:t>.2  Reference</a:t>
              </a:r>
            </a:p>
            <a:p>
              <a:endParaRPr lang="en-US" sz="3600" dirty="0">
                <a:solidFill>
                  <a:schemeClr val="tx1">
                    <a:lumMod val="95000"/>
                    <a:lumOff val="5000"/>
                  </a:schemeClr>
                </a:solidFill>
                <a:cs typeface="Times New Roman" panose="02020603050405020304" pitchFamily="18" charset="0"/>
              </a:endParaRPr>
            </a:p>
          </p:txBody>
        </p:sp>
      </p:grpSp>
    </p:spTree>
    <p:extLst>
      <p:ext uri="{BB962C8B-B14F-4D97-AF65-F5344CB8AC3E}">
        <p14:creationId xmlns:p14="http://schemas.microsoft.com/office/powerpoint/2010/main" val="15851558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977CF40-88BC-4D8D-A784-61147095468F}"/>
              </a:ext>
            </a:extLst>
          </p:cNvPr>
          <p:cNvSpPr txBox="1"/>
          <p:nvPr/>
        </p:nvSpPr>
        <p:spPr>
          <a:xfrm>
            <a:off x="1392277" y="1114348"/>
            <a:ext cx="8596668" cy="609931"/>
          </a:xfrm>
          <a:prstGeom prst="rect">
            <a:avLst/>
          </a:prstGeom>
        </p:spPr>
        <p:txBody>
          <a:bodyPr vert="horz" lIns="91440" tIns="45720" rIns="91440" bIns="45720" rtlCol="0" anchor="t">
            <a:normAutofit lnSpcReduction="10000"/>
          </a:bodyPr>
          <a:lstStyle/>
          <a:p>
            <a:pPr>
              <a:spcBef>
                <a:spcPct val="0"/>
              </a:spcBef>
              <a:spcAft>
                <a:spcPts val="600"/>
              </a:spcAft>
            </a:pPr>
            <a:r>
              <a:rPr lang="en-US" altLang="zh-CN" sz="3600" dirty="0">
                <a:solidFill>
                  <a:schemeClr val="tx1">
                    <a:lumMod val="95000"/>
                    <a:lumOff val="5000"/>
                  </a:schemeClr>
                </a:solidFill>
                <a:ea typeface="+mj-ea"/>
                <a:cs typeface="Times New Roman" panose="02020603050405020304" pitchFamily="18" charset="0"/>
              </a:rPr>
              <a:t>6</a:t>
            </a:r>
            <a:r>
              <a:rPr lang="en-US" sz="3600" dirty="0">
                <a:solidFill>
                  <a:schemeClr val="tx1">
                    <a:lumMod val="95000"/>
                    <a:lumOff val="5000"/>
                  </a:schemeClr>
                </a:solidFill>
                <a:ea typeface="+mj-ea"/>
                <a:cs typeface="Times New Roman" panose="02020603050405020304" pitchFamily="18" charset="0"/>
              </a:rPr>
              <a:t>.1.3  What I have done ?</a:t>
            </a:r>
          </a:p>
        </p:txBody>
      </p:sp>
      <p:sp>
        <p:nvSpPr>
          <p:cNvPr id="9" name="Rectangle 8">
            <a:extLst>
              <a:ext uri="{FF2B5EF4-FFF2-40B4-BE49-F238E27FC236}">
                <a16:creationId xmlns:a16="http://schemas.microsoft.com/office/drawing/2014/main" id="{FCBACB56-2B83-4BC9-9067-7EBAEA597478}"/>
              </a:ext>
            </a:extLst>
          </p:cNvPr>
          <p:cNvSpPr/>
          <p:nvPr/>
        </p:nvSpPr>
        <p:spPr>
          <a:xfrm>
            <a:off x="1093842" y="1787652"/>
            <a:ext cx="9910356" cy="1981183"/>
          </a:xfrm>
          <a:prstGeom prst="rect">
            <a:avLst/>
          </a:prstGeom>
        </p:spPr>
        <p:txBody>
          <a:bodyPr wrap="square">
            <a:spAutoFit/>
          </a:bodyPr>
          <a:lstStyle/>
          <a:p>
            <a:pPr algn="just">
              <a:lnSpc>
                <a:spcPct val="150000"/>
              </a:lnSpc>
              <a:spcBef>
                <a:spcPts val="600"/>
              </a:spcBef>
            </a:pPr>
            <a:r>
              <a:rPr lang="en-US" sz="1600" dirty="0">
                <a:solidFill>
                  <a:schemeClr val="tx1">
                    <a:lumMod val="95000"/>
                    <a:lumOff val="5000"/>
                  </a:schemeClr>
                </a:solidFill>
                <a:cs typeface="Times New Roman" panose="02020603050405020304" pitchFamily="18" charset="0"/>
              </a:rPr>
              <a:t>Test data is a set of inputs used to test the given features of the program, which includes both the positive and negative one. Positive data is used to test the function with an expected result (such as the valid parameters/variables), while negative data is used to test with the unexpected input (such as the invalid value with variables).</a:t>
            </a:r>
          </a:p>
          <a:p>
            <a:pPr algn="just">
              <a:lnSpc>
                <a:spcPct val="150000"/>
              </a:lnSpc>
              <a:spcBef>
                <a:spcPts val="600"/>
              </a:spcBef>
            </a:pPr>
            <a:r>
              <a:rPr lang="en-US" sz="1600" dirty="0">
                <a:solidFill>
                  <a:schemeClr val="tx1">
                    <a:lumMod val="95000"/>
                    <a:lumOff val="5000"/>
                  </a:schemeClr>
                </a:solidFill>
                <a:cs typeface="Times New Roman" panose="02020603050405020304" pitchFamily="18" charset="0"/>
              </a:rPr>
              <a:t>I check that my program logic is correct by entering test data. Check whether the game prompt meets the requirements by entering a specific value. In Unit test, I </a:t>
            </a:r>
            <a:r>
              <a:rPr lang="en-US" altLang="zh-CN" sz="1600" dirty="0">
                <a:solidFill>
                  <a:schemeClr val="tx1">
                    <a:lumMod val="95000"/>
                    <a:lumOff val="5000"/>
                  </a:schemeClr>
                </a:solidFill>
                <a:cs typeface="Times New Roman" panose="02020603050405020304" pitchFamily="18" charset="0"/>
              </a:rPr>
              <a:t>also use test data to </a:t>
            </a:r>
            <a:r>
              <a:rPr lang="en-US" sz="1600" dirty="0">
                <a:solidFill>
                  <a:schemeClr val="tx1">
                    <a:lumMod val="95000"/>
                    <a:lumOff val="5000"/>
                  </a:schemeClr>
                </a:solidFill>
                <a:cs typeface="Times New Roman" panose="02020603050405020304" pitchFamily="18" charset="0"/>
              </a:rPr>
              <a:t>check whether my operation is correct by inputting test array.</a:t>
            </a:r>
          </a:p>
        </p:txBody>
      </p:sp>
      <p:sp>
        <p:nvSpPr>
          <p:cNvPr id="11" name="Rectangle 10">
            <a:extLst>
              <a:ext uri="{FF2B5EF4-FFF2-40B4-BE49-F238E27FC236}">
                <a16:creationId xmlns:a16="http://schemas.microsoft.com/office/drawing/2014/main" id="{A1140B23-932A-4F6F-B1FE-86332895F71C}"/>
              </a:ext>
            </a:extLst>
          </p:cNvPr>
          <p:cNvSpPr/>
          <p:nvPr/>
        </p:nvSpPr>
        <p:spPr>
          <a:xfrm>
            <a:off x="-10246" y="-6251"/>
            <a:ext cx="12202246" cy="400110"/>
          </a:xfrm>
          <a:prstGeom prst="rect">
            <a:avLst/>
          </a:prstGeom>
          <a:solidFill>
            <a:schemeClr val="accent3">
              <a:lumMod val="50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T</a:t>
            </a:r>
            <a:r>
              <a:rPr lang="en-US" altLang="zh-CN" sz="2000" dirty="0">
                <a:solidFill>
                  <a:schemeClr val="bg1"/>
                </a:solidFill>
                <a:latin typeface="Times New Roman" panose="02020603050405020304" pitchFamily="18" charset="0"/>
                <a:cs typeface="Times New Roman" panose="02020603050405020304" pitchFamily="18" charset="0"/>
              </a:rPr>
              <a:t>wo</a:t>
            </a:r>
            <a:r>
              <a:rPr lang="en-US" sz="2000" dirty="0">
                <a:solidFill>
                  <a:schemeClr val="bg1"/>
                </a:solidFill>
                <a:latin typeface="Times New Roman" panose="02020603050405020304" pitchFamily="18" charset="0"/>
                <a:cs typeface="Times New Roman" panose="02020603050405020304" pitchFamily="18" charset="0"/>
              </a:rPr>
              <a:t>:  Test data </a:t>
            </a:r>
          </a:p>
        </p:txBody>
      </p:sp>
    </p:spTree>
    <p:extLst>
      <p:ext uri="{BB962C8B-B14F-4D97-AF65-F5344CB8AC3E}">
        <p14:creationId xmlns:p14="http://schemas.microsoft.com/office/powerpoint/2010/main" val="39711226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ED7FF7-3BB5-479A-BC69-7A970CE49DB8}"/>
              </a:ext>
            </a:extLst>
          </p:cNvPr>
          <p:cNvSpPr txBox="1"/>
          <p:nvPr/>
        </p:nvSpPr>
        <p:spPr>
          <a:xfrm>
            <a:off x="1591741" y="769067"/>
            <a:ext cx="8596668" cy="609931"/>
          </a:xfrm>
          <a:prstGeom prst="rect">
            <a:avLst/>
          </a:prstGeom>
        </p:spPr>
        <p:txBody>
          <a:bodyPr vert="horz" lIns="91440" tIns="45720" rIns="91440" bIns="45720" rtlCol="0" anchor="t">
            <a:normAutofit lnSpcReduction="10000"/>
          </a:bodyPr>
          <a:lstStyle/>
          <a:p>
            <a:pPr>
              <a:spcBef>
                <a:spcPct val="0"/>
              </a:spcBef>
              <a:spcAft>
                <a:spcPts val="600"/>
              </a:spcAft>
            </a:pPr>
            <a:r>
              <a:rPr lang="en-US" sz="3600" dirty="0">
                <a:solidFill>
                  <a:schemeClr val="tx1">
                    <a:lumMod val="95000"/>
                    <a:lumOff val="5000"/>
                  </a:schemeClr>
                </a:solidFill>
                <a:ea typeface="+mj-ea"/>
                <a:cs typeface="Times New Roman" panose="02020603050405020304" pitchFamily="18" charset="0"/>
              </a:rPr>
              <a:t>6.1.4  Code Example</a:t>
            </a:r>
          </a:p>
        </p:txBody>
      </p:sp>
      <p:sp>
        <p:nvSpPr>
          <p:cNvPr id="8" name="Rectangle 7">
            <a:extLst>
              <a:ext uri="{FF2B5EF4-FFF2-40B4-BE49-F238E27FC236}">
                <a16:creationId xmlns:a16="http://schemas.microsoft.com/office/drawing/2014/main" id="{F64F1367-B371-4722-8E4F-D08C234A8A8E}"/>
              </a:ext>
            </a:extLst>
          </p:cNvPr>
          <p:cNvSpPr/>
          <p:nvPr/>
        </p:nvSpPr>
        <p:spPr>
          <a:xfrm>
            <a:off x="-10246" y="-6251"/>
            <a:ext cx="12202246" cy="400110"/>
          </a:xfrm>
          <a:prstGeom prst="rect">
            <a:avLst/>
          </a:prstGeom>
          <a:solidFill>
            <a:schemeClr val="accent3">
              <a:lumMod val="50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T</a:t>
            </a:r>
            <a:r>
              <a:rPr lang="en-US" altLang="zh-CN" sz="2000" dirty="0">
                <a:solidFill>
                  <a:schemeClr val="bg1"/>
                </a:solidFill>
                <a:latin typeface="Times New Roman" panose="02020603050405020304" pitchFamily="18" charset="0"/>
                <a:cs typeface="Times New Roman" panose="02020603050405020304" pitchFamily="18" charset="0"/>
              </a:rPr>
              <a:t>wo</a:t>
            </a:r>
            <a:r>
              <a:rPr lang="en-US" sz="2000" dirty="0">
                <a:solidFill>
                  <a:schemeClr val="bg1"/>
                </a:solidFill>
                <a:latin typeface="Times New Roman" panose="02020603050405020304" pitchFamily="18" charset="0"/>
                <a:cs typeface="Times New Roman" panose="02020603050405020304" pitchFamily="18" charset="0"/>
              </a:rPr>
              <a:t>:  Test data </a:t>
            </a:r>
          </a:p>
        </p:txBody>
      </p:sp>
      <p:pic>
        <p:nvPicPr>
          <p:cNvPr id="3" name="Picture 2">
            <a:extLst>
              <a:ext uri="{FF2B5EF4-FFF2-40B4-BE49-F238E27FC236}">
                <a16:creationId xmlns:a16="http://schemas.microsoft.com/office/drawing/2014/main" id="{8382CEF9-E5B3-4FE5-9AD3-6DFC475A47FD}"/>
              </a:ext>
            </a:extLst>
          </p:cNvPr>
          <p:cNvPicPr>
            <a:picLocks noChangeAspect="1"/>
          </p:cNvPicPr>
          <p:nvPr/>
        </p:nvPicPr>
        <p:blipFill>
          <a:blip r:embed="rId2"/>
          <a:stretch>
            <a:fillRect/>
          </a:stretch>
        </p:blipFill>
        <p:spPr>
          <a:xfrm>
            <a:off x="1086070" y="1988796"/>
            <a:ext cx="4094742" cy="3553326"/>
          </a:xfrm>
          <a:prstGeom prst="rect">
            <a:avLst/>
          </a:prstGeom>
        </p:spPr>
      </p:pic>
      <p:sp>
        <p:nvSpPr>
          <p:cNvPr id="5" name="TextBox 4">
            <a:extLst>
              <a:ext uri="{FF2B5EF4-FFF2-40B4-BE49-F238E27FC236}">
                <a16:creationId xmlns:a16="http://schemas.microsoft.com/office/drawing/2014/main" id="{D5EE44EB-3CC8-48BF-B513-4D307DC2C905}"/>
              </a:ext>
            </a:extLst>
          </p:cNvPr>
          <p:cNvSpPr txBox="1"/>
          <p:nvPr/>
        </p:nvSpPr>
        <p:spPr>
          <a:xfrm>
            <a:off x="1291188" y="1499231"/>
            <a:ext cx="2494465"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solidFill>
                  <a:schemeClr val="tx1">
                    <a:lumMod val="95000"/>
                    <a:lumOff val="5000"/>
                  </a:schemeClr>
                </a:solidFill>
              </a:rPr>
              <a:t>Test data use for unit test.</a:t>
            </a:r>
          </a:p>
        </p:txBody>
      </p:sp>
      <p:pic>
        <p:nvPicPr>
          <p:cNvPr id="6" name="Picture 5">
            <a:extLst>
              <a:ext uri="{FF2B5EF4-FFF2-40B4-BE49-F238E27FC236}">
                <a16:creationId xmlns:a16="http://schemas.microsoft.com/office/drawing/2014/main" id="{2CA87F19-3D70-4212-BBBE-354D84768E3A}"/>
              </a:ext>
            </a:extLst>
          </p:cNvPr>
          <p:cNvPicPr>
            <a:picLocks noChangeAspect="1"/>
          </p:cNvPicPr>
          <p:nvPr/>
        </p:nvPicPr>
        <p:blipFill>
          <a:blip r:embed="rId3"/>
          <a:stretch>
            <a:fillRect/>
          </a:stretch>
        </p:blipFill>
        <p:spPr>
          <a:xfrm>
            <a:off x="6639717" y="1754206"/>
            <a:ext cx="2413197" cy="4429556"/>
          </a:xfrm>
          <a:prstGeom prst="rect">
            <a:avLst/>
          </a:prstGeom>
        </p:spPr>
      </p:pic>
      <p:sp>
        <p:nvSpPr>
          <p:cNvPr id="13" name="TextBox 12">
            <a:extLst>
              <a:ext uri="{FF2B5EF4-FFF2-40B4-BE49-F238E27FC236}">
                <a16:creationId xmlns:a16="http://schemas.microsoft.com/office/drawing/2014/main" id="{C9378D5C-F918-44FB-9CB1-945B28ED6FBC}"/>
              </a:ext>
            </a:extLst>
          </p:cNvPr>
          <p:cNvSpPr txBox="1"/>
          <p:nvPr/>
        </p:nvSpPr>
        <p:spPr>
          <a:xfrm>
            <a:off x="6404317" y="1257614"/>
            <a:ext cx="2883995"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solidFill>
                  <a:schemeClr val="tx1">
                    <a:lumMod val="95000"/>
                    <a:lumOff val="5000"/>
                  </a:schemeClr>
                </a:solidFill>
              </a:rPr>
              <a:t>Test data use for Console test.</a:t>
            </a:r>
          </a:p>
        </p:txBody>
      </p:sp>
      <p:sp>
        <p:nvSpPr>
          <p:cNvPr id="7" name="Rectangle 6">
            <a:extLst>
              <a:ext uri="{FF2B5EF4-FFF2-40B4-BE49-F238E27FC236}">
                <a16:creationId xmlns:a16="http://schemas.microsoft.com/office/drawing/2014/main" id="{D5EA6ED4-76E9-4E63-BBB4-C38E6DBF757D}"/>
              </a:ext>
            </a:extLst>
          </p:cNvPr>
          <p:cNvSpPr/>
          <p:nvPr/>
        </p:nvSpPr>
        <p:spPr>
          <a:xfrm>
            <a:off x="6501063" y="3160295"/>
            <a:ext cx="810126" cy="1884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748911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607322E-332D-4949-9F40-4F773561E480}"/>
              </a:ext>
            </a:extLst>
          </p:cNvPr>
          <p:cNvSpPr/>
          <p:nvPr/>
        </p:nvSpPr>
        <p:spPr>
          <a:xfrm>
            <a:off x="651132" y="2040029"/>
            <a:ext cx="8795017" cy="954107"/>
          </a:xfrm>
          <a:prstGeom prst="rect">
            <a:avLst/>
          </a:prstGeom>
        </p:spPr>
        <p:txBody>
          <a:bodyPr wrap="square">
            <a:spAutoFit/>
          </a:bodyPr>
          <a:lstStyle/>
          <a:p>
            <a:pPr marL="285750" indent="-285750" algn="just">
              <a:buFont typeface="Courier New" panose="02070309020205020404" pitchFamily="49" charset="0"/>
              <a:buChar char="o"/>
            </a:pPr>
            <a:endParaRPr lang="en-US" sz="1400" dirty="0">
              <a:latin typeface="Times New Roman" panose="02020603050405020304" pitchFamily="18" charset="0"/>
              <a:cs typeface="Times New Roman" panose="02020603050405020304" pitchFamily="18" charset="0"/>
            </a:endParaRPr>
          </a:p>
          <a:p>
            <a:pPr algn="just"/>
            <a:endParaRPr lang="en-US" sz="1400" dirty="0">
              <a:latin typeface="Times New Roman" panose="02020603050405020304" pitchFamily="18" charset="0"/>
              <a:cs typeface="Times New Roman" panose="02020603050405020304" pitchFamily="18" charset="0"/>
            </a:endParaRPr>
          </a:p>
          <a:p>
            <a:pPr algn="just"/>
            <a:endParaRPr lang="en-US" sz="1400" dirty="0">
              <a:latin typeface="Times New Roman" panose="02020603050405020304" pitchFamily="18" charset="0"/>
              <a:cs typeface="Times New Roman" panose="02020603050405020304" pitchFamily="18" charset="0"/>
            </a:endParaRPr>
          </a:p>
          <a:p>
            <a:pPr algn="just"/>
            <a:endParaRPr lang="en-US" sz="1400" dirty="0">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89924E47-6F48-43C3-86AA-B117DA22CC55}"/>
              </a:ext>
            </a:extLst>
          </p:cNvPr>
          <p:cNvGrpSpPr/>
          <p:nvPr/>
        </p:nvGrpSpPr>
        <p:grpSpPr>
          <a:xfrm>
            <a:off x="1262794" y="1797825"/>
            <a:ext cx="9947199" cy="2392621"/>
            <a:chOff x="651131" y="1129996"/>
            <a:chExt cx="11320872" cy="2392621"/>
          </a:xfrm>
        </p:grpSpPr>
        <p:sp>
          <p:nvSpPr>
            <p:cNvPr id="2" name="TextBox 1">
              <a:extLst>
                <a:ext uri="{FF2B5EF4-FFF2-40B4-BE49-F238E27FC236}">
                  <a16:creationId xmlns:a16="http://schemas.microsoft.com/office/drawing/2014/main" id="{45ED7FF7-3BB5-479A-BC69-7A970CE49DB8}"/>
                </a:ext>
              </a:extLst>
            </p:cNvPr>
            <p:cNvSpPr txBox="1"/>
            <p:nvPr/>
          </p:nvSpPr>
          <p:spPr>
            <a:xfrm>
              <a:off x="651131" y="1129996"/>
              <a:ext cx="11320872" cy="609931"/>
            </a:xfrm>
            <a:prstGeom prst="rect">
              <a:avLst/>
            </a:prstGeom>
          </p:spPr>
          <p:txBody>
            <a:bodyPr vert="horz" lIns="91440" tIns="45720" rIns="91440" bIns="45720" rtlCol="0" anchor="t">
              <a:noAutofit/>
            </a:bodyPr>
            <a:lstStyle/>
            <a:p>
              <a:pPr>
                <a:spcBef>
                  <a:spcPct val="0"/>
                </a:spcBef>
                <a:spcAft>
                  <a:spcPts val="600"/>
                </a:spcAft>
              </a:pPr>
              <a:r>
                <a:rPr lang="en-US" sz="3600" dirty="0">
                  <a:solidFill>
                    <a:schemeClr val="tx1">
                      <a:lumMod val="95000"/>
                      <a:lumOff val="5000"/>
                    </a:schemeClr>
                  </a:solidFill>
                  <a:ea typeface="+mj-ea"/>
                  <a:cs typeface="Times New Roman" panose="02020603050405020304" pitchFamily="18" charset="0"/>
                </a:rPr>
                <a:t>6.1.5 Evaluate the effectiveness of your approach.</a:t>
              </a:r>
            </a:p>
            <a:p>
              <a:pPr>
                <a:spcBef>
                  <a:spcPct val="0"/>
                </a:spcBef>
                <a:spcAft>
                  <a:spcPts val="600"/>
                </a:spcAft>
              </a:pPr>
              <a:endParaRPr lang="en-US" sz="3600" b="1" dirty="0">
                <a:solidFill>
                  <a:schemeClr val="tx1">
                    <a:lumMod val="95000"/>
                    <a:lumOff val="5000"/>
                  </a:schemeClr>
                </a:solidFill>
                <a:ea typeface="+mj-ea"/>
                <a:cs typeface="Times New Roman" panose="02020603050405020304" pitchFamily="18" charset="0"/>
              </a:endParaRPr>
            </a:p>
          </p:txBody>
        </p:sp>
        <p:sp>
          <p:nvSpPr>
            <p:cNvPr id="6" name="Rectangle 5">
              <a:extLst>
                <a:ext uri="{FF2B5EF4-FFF2-40B4-BE49-F238E27FC236}">
                  <a16:creationId xmlns:a16="http://schemas.microsoft.com/office/drawing/2014/main" id="{69418E40-C1C3-442E-AABC-34DD9EE03A64}"/>
                </a:ext>
              </a:extLst>
            </p:cNvPr>
            <p:cNvSpPr/>
            <p:nvPr/>
          </p:nvSpPr>
          <p:spPr>
            <a:xfrm>
              <a:off x="667292" y="1833085"/>
              <a:ext cx="10869222" cy="1689532"/>
            </a:xfrm>
            <a:prstGeom prst="rect">
              <a:avLst/>
            </a:prstGeom>
          </p:spPr>
          <p:txBody>
            <a:bodyPr vert="horz" lIns="91440" tIns="45720" rIns="91440" bIns="45720" rtlCol="0">
              <a:noAutofit/>
            </a:bodyPr>
            <a:lstStyle/>
            <a:p>
              <a:pPr>
                <a:lnSpc>
                  <a:spcPct val="150000"/>
                </a:lnSpc>
                <a:spcBef>
                  <a:spcPts val="600"/>
                </a:spcBef>
              </a:pPr>
              <a:r>
                <a:rPr lang="en-US" altLang="zh-CN" sz="1600" dirty="0">
                  <a:solidFill>
                    <a:schemeClr val="tx1">
                      <a:lumMod val="95000"/>
                      <a:lumOff val="5000"/>
                    </a:schemeClr>
                  </a:solidFill>
                  <a:cs typeface="Times New Roman" panose="02020603050405020304" pitchFamily="18" charset="0"/>
                </a:rPr>
                <a:t>Well designed test data can better cover the scene,</a:t>
              </a:r>
              <a:r>
                <a:rPr lang="zh-CN" altLang="en-US" sz="1600" dirty="0">
                  <a:solidFill>
                    <a:schemeClr val="tx1">
                      <a:lumMod val="95000"/>
                      <a:lumOff val="5000"/>
                    </a:schemeClr>
                  </a:solidFill>
                  <a:cs typeface="Times New Roman" panose="02020603050405020304" pitchFamily="18" charset="0"/>
                </a:rPr>
                <a:t> </a:t>
              </a:r>
              <a:r>
                <a:rPr lang="en-US" altLang="zh-CN" sz="1600" dirty="0">
                  <a:solidFill>
                    <a:schemeClr val="tx1">
                      <a:lumMod val="95000"/>
                      <a:lumOff val="5000"/>
                    </a:schemeClr>
                  </a:solidFill>
                  <a:cs typeface="Times New Roman" panose="02020603050405020304" pitchFamily="18" charset="0"/>
                </a:rPr>
                <a:t>It help me quickly identify and correct serious defects in the program. Test data is also an indispensable part of test plan and unit test.</a:t>
              </a:r>
              <a:endParaRPr lang="en-US" sz="1600" dirty="0">
                <a:solidFill>
                  <a:schemeClr val="tx1">
                    <a:lumMod val="95000"/>
                    <a:lumOff val="5000"/>
                  </a:schemeClr>
                </a:solidFill>
                <a:cs typeface="Times New Roman" panose="02020603050405020304" pitchFamily="18" charset="0"/>
              </a:endParaRPr>
            </a:p>
          </p:txBody>
        </p:sp>
      </p:grpSp>
      <p:sp>
        <p:nvSpPr>
          <p:cNvPr id="7" name="Rectangle 6">
            <a:extLst>
              <a:ext uri="{FF2B5EF4-FFF2-40B4-BE49-F238E27FC236}">
                <a16:creationId xmlns:a16="http://schemas.microsoft.com/office/drawing/2014/main" id="{3EE4D4E1-F4A2-418D-AA60-1898A4B15A01}"/>
              </a:ext>
            </a:extLst>
          </p:cNvPr>
          <p:cNvSpPr/>
          <p:nvPr/>
        </p:nvSpPr>
        <p:spPr>
          <a:xfrm>
            <a:off x="-10246" y="-6251"/>
            <a:ext cx="12202246" cy="400110"/>
          </a:xfrm>
          <a:prstGeom prst="rect">
            <a:avLst/>
          </a:prstGeom>
          <a:solidFill>
            <a:schemeClr val="accent3">
              <a:lumMod val="50000"/>
            </a:schemeClr>
          </a:solid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Theory T</a:t>
            </a:r>
            <a:r>
              <a:rPr lang="en-US" altLang="zh-CN" sz="2000" dirty="0">
                <a:solidFill>
                  <a:schemeClr val="bg1"/>
                </a:solidFill>
                <a:latin typeface="Times New Roman" panose="02020603050405020304" pitchFamily="18" charset="0"/>
                <a:cs typeface="Times New Roman" panose="02020603050405020304" pitchFamily="18" charset="0"/>
              </a:rPr>
              <a:t>wo</a:t>
            </a:r>
            <a:r>
              <a:rPr lang="en-US" sz="2000" dirty="0">
                <a:solidFill>
                  <a:schemeClr val="bg1"/>
                </a:solidFill>
                <a:latin typeface="Times New Roman" panose="02020603050405020304" pitchFamily="18" charset="0"/>
                <a:cs typeface="Times New Roman" panose="02020603050405020304" pitchFamily="18" charset="0"/>
              </a:rPr>
              <a:t>:  Test data </a:t>
            </a:r>
          </a:p>
        </p:txBody>
      </p:sp>
    </p:spTree>
    <p:extLst>
      <p:ext uri="{BB962C8B-B14F-4D97-AF65-F5344CB8AC3E}">
        <p14:creationId xmlns:p14="http://schemas.microsoft.com/office/powerpoint/2010/main" val="347617737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otalTime>782</TotalTime>
  <Words>9062</Words>
  <Application>Microsoft Office PowerPoint</Application>
  <PresentationFormat>Widescreen</PresentationFormat>
  <Paragraphs>649</Paragraphs>
  <Slides>126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126</vt:i4>
      </vt:variant>
    </vt:vector>
  </HeadingPairs>
  <TitlesOfParts>
    <vt:vector size="133" baseType="lpstr">
      <vt:lpstr>Arial</vt:lpstr>
      <vt:lpstr>Courier New</vt:lpstr>
      <vt:lpstr>Garamond</vt:lpstr>
      <vt:lpstr>Times New Roman</vt:lpstr>
      <vt:lpstr>Wingdings</vt:lpstr>
      <vt:lpstr>Wingdings 3</vt:lpstr>
      <vt:lpstr>Organic</vt:lpstr>
      <vt:lpstr>BCPR 283 Assignment 1  Part B</vt:lpstr>
      <vt:lpstr>Deliverables Part  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Deliverables Part  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Deliverables Part  C</vt:lpstr>
      <vt:lpstr>Q1: Design Patterns, Algorithms and programming language Idioms.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Q2: Use appropriate software life-cycle models and  software construction steps.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Q3: Design programs.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Q4. Design user interfaces which conform to recognized usability criteria.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Q5.  Code programs in the specified language using the prescribed standards.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Q6. Produce and execute testing strategies at the systems level using a unit testing framework.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Q7. Debug and test programs to the systems level.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Q8.  Maintain existing programs and update documentation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Q9.  Compare and contrast the features and uses of different programming languages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BCPR 283 Assignment 1  Part B</dc:title>
  <dc:creator>Lynn Lee</dc:creator>
  <cp:lastModifiedBy>Lynn Lee</cp:lastModifiedBy>
  <cp:revision>77</cp:revision>
  <dcterms:created xsi:type="dcterms:W3CDTF">2019-11-22T06:31:46Z</dcterms:created>
  <dcterms:modified xsi:type="dcterms:W3CDTF">2019-11-24T20:45:47Z</dcterms:modified>
</cp:coreProperties>
</file>